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1"/>
  </p:notesMasterIdLst>
  <p:sldIdLst>
    <p:sldId id="256" r:id="rId2"/>
    <p:sldId id="257" r:id="rId3"/>
    <p:sldId id="258" r:id="rId4"/>
    <p:sldId id="273" r:id="rId5"/>
    <p:sldId id="259" r:id="rId6"/>
    <p:sldId id="260" r:id="rId7"/>
    <p:sldId id="261" r:id="rId8"/>
    <p:sldId id="271" r:id="rId9"/>
    <p:sldId id="272" r:id="rId10"/>
    <p:sldId id="262" r:id="rId11"/>
    <p:sldId id="274" r:id="rId12"/>
    <p:sldId id="263" r:id="rId13"/>
    <p:sldId id="264" r:id="rId14"/>
    <p:sldId id="265" r:id="rId15"/>
    <p:sldId id="266" r:id="rId16"/>
    <p:sldId id="268" r:id="rId17"/>
    <p:sldId id="267" r:id="rId18"/>
    <p:sldId id="269" r:id="rId19"/>
    <p:sldId id="270" r:id="rId20"/>
  </p:sldIdLst>
  <p:sldSz cx="9144000" cy="6858000" type="screen4x3"/>
  <p:notesSz cx="6858000" cy="9144000"/>
  <p:embeddedFontLst>
    <p:embeddedFont>
      <p:font typeface="Museo900-Regular" panose="02000000000000000000" pitchFamily="2" charset="0"/>
      <p:bold r:id="rId22"/>
    </p:embeddedFont>
    <p:embeddedFont>
      <p:font typeface="Verdana" panose="020B0604030504040204" pitchFamily="34" charset="0"/>
      <p:regular r:id="rId23"/>
      <p:bold r:id="rId24"/>
      <p:italic r:id="rId25"/>
      <p:boldItalic r:id="rId26"/>
    </p:embeddedFont>
    <p:embeddedFont>
      <p:font typeface="Museo300-Regular" panose="02000000000000000000" pitchFamily="2" charset="0"/>
      <p:regular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1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098A"/>
    <a:srgbClr val="D01492"/>
    <a:srgbClr val="B65DB6"/>
    <a:srgbClr val="4E0072"/>
    <a:srgbClr val="8F53A1"/>
    <a:srgbClr val="F68D21"/>
    <a:srgbClr val="636466"/>
    <a:srgbClr val="646363"/>
    <a:srgbClr val="FEBB12"/>
    <a:srgbClr val="9D9F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87333" autoAdjust="0"/>
  </p:normalViewPr>
  <p:slideViewPr>
    <p:cSldViewPr snapToGrid="0" snapToObjects="1" showGuides="1">
      <p:cViewPr varScale="1">
        <p:scale>
          <a:sx n="138" d="100"/>
          <a:sy n="138" d="100"/>
        </p:scale>
        <p:origin x="2346" y="132"/>
      </p:cViewPr>
      <p:guideLst>
        <p:guide orient="horz" pos="1245"/>
        <p:guide orient="horz" pos="3232"/>
        <p:guide orient="horz" pos="1912"/>
        <p:guide pos="5380"/>
        <p:guide pos="2959"/>
        <p:guide orient="horz" pos="121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13/10/2017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9</a:t>
            </a:fld>
            <a:endParaRPr lang="en-GB"/>
          </a:p>
        </p:txBody>
      </p:sp>
    </p:spTree>
    <p:extLst>
      <p:ext uri="{BB962C8B-B14F-4D97-AF65-F5344CB8AC3E}">
        <p14:creationId xmlns:p14="http://schemas.microsoft.com/office/powerpoint/2010/main" val="3457927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Unit 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 Placeholder 19"/>
          <p:cNvSpPr>
            <a:spLocks noGrp="1"/>
          </p:cNvSpPr>
          <p:nvPr>
            <p:ph type="body" sz="quarter" idx="11"/>
          </p:nvPr>
        </p:nvSpPr>
        <p:spPr>
          <a:xfrm>
            <a:off x="1803400" y="1798632"/>
            <a:ext cx="5765800" cy="2201863"/>
          </a:xfrm>
          <a:prstGeom prst="rect">
            <a:avLst/>
          </a:prstGeom>
        </p:spPr>
        <p:txBody>
          <a:bodyPr vert="horz" lIns="0"/>
          <a:lstStyle>
            <a:lvl1pPr marL="0" indent="0">
              <a:lnSpc>
                <a:spcPts val="4000"/>
              </a:lnSpc>
              <a:spcBef>
                <a:spcPts val="0"/>
              </a:spcBef>
              <a:spcAft>
                <a:spcPts val="1000"/>
              </a:spcAft>
              <a:buNone/>
              <a:defRPr sz="4000" b="0" i="0" kern="0" spc="-60">
                <a:solidFill>
                  <a:schemeClr val="bg1"/>
                </a:solidFill>
                <a:latin typeface="Museo900-Regular"/>
                <a:cs typeface="Museo900-Regular"/>
              </a:defRPr>
            </a:lvl1pPr>
            <a:lvl2pPr marL="0" indent="0">
              <a:lnSpc>
                <a:spcPts val="2000"/>
              </a:lnSpc>
              <a:spcBef>
                <a:spcPts val="500"/>
              </a:spcBef>
              <a:buNone/>
              <a:defRPr sz="2500" b="0" i="0">
                <a:solidFill>
                  <a:schemeClr val="bg1"/>
                </a:solidFill>
                <a:latin typeface="Museo300-Regular"/>
                <a:cs typeface="Museo300-Regular"/>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4" name="Picture 3" descr="Logo.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pic>
        <p:nvPicPr>
          <p:cNvPr id="5" name="Picture 4" descr="Arrow Unit 1.ai"/>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08100" y="4260850"/>
            <a:ext cx="685800" cy="6858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7098A"/>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799"/>
            <a:ext cx="0" cy="150932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60018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B65DB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2" name="Picture 11" descr="Unit 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7098A"/>
                </a:solidFill>
                <a:latin typeface="Arial"/>
                <a:cs typeface="Arial"/>
              </a:defRPr>
            </a:lvl2pPr>
            <a:lvl3pPr marL="723900" indent="-279400">
              <a:lnSpc>
                <a:spcPct val="100000"/>
              </a:lnSpc>
              <a:buFont typeface="Arial"/>
              <a:buChar char="•"/>
              <a:defRPr lang="en-US" sz="2000" kern="1200" baseline="0" dirty="0" smtClean="0">
                <a:solidFill>
                  <a:srgbClr val="B65DB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baseline="0" dirty="0">
                <a:solidFill>
                  <a:srgbClr val="FFFFFF"/>
                </a:solidFill>
                <a:effectLst>
                  <a:glow rad="228600">
                    <a:schemeClr val="tx1">
                      <a:alpha val="40000"/>
                    </a:schemeClr>
                  </a:glow>
                </a:effectLst>
                <a:latin typeface="Arial"/>
                <a:cs typeface="Arial"/>
              </a:rPr>
              <a:t>Keeping your data safe</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pic>
        <p:nvPicPr>
          <p:cNvPr id="13" name="Picture 12" descr="Logo Unit 1.ai"/>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92171" y="6339600"/>
            <a:ext cx="1444114" cy="288000"/>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8" name="Picture 17" descr="Unit 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7098A"/>
                </a:solidFill>
                <a:latin typeface="Arial"/>
                <a:cs typeface="Arial"/>
              </a:defRPr>
            </a:lvl2pPr>
            <a:lvl3pPr marL="723900" indent="-279400">
              <a:lnSpc>
                <a:spcPct val="100000"/>
              </a:lnSpc>
              <a:buFont typeface="Arial"/>
              <a:buChar char="•"/>
              <a:defRPr lang="en-US" sz="2000" kern="1200" baseline="0" dirty="0" smtClean="0">
                <a:solidFill>
                  <a:srgbClr val="B65DB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baseline="0" dirty="0">
                <a:solidFill>
                  <a:srgbClr val="FFFFFF"/>
                </a:solidFill>
                <a:effectLst>
                  <a:glow rad="228600">
                    <a:schemeClr val="tx1">
                      <a:alpha val="40000"/>
                    </a:schemeClr>
                  </a:glow>
                </a:effectLst>
                <a:latin typeface="Arial"/>
                <a:cs typeface="Arial"/>
              </a:rPr>
              <a:t>Keeping your data safe</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pic>
        <p:nvPicPr>
          <p:cNvPr id="23" name="Picture 22" descr="Logo Unit 1.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92171" y="6339600"/>
            <a:ext cx="1444114" cy="288000"/>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Unit 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10" name="Picture 9" descr="Untitled-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7098A"/>
                </a:solidFill>
                <a:latin typeface="Arial"/>
                <a:cs typeface="Arial"/>
              </a:defRPr>
            </a:lvl2pPr>
            <a:lvl3pPr marL="723900" indent="-279400">
              <a:lnSpc>
                <a:spcPct val="100000"/>
              </a:lnSpc>
              <a:buFont typeface="Arial"/>
              <a:buChar char="•"/>
              <a:defRPr lang="en-US" sz="2000" kern="1200" baseline="0" dirty="0" smtClean="0">
                <a:solidFill>
                  <a:srgbClr val="B65DB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3" name="TextBox 12"/>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baseline="0" dirty="0">
                <a:solidFill>
                  <a:srgbClr val="FFFFFF"/>
                </a:solidFill>
                <a:effectLst>
                  <a:glow rad="228600">
                    <a:schemeClr val="tx1">
                      <a:alpha val="40000"/>
                    </a:schemeClr>
                  </a:glow>
                </a:effectLst>
                <a:latin typeface="Arial"/>
                <a:cs typeface="Arial"/>
              </a:rPr>
              <a:t>Keeping your data safe</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6" descr="Unit 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7098A"/>
                </a:solidFill>
                <a:latin typeface="Arial"/>
                <a:cs typeface="Arial"/>
              </a:defRPr>
            </a:lvl2pPr>
            <a:lvl3pPr marL="723900" indent="-279400">
              <a:lnSpc>
                <a:spcPct val="100000"/>
              </a:lnSpc>
              <a:buFont typeface="Arial"/>
              <a:buChar char="•"/>
              <a:defRPr lang="en-US" sz="2000" kern="1200" baseline="0" dirty="0" smtClean="0">
                <a:solidFill>
                  <a:srgbClr val="B65DB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4" name="TextBox 13"/>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baseline="0" dirty="0">
                <a:solidFill>
                  <a:srgbClr val="FFFFFF"/>
                </a:solidFill>
                <a:effectLst>
                  <a:glow rad="228600">
                    <a:schemeClr val="tx1">
                      <a:alpha val="40000"/>
                    </a:schemeClr>
                  </a:glow>
                </a:effectLst>
                <a:latin typeface="Arial"/>
                <a:cs typeface="Arial"/>
              </a:rPr>
              <a:t>Keeping your data safe</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8" name="Picture 17" descr="Unit 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baseline="0" dirty="0">
                <a:solidFill>
                  <a:srgbClr val="FFFFFF"/>
                </a:solidFill>
                <a:effectLst>
                  <a:glow rad="228600">
                    <a:schemeClr val="tx1">
                      <a:alpha val="40000"/>
                    </a:schemeClr>
                  </a:glow>
                </a:effectLst>
                <a:latin typeface="Arial"/>
                <a:cs typeface="Arial"/>
              </a:rPr>
              <a:t>Keeping your data safe</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pic>
        <p:nvPicPr>
          <p:cNvPr id="23" name="Picture 22" descr="Logo Unit 1.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92171" y="6339600"/>
            <a:ext cx="1444114" cy="288000"/>
          </a:xfrm>
          <a:prstGeom prst="rect">
            <a:avLst/>
          </a:prstGeom>
        </p:spPr>
      </p:pic>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428489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4" r:id="rId3"/>
    <p:sldLayoutId id="2147483652" r:id="rId4"/>
    <p:sldLayoutId id="2147483653" r:id="rId5"/>
    <p:sldLayoutId id="2147483655" r:id="rId6"/>
    <p:sldLayoutId id="2147483656"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accounts@login-highsavebank.com" TargetMode="External"/><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hyperlink" Target="http://www.com.firstsavebank.com.account-verification.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Keeping your data safe</a:t>
            </a:r>
          </a:p>
          <a:p>
            <a:pPr lvl="1">
              <a:lnSpc>
                <a:spcPts val="3000"/>
              </a:lnSpc>
              <a:spcBef>
                <a:spcPts val="600"/>
              </a:spcBef>
            </a:pPr>
            <a:r>
              <a:rPr lang="en-US" dirty="0"/>
              <a:t>Using computers safely, effectively </a:t>
            </a:r>
            <a:br>
              <a:rPr lang="en-US" dirty="0"/>
            </a:br>
            <a:r>
              <a:rPr lang="en-US" dirty="0"/>
              <a:t>and responsibly</a:t>
            </a:r>
          </a:p>
          <a:p>
            <a:pPr lvl="1">
              <a:spcBef>
                <a:spcPts val="2400"/>
              </a:spcBef>
            </a:pPr>
            <a:r>
              <a:rPr lang="en-GB" dirty="0">
                <a:solidFill>
                  <a:srgbClr val="D01492"/>
                </a:solidFill>
              </a:rPr>
              <a:t>3</a:t>
            </a:r>
            <a:r>
              <a:rPr lang="en-US" baseline="30000" dirty="0" err="1">
                <a:solidFill>
                  <a:srgbClr val="D01492"/>
                </a:solidFill>
              </a:rPr>
              <a:t>rd</a:t>
            </a:r>
            <a:r>
              <a:rPr lang="en-US">
                <a:solidFill>
                  <a:srgbClr val="D01492"/>
                </a:solidFill>
              </a:rPr>
              <a:t> Edition</a:t>
            </a:r>
            <a:endParaRPr lang="en-US" dirty="0">
              <a:solidFill>
                <a:srgbClr val="D01492"/>
              </a:solidFill>
            </a:endParaRPr>
          </a:p>
        </p:txBody>
      </p:sp>
    </p:spTree>
    <p:extLst>
      <p:ext uri="{BB962C8B-B14F-4D97-AF65-F5344CB8AC3E}">
        <p14:creationId xmlns:p14="http://schemas.microsoft.com/office/powerpoint/2010/main" val="3673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Other security methods</a:t>
            </a:r>
          </a:p>
        </p:txBody>
      </p:sp>
      <p:sp>
        <p:nvSpPr>
          <p:cNvPr id="3" name="Text Placeholder 2"/>
          <p:cNvSpPr>
            <a:spLocks noGrp="1"/>
          </p:cNvSpPr>
          <p:nvPr>
            <p:ph type="body" sz="quarter" idx="14"/>
          </p:nvPr>
        </p:nvSpPr>
        <p:spPr/>
        <p:txBody>
          <a:bodyPr/>
          <a:lstStyle/>
          <a:p>
            <a:r>
              <a:rPr lang="en-GB" dirty="0"/>
              <a:t>Biometrics</a:t>
            </a:r>
          </a:p>
          <a:p>
            <a:r>
              <a:rPr lang="en-GB" dirty="0"/>
              <a:t>Physical security</a:t>
            </a:r>
          </a:p>
          <a:p>
            <a:r>
              <a:rPr lang="en-GB" dirty="0"/>
              <a:t>Anti-virus updates</a:t>
            </a:r>
          </a:p>
          <a:p>
            <a:r>
              <a:rPr lang="en-GB" dirty="0"/>
              <a:t>Encryption</a:t>
            </a:r>
          </a:p>
        </p:txBody>
      </p:sp>
      <p:pic>
        <p:nvPicPr>
          <p:cNvPr id="4" name="Picture 3" descr="C:\Users\Rob\Dropbox\PG Online Marketing (1)\KS3 Using Computers Effectively, Safely and Responsibly - Heathcote\images\biometricfingerprintscanner.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335693" y="1916832"/>
            <a:ext cx="412473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992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CC12B2-D51B-42C1-B142-6D6D880941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17594" y="2944906"/>
            <a:ext cx="7326406" cy="3913094"/>
          </a:xfrm>
          <a:prstGeom prst="rect">
            <a:avLst/>
          </a:prstGeom>
        </p:spPr>
      </p:pic>
      <p:sp>
        <p:nvSpPr>
          <p:cNvPr id="2" name="Text Placeholder 1"/>
          <p:cNvSpPr>
            <a:spLocks noGrp="1"/>
          </p:cNvSpPr>
          <p:nvPr>
            <p:ph type="body" sz="quarter" idx="13"/>
          </p:nvPr>
        </p:nvSpPr>
        <p:spPr/>
        <p:txBody>
          <a:bodyPr/>
          <a:lstStyle/>
          <a:p>
            <a:r>
              <a:rPr lang="en-GB"/>
              <a:t>Stopping robots </a:t>
            </a:r>
            <a:endParaRPr lang="en-GB" dirty="0"/>
          </a:p>
        </p:txBody>
      </p:sp>
      <p:sp>
        <p:nvSpPr>
          <p:cNvPr id="3" name="Text Placeholder 2"/>
          <p:cNvSpPr>
            <a:spLocks noGrp="1"/>
          </p:cNvSpPr>
          <p:nvPr>
            <p:ph type="body" sz="quarter" idx="14"/>
          </p:nvPr>
        </p:nvSpPr>
        <p:spPr>
          <a:xfrm>
            <a:off x="724280" y="1704179"/>
            <a:ext cx="7926234" cy="3453607"/>
          </a:xfrm>
        </p:spPr>
        <p:txBody>
          <a:bodyPr/>
          <a:lstStyle/>
          <a:p>
            <a:r>
              <a:rPr lang="en-GB" dirty="0"/>
              <a:t>One way to stop automated, repeating attempts to enter passwords is to lock the system after 3 tries, </a:t>
            </a:r>
            <a:br>
              <a:rPr lang="en-GB" dirty="0"/>
            </a:br>
            <a:r>
              <a:rPr lang="en-GB" dirty="0"/>
              <a:t>for half an hour</a:t>
            </a:r>
          </a:p>
          <a:p>
            <a:pPr lvl="1"/>
            <a:r>
              <a:rPr lang="en-GB" dirty="0"/>
              <a:t>Another is to send an image of a spoken phrase, for you </a:t>
            </a:r>
            <a:br>
              <a:rPr lang="en-GB" dirty="0"/>
            </a:br>
            <a:r>
              <a:rPr lang="en-GB" dirty="0"/>
              <a:t>to enter</a:t>
            </a:r>
          </a:p>
          <a:p>
            <a:pPr lvl="1"/>
            <a:r>
              <a:rPr lang="en-GB" dirty="0"/>
              <a:t>This is called Captcha</a:t>
            </a:r>
          </a:p>
        </p:txBody>
      </p:sp>
      <p:pic>
        <p:nvPicPr>
          <p:cNvPr id="5" name="Picture 4" descr="Logo Unit 1.ai">
            <a:extLst>
              <a:ext uri="{FF2B5EF4-FFF2-40B4-BE49-F238E27FC236}">
                <a16:creationId xmlns:a16="http://schemas.microsoft.com/office/drawing/2014/main" id="{D14769BD-AEA7-4ED4-95D1-D40CDD901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2171" y="6339600"/>
            <a:ext cx="1444114" cy="288000"/>
          </a:xfrm>
          <a:prstGeom prst="rect">
            <a:avLst/>
          </a:prstGeom>
        </p:spPr>
      </p:pic>
    </p:spTree>
    <p:extLst>
      <p:ext uri="{BB962C8B-B14F-4D97-AF65-F5344CB8AC3E}">
        <p14:creationId xmlns:p14="http://schemas.microsoft.com/office/powerpoint/2010/main" val="1944603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3</a:t>
            </a:r>
          </a:p>
        </p:txBody>
      </p:sp>
      <p:sp>
        <p:nvSpPr>
          <p:cNvPr id="3" name="Text Placeholder 2"/>
          <p:cNvSpPr>
            <a:spLocks noGrp="1"/>
          </p:cNvSpPr>
          <p:nvPr>
            <p:ph type="body" sz="quarter" idx="14"/>
          </p:nvPr>
        </p:nvSpPr>
        <p:spPr/>
        <p:txBody>
          <a:bodyPr/>
          <a:lstStyle/>
          <a:p>
            <a:r>
              <a:rPr lang="en-GB" dirty="0"/>
              <a:t>Look at </a:t>
            </a:r>
            <a:r>
              <a:rPr lang="en-GB" b="1" dirty="0"/>
              <a:t>Task 1</a:t>
            </a:r>
            <a:r>
              <a:rPr lang="en-GB" dirty="0"/>
              <a:t> and check some passwords </a:t>
            </a:r>
            <a:br>
              <a:rPr lang="en-GB" dirty="0"/>
            </a:br>
            <a:r>
              <a:rPr lang="en-GB" dirty="0"/>
              <a:t>for “strength”</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29194" y="2738861"/>
            <a:ext cx="5607675" cy="30926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802218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Identity theft</a:t>
            </a:r>
          </a:p>
        </p:txBody>
      </p:sp>
      <p:sp>
        <p:nvSpPr>
          <p:cNvPr id="3" name="Text Placeholder 2"/>
          <p:cNvSpPr>
            <a:spLocks noGrp="1"/>
          </p:cNvSpPr>
          <p:nvPr>
            <p:ph type="body" sz="quarter" idx="14"/>
          </p:nvPr>
        </p:nvSpPr>
        <p:spPr>
          <a:xfrm>
            <a:off x="724280" y="1704179"/>
            <a:ext cx="5636327" cy="3453607"/>
          </a:xfrm>
        </p:spPr>
        <p:txBody>
          <a:bodyPr/>
          <a:lstStyle/>
          <a:p>
            <a:r>
              <a:rPr lang="en-GB" dirty="0"/>
              <a:t>Could someone else find out enough about you online to pretend to be you?</a:t>
            </a:r>
          </a:p>
          <a:p>
            <a:r>
              <a:rPr lang="en-GB" dirty="0"/>
              <a:t>What would they need?</a:t>
            </a:r>
          </a:p>
          <a:p>
            <a:r>
              <a:rPr lang="en-GB" dirty="0"/>
              <a:t>Could you fall victim to a scam?</a:t>
            </a:r>
          </a:p>
        </p:txBody>
      </p:sp>
      <p:pic>
        <p:nvPicPr>
          <p:cNvPr id="4" name="Picture 3" descr="C:\Users\Rob\Dropbox\PG Online Marketing (1)\KS3 Using Computers Effectively, Safely and Responsibly - Heathcote\images\tranny.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5345" y="928598"/>
            <a:ext cx="4331025" cy="5939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831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Phishing</a:t>
            </a:r>
          </a:p>
        </p:txBody>
      </p:sp>
      <p:sp>
        <p:nvSpPr>
          <p:cNvPr id="3" name="Text Placeholder 2"/>
          <p:cNvSpPr>
            <a:spLocks noGrp="1"/>
          </p:cNvSpPr>
          <p:nvPr>
            <p:ph type="body" sz="quarter" idx="14"/>
          </p:nvPr>
        </p:nvSpPr>
        <p:spPr>
          <a:xfrm>
            <a:off x="724280" y="1704179"/>
            <a:ext cx="6961623" cy="3453607"/>
          </a:xfrm>
        </p:spPr>
        <p:txBody>
          <a:bodyPr/>
          <a:lstStyle/>
          <a:p>
            <a:r>
              <a:rPr lang="en-GB" dirty="0"/>
              <a:t>A phishing email is one from a criminal trying to find out personal information about you such as password and account information</a:t>
            </a:r>
          </a:p>
          <a:p>
            <a:r>
              <a:rPr lang="en-GB" dirty="0"/>
              <a:t>It tries to get you to click on a link in the email</a:t>
            </a:r>
          </a:p>
          <a:p>
            <a:pPr lvl="1"/>
            <a:r>
              <a:rPr lang="en-GB" sz="2700" b="1" dirty="0">
                <a:solidFill>
                  <a:srgbClr val="D7098A"/>
                </a:solidFill>
              </a:rPr>
              <a:t>Don’t take the bait!</a:t>
            </a:r>
          </a:p>
        </p:txBody>
      </p:sp>
      <p:pic>
        <p:nvPicPr>
          <p:cNvPr id="4" name="Picture 3" descr="C:\Users\Rob\Desktop\fishhook.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190786" y="658983"/>
            <a:ext cx="2785132" cy="487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1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typical phishing email</a:t>
            </a:r>
          </a:p>
        </p:txBody>
      </p:sp>
      <p:pic>
        <p:nvPicPr>
          <p:cNvPr id="4" name="Picture 2" descr="C:\Users\Rob\Dropbox\PG Online Marketing (1)\KS3 Using Computers Effectively, Safely and Responsibly - Heathcote\images\Email template.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087" y="1750202"/>
            <a:ext cx="8119492" cy="45118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9369" y="2430827"/>
            <a:ext cx="8098928" cy="738664"/>
          </a:xfrm>
          <a:prstGeom prst="rect">
            <a:avLst/>
          </a:prstGeom>
        </p:spPr>
        <p:txBody>
          <a:bodyPr wrap="square">
            <a:spAutoFit/>
          </a:bodyPr>
          <a:lstStyle/>
          <a:p>
            <a:pPr marL="179388" lvl="0">
              <a:spcBef>
                <a:spcPts val="1200"/>
              </a:spcBef>
              <a:tabLst>
                <a:tab pos="1252538" algn="l"/>
              </a:tabLst>
            </a:pPr>
            <a:r>
              <a:rPr lang="en-GB" sz="1400" dirty="0">
                <a:solidFill>
                  <a:prstClr val="black"/>
                </a:solidFill>
                <a:latin typeface="Verdana" panose="020B0604030504040204" pitchFamily="34" charset="0"/>
                <a:ea typeface="Verdana" panose="020B0604030504040204" pitchFamily="34" charset="0"/>
                <a:cs typeface="Verdana" panose="020B0604030504040204" pitchFamily="34" charset="0"/>
              </a:rPr>
              <a:t>From:	</a:t>
            </a:r>
            <a:r>
              <a:rPr lang="en-GB"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HighSave</a:t>
            </a:r>
            <a:r>
              <a:rPr lang="en-GB" sz="1400" dirty="0">
                <a:solidFill>
                  <a:prstClr val="black"/>
                </a:solidFill>
                <a:latin typeface="Verdana" panose="020B0604030504040204" pitchFamily="34" charset="0"/>
                <a:ea typeface="Verdana" panose="020B0604030504040204" pitchFamily="34" charset="0"/>
                <a:cs typeface="Verdana" panose="020B0604030504040204" pitchFamily="34" charset="0"/>
              </a:rPr>
              <a:t> Bank </a:t>
            </a:r>
            <a:r>
              <a:rPr lang="en-GB" sz="140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3"/>
              </a:rPr>
              <a:t>accounts@login-highsavebank.com</a:t>
            </a:r>
            <a:endParaRPr lang="en-GB"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179388" lvl="0">
              <a:tabLst>
                <a:tab pos="1252538" algn="l"/>
              </a:tabLst>
            </a:pPr>
            <a:r>
              <a:rPr lang="en-GB" sz="1400" dirty="0">
                <a:solidFill>
                  <a:prstClr val="black"/>
                </a:solidFill>
                <a:latin typeface="Verdana" panose="020B0604030504040204" pitchFamily="34" charset="0"/>
                <a:ea typeface="Verdana" panose="020B0604030504040204" pitchFamily="34" charset="0"/>
                <a:cs typeface="Verdana" panose="020B0604030504040204" pitchFamily="34" charset="0"/>
              </a:rPr>
              <a:t>Subject:	Please update your account information</a:t>
            </a:r>
          </a:p>
          <a:p>
            <a:pPr marL="179388" lvl="0">
              <a:tabLst>
                <a:tab pos="1252538" algn="l"/>
              </a:tabLst>
            </a:pPr>
            <a:r>
              <a:rPr lang="en-GB" sz="1400" dirty="0">
                <a:solidFill>
                  <a:prstClr val="black"/>
                </a:solidFill>
                <a:latin typeface="Verdana" panose="020B0604030504040204" pitchFamily="34" charset="0"/>
                <a:ea typeface="Verdana" panose="020B0604030504040204" pitchFamily="34" charset="0"/>
                <a:cs typeface="Verdana" panose="020B0604030504040204" pitchFamily="34" charset="0"/>
              </a:rPr>
              <a:t>Date:	12 November 2014</a:t>
            </a:r>
          </a:p>
        </p:txBody>
      </p:sp>
      <p:sp>
        <p:nvSpPr>
          <p:cNvPr id="8" name="Content Placeholder 2"/>
          <p:cNvSpPr txBox="1">
            <a:spLocks/>
          </p:cNvSpPr>
          <p:nvPr/>
        </p:nvSpPr>
        <p:spPr>
          <a:xfrm>
            <a:off x="571804" y="3169491"/>
            <a:ext cx="7764977" cy="2880320"/>
          </a:xfrm>
          <a:prstGeom prst="rect">
            <a:avLst/>
          </a:prstGeom>
          <a:noFill/>
          <a:ln>
            <a:noFill/>
          </a:ln>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9388" indent="0">
              <a:spcAft>
                <a:spcPts val="1200"/>
              </a:spcAft>
              <a:buFont typeface="Arial"/>
              <a:buNone/>
            </a:pPr>
            <a:r>
              <a:rPr lang="en-GB" sz="1500" dirty="0">
                <a:latin typeface="Verdana" panose="020B0604030504040204" pitchFamily="34" charset="0"/>
                <a:ea typeface="Verdana" panose="020B0604030504040204" pitchFamily="34" charset="0"/>
                <a:cs typeface="Verdana" panose="020B0604030504040204" pitchFamily="34" charset="0"/>
              </a:rPr>
              <a:t>Dear </a:t>
            </a:r>
            <a:r>
              <a:rPr lang="en-GB" sz="1500" dirty="0" err="1">
                <a:latin typeface="Verdana" panose="020B0604030504040204" pitchFamily="34" charset="0"/>
                <a:ea typeface="Verdana" panose="020B0604030504040204" pitchFamily="34" charset="0"/>
                <a:cs typeface="Verdana" panose="020B0604030504040204" pitchFamily="34" charset="0"/>
              </a:rPr>
              <a:t>pdfurguson</a:t>
            </a:r>
            <a:endParaRPr lang="en-GB" sz="1500" dirty="0">
              <a:latin typeface="Verdana" panose="020B0604030504040204" pitchFamily="34" charset="0"/>
              <a:ea typeface="Verdana" panose="020B0604030504040204" pitchFamily="34" charset="0"/>
              <a:cs typeface="Verdana" panose="020B0604030504040204" pitchFamily="34" charset="0"/>
            </a:endParaRPr>
          </a:p>
          <a:p>
            <a:pPr marL="179388" indent="0">
              <a:spcAft>
                <a:spcPts val="1200"/>
              </a:spcAft>
              <a:buFont typeface="Arial"/>
              <a:buNone/>
            </a:pPr>
            <a:r>
              <a:rPr lang="en-GB" sz="1500" dirty="0">
                <a:latin typeface="Verdana" panose="020B0604030504040204" pitchFamily="34" charset="0"/>
                <a:ea typeface="Verdana" panose="020B0604030504040204" pitchFamily="34" charset="0"/>
                <a:cs typeface="Verdana" panose="020B0604030504040204" pitchFamily="34" charset="0"/>
              </a:rPr>
              <a:t>As part of our security procedures, we at </a:t>
            </a:r>
            <a:r>
              <a:rPr lang="en-GB" sz="1500" dirty="0" err="1">
                <a:latin typeface="Verdana" panose="020B0604030504040204" pitchFamily="34" charset="0"/>
                <a:ea typeface="Verdana" panose="020B0604030504040204" pitchFamily="34" charset="0"/>
                <a:cs typeface="Verdana" panose="020B0604030504040204" pitchFamily="34" charset="0"/>
              </a:rPr>
              <a:t>HighSave</a:t>
            </a:r>
            <a:r>
              <a:rPr lang="en-GB" sz="1500" dirty="0">
                <a:latin typeface="Verdana" panose="020B0604030504040204" pitchFamily="34" charset="0"/>
                <a:ea typeface="Verdana" panose="020B0604030504040204" pitchFamily="34" charset="0"/>
                <a:cs typeface="Verdana" panose="020B0604030504040204" pitchFamily="34" charset="0"/>
              </a:rPr>
              <a:t> Bank carry out regular check on our account information verification process. During most recent </a:t>
            </a:r>
            <a:r>
              <a:rPr lang="en-GB" sz="1500" dirty="0" err="1">
                <a:latin typeface="Verdana" panose="020B0604030504040204" pitchFamily="34" charset="0"/>
                <a:ea typeface="Verdana" panose="020B0604030504040204" pitchFamily="34" charset="0"/>
                <a:cs typeface="Verdana" panose="020B0604030504040204" pitchFamily="34" charset="0"/>
              </a:rPr>
              <a:t>proces</a:t>
            </a:r>
            <a:r>
              <a:rPr lang="en-GB" sz="1500" dirty="0">
                <a:latin typeface="Verdana" panose="020B0604030504040204" pitchFamily="34" charset="0"/>
                <a:ea typeface="Verdana" panose="020B0604030504040204" pitchFamily="34" charset="0"/>
                <a:cs typeface="Verdana" panose="020B0604030504040204" pitchFamily="34" charset="0"/>
              </a:rPr>
              <a:t>, we found we could not verify your account.</a:t>
            </a:r>
          </a:p>
          <a:p>
            <a:pPr marL="179388" indent="0">
              <a:spcAft>
                <a:spcPts val="1200"/>
              </a:spcAft>
              <a:buFont typeface="Arial"/>
              <a:buNone/>
            </a:pPr>
            <a:r>
              <a:rPr lang="en-GB" sz="1500" dirty="0">
                <a:latin typeface="Verdana" panose="020B0604030504040204" pitchFamily="34" charset="0"/>
                <a:ea typeface="Verdana" panose="020B0604030504040204" pitchFamily="34" charset="0"/>
                <a:cs typeface="Verdana" panose="020B0604030504040204" pitchFamily="34" charset="0"/>
              </a:rPr>
              <a:t>In order to ensure your account information is not vulnerable to hackers, please visit </a:t>
            </a:r>
            <a:r>
              <a:rPr lang="en-GB" sz="1500" dirty="0">
                <a:latin typeface="Verdana" panose="020B0604030504040204" pitchFamily="34" charset="0"/>
                <a:ea typeface="Verdana" panose="020B0604030504040204" pitchFamily="34" charset="0"/>
                <a:cs typeface="Verdana" panose="020B0604030504040204" pitchFamily="34" charset="0"/>
                <a:hlinkClick r:id="rId4"/>
              </a:rPr>
              <a:t>http://www.com.highsavebank.account-verification.com</a:t>
            </a:r>
            <a:endParaRPr lang="en-GB" sz="1500" dirty="0">
              <a:latin typeface="Verdana" panose="020B0604030504040204" pitchFamily="34" charset="0"/>
              <a:ea typeface="Verdana" panose="020B0604030504040204" pitchFamily="34" charset="0"/>
              <a:cs typeface="Verdana" panose="020B0604030504040204" pitchFamily="34" charset="0"/>
            </a:endParaRPr>
          </a:p>
          <a:p>
            <a:pPr marL="179388" indent="0">
              <a:buFont typeface="Arial"/>
              <a:buNone/>
            </a:pPr>
            <a:r>
              <a:rPr lang="en-GB" sz="1500" dirty="0">
                <a:latin typeface="Verdana" panose="020B0604030504040204" pitchFamily="34" charset="0"/>
                <a:ea typeface="Verdana" panose="020B0604030504040204" pitchFamily="34" charset="0"/>
                <a:cs typeface="Verdana" panose="020B0604030504040204" pitchFamily="34" charset="0"/>
              </a:rPr>
              <a:t>Please click on the above link to confirm or update your account information. If you do not do so within 48 hours, you will not be able to use your account for 30 days, as your account will not be secure.</a:t>
            </a:r>
          </a:p>
        </p:txBody>
      </p:sp>
    </p:spTree>
    <p:extLst>
      <p:ext uri="{BB962C8B-B14F-4D97-AF65-F5344CB8AC3E}">
        <p14:creationId xmlns:p14="http://schemas.microsoft.com/office/powerpoint/2010/main" val="507193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What to look out for</a:t>
            </a:r>
          </a:p>
        </p:txBody>
      </p:sp>
      <p:sp>
        <p:nvSpPr>
          <p:cNvPr id="3" name="Text Placeholder 2"/>
          <p:cNvSpPr>
            <a:spLocks noGrp="1"/>
          </p:cNvSpPr>
          <p:nvPr>
            <p:ph type="body" sz="quarter" idx="14"/>
          </p:nvPr>
        </p:nvSpPr>
        <p:spPr>
          <a:xfrm>
            <a:off x="601362" y="1704179"/>
            <a:ext cx="8336692" cy="3453607"/>
          </a:xfrm>
        </p:spPr>
        <p:txBody>
          <a:bodyPr/>
          <a:lstStyle/>
          <a:p>
            <a:r>
              <a:rPr lang="en-GB" sz="2000" dirty="0">
                <a:solidFill>
                  <a:srgbClr val="D7098A"/>
                </a:solidFill>
              </a:rPr>
              <a:t>Greeting: </a:t>
            </a:r>
            <a:r>
              <a:rPr lang="en-GB" sz="2000" dirty="0"/>
              <a:t>The phishers don’t know your name, so the greeting is not personalised</a:t>
            </a:r>
          </a:p>
          <a:p>
            <a:r>
              <a:rPr lang="en-GB" sz="2000" dirty="0">
                <a:solidFill>
                  <a:srgbClr val="D7098A"/>
                </a:solidFill>
              </a:rPr>
              <a:t>The sender’s address </a:t>
            </a:r>
            <a:r>
              <a:rPr lang="en-GB" sz="2000" dirty="0"/>
              <a:t>is often a variation on a genuine address</a:t>
            </a:r>
          </a:p>
          <a:p>
            <a:r>
              <a:rPr lang="en-GB" sz="2000" dirty="0">
                <a:solidFill>
                  <a:srgbClr val="D7098A"/>
                </a:solidFill>
              </a:rPr>
              <a:t>Forged link: </a:t>
            </a:r>
            <a:r>
              <a:rPr lang="en-GB" sz="2000" dirty="0"/>
              <a:t>The link looks genuine, but it may not link to the website given. Roll your mouse over it to check</a:t>
            </a:r>
          </a:p>
          <a:p>
            <a:r>
              <a:rPr lang="en-GB" sz="2000" dirty="0">
                <a:solidFill>
                  <a:srgbClr val="D7098A"/>
                </a:solidFill>
              </a:rPr>
              <a:t>Request for personal information: </a:t>
            </a:r>
            <a:r>
              <a:rPr lang="en-GB" sz="2000" dirty="0"/>
              <a:t>Genuine organisations never ask you to provide personal information via email</a:t>
            </a:r>
          </a:p>
          <a:p>
            <a:r>
              <a:rPr lang="en-GB" sz="2000" dirty="0">
                <a:solidFill>
                  <a:srgbClr val="D7098A"/>
                </a:solidFill>
              </a:rPr>
              <a:t>Sense of urgency: </a:t>
            </a:r>
            <a:r>
              <a:rPr lang="en-GB" sz="2000" dirty="0"/>
              <a:t>Criminals try to persuade you that something bad will happen if you don’t act fast</a:t>
            </a:r>
          </a:p>
          <a:p>
            <a:r>
              <a:rPr lang="en-GB" sz="2000" dirty="0">
                <a:solidFill>
                  <a:srgbClr val="D7098A"/>
                </a:solidFill>
              </a:rPr>
              <a:t>Poor spelling and grammar: </a:t>
            </a:r>
            <a:r>
              <a:rPr lang="en-GB" sz="2000" dirty="0"/>
              <a:t>Generally phishers are not good </a:t>
            </a:r>
            <a:r>
              <a:rPr lang="en-GB" sz="2000" dirty="0" err="1"/>
              <a:t>proofreaders</a:t>
            </a:r>
            <a:r>
              <a:rPr lang="en-GB" sz="2000" dirty="0"/>
              <a:t>!</a:t>
            </a:r>
          </a:p>
        </p:txBody>
      </p:sp>
    </p:spTree>
    <p:extLst>
      <p:ext uri="{BB962C8B-B14F-4D97-AF65-F5344CB8AC3E}">
        <p14:creationId xmlns:p14="http://schemas.microsoft.com/office/powerpoint/2010/main" val="4038607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3</a:t>
            </a:r>
          </a:p>
        </p:txBody>
      </p:sp>
      <p:sp>
        <p:nvSpPr>
          <p:cNvPr id="3" name="Text Placeholder 2"/>
          <p:cNvSpPr>
            <a:spLocks noGrp="1"/>
          </p:cNvSpPr>
          <p:nvPr>
            <p:ph type="body" sz="quarter" idx="14"/>
          </p:nvPr>
        </p:nvSpPr>
        <p:spPr/>
        <p:txBody>
          <a:bodyPr/>
          <a:lstStyle/>
          <a:p>
            <a:r>
              <a:rPr lang="en-GB" dirty="0"/>
              <a:t>Look at </a:t>
            </a:r>
            <a:r>
              <a:rPr lang="en-GB" b="1" dirty="0"/>
              <a:t>Task 2</a:t>
            </a:r>
            <a:r>
              <a:rPr lang="en-GB" dirty="0"/>
              <a:t> </a:t>
            </a:r>
          </a:p>
          <a:p>
            <a:pPr lvl="1"/>
            <a:r>
              <a:rPr lang="en-GB" dirty="0"/>
              <a:t>What signs can you spot that warn you not to click on the link in the email?</a:t>
            </a:r>
          </a:p>
          <a:p>
            <a:pPr lvl="1"/>
            <a:r>
              <a:rPr lang="en-GB" dirty="0"/>
              <a:t>What should you do with the email?</a:t>
            </a:r>
          </a:p>
        </p:txBody>
      </p:sp>
    </p:spTree>
    <p:extLst>
      <p:ext uri="{BB962C8B-B14F-4D97-AF65-F5344CB8AC3E}">
        <p14:creationId xmlns:p14="http://schemas.microsoft.com/office/powerpoint/2010/main" val="1390444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Report it and delete it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4280" y="1704179"/>
            <a:ext cx="4403940" cy="3852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Rob\Dropbox\PG Online Marketing (1)\KS3 Using Computers Effectively, Safely and Responsibly - Heathcote\images\phishing report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7699" y="1704179"/>
            <a:ext cx="2987943" cy="4307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780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119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Learn how to create a secure, memorable password</a:t>
            </a:r>
          </a:p>
          <a:p>
            <a:r>
              <a:rPr lang="en-GB" dirty="0"/>
              <a:t>Learn how to identify a phishing scam</a:t>
            </a:r>
          </a:p>
          <a:p>
            <a:r>
              <a:rPr lang="en-GB" dirty="0"/>
              <a:t>Learn how to avoid being a victim of an email scam</a:t>
            </a:r>
          </a:p>
        </p:txBody>
      </p:sp>
      <p:sp>
        <p:nvSpPr>
          <p:cNvPr id="3" name="Text Placeholder 2"/>
          <p:cNvSpPr>
            <a:spLocks noGrp="1"/>
          </p:cNvSpPr>
          <p:nvPr>
            <p:ph type="body" sz="quarter" idx="13"/>
          </p:nvPr>
        </p:nvSpPr>
        <p:spPr/>
        <p:txBody>
          <a:bodyPr/>
          <a:lstStyle/>
          <a:p>
            <a:r>
              <a:rPr lang="en-GB"/>
              <a:t>Objectives</a:t>
            </a:r>
            <a:endParaRPr lang="en-GB" dirty="0"/>
          </a:p>
        </p:txBody>
      </p:sp>
    </p:spTree>
    <p:extLst>
      <p:ext uri="{BB962C8B-B14F-4D97-AF65-F5344CB8AC3E}">
        <p14:creationId xmlns:p14="http://schemas.microsoft.com/office/powerpoint/2010/main" val="4119559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When do you use a password?</a:t>
            </a:r>
          </a:p>
        </p:txBody>
      </p:sp>
      <p:sp>
        <p:nvSpPr>
          <p:cNvPr id="5" name="Text Placeholder 4"/>
          <p:cNvSpPr>
            <a:spLocks noGrp="1"/>
          </p:cNvSpPr>
          <p:nvPr>
            <p:ph type="body" sz="quarter" idx="14"/>
          </p:nvPr>
        </p:nvSpPr>
        <p:spPr/>
        <p:txBody>
          <a:bodyPr/>
          <a:lstStyle/>
          <a:p>
            <a:r>
              <a:rPr lang="en-GB" dirty="0"/>
              <a:t>Your password can get you access to parts of a computer system</a:t>
            </a:r>
          </a:p>
          <a:p>
            <a:endParaRPr lang="en-GB" dirty="0"/>
          </a:p>
          <a:p>
            <a:endParaRPr lang="en-GB" dirty="0"/>
          </a:p>
          <a:p>
            <a:endParaRPr lang="en-GB" dirty="0"/>
          </a:p>
          <a:p>
            <a:pPr marL="0" indent="0">
              <a:buNone/>
            </a:pPr>
            <a:endParaRPr lang="en-GB" dirty="0"/>
          </a:p>
          <a:p>
            <a:pPr lvl="1"/>
            <a:endParaRPr lang="en-GB" dirty="0"/>
          </a:p>
          <a:p>
            <a:pPr lvl="1"/>
            <a:r>
              <a:rPr lang="en-GB" dirty="0"/>
              <a:t>Can you think of any rules for choosing a password and keeping it safe?</a:t>
            </a:r>
          </a:p>
        </p:txBody>
      </p:sp>
      <p:pic>
        <p:nvPicPr>
          <p:cNvPr id="6" name="Picture 3" descr="C:\Users\Rob\Dropbox\PG Online Marketing (1)\KS3 Using Computers Effectively, Safely and Responsibly - Heathcote\images\15th May 14\passwor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50206" y="2384736"/>
            <a:ext cx="2774253" cy="265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530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587736" y="2205321"/>
            <a:ext cx="1932707" cy="927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quarter" idx="13"/>
          </p:nvPr>
        </p:nvSpPr>
        <p:spPr/>
        <p:txBody>
          <a:bodyPr/>
          <a:lstStyle/>
          <a:p>
            <a:r>
              <a:rPr lang="en-GB" dirty="0"/>
              <a:t>Passwords and encryption  can also protect data on: </a:t>
            </a:r>
          </a:p>
          <a:p>
            <a:endParaRPr lang="en-GB" dirty="0"/>
          </a:p>
        </p:txBody>
      </p:sp>
      <p:sp>
        <p:nvSpPr>
          <p:cNvPr id="5" name="Text Placeholder 4"/>
          <p:cNvSpPr>
            <a:spLocks noGrp="1"/>
          </p:cNvSpPr>
          <p:nvPr>
            <p:ph type="body" sz="quarter" idx="14"/>
          </p:nvPr>
        </p:nvSpPr>
        <p:spPr>
          <a:xfrm>
            <a:off x="724280" y="2385085"/>
            <a:ext cx="4269751" cy="3453607"/>
          </a:xfrm>
        </p:spPr>
        <p:txBody>
          <a:bodyPr/>
          <a:lstStyle/>
          <a:p>
            <a:r>
              <a:rPr lang="en-GB" dirty="0"/>
              <a:t>USB drives </a:t>
            </a:r>
          </a:p>
          <a:p>
            <a:endParaRPr lang="en-GB" dirty="0"/>
          </a:p>
          <a:p>
            <a:r>
              <a:rPr lang="en-GB" dirty="0"/>
              <a:t>Backup hard drives</a:t>
            </a:r>
          </a:p>
          <a:p>
            <a:endParaRPr lang="en-GB" dirty="0"/>
          </a:p>
          <a:p>
            <a:r>
              <a:rPr lang="en-GB" dirty="0"/>
              <a:t>Memory cards in phones and cameras </a:t>
            </a:r>
          </a:p>
        </p:txBody>
      </p:sp>
      <p:pic>
        <p:nvPicPr>
          <p:cNvPr id="1026" name="Picture 2" descr="C:\Users\desig\AppData\Roaming\PixelMetrics\CaptureWiz\Temp\25.png">
            <a:extLst>
              <a:ext uri="{FF2B5EF4-FFF2-40B4-BE49-F238E27FC236}">
                <a16:creationId xmlns:a16="http://schemas.microsoft.com/office/drawing/2014/main" id="{490ADC61-3D11-4163-ADE7-E053A358DDA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2226" y="4725429"/>
            <a:ext cx="1322022" cy="9600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BB03196-8D23-467E-93CF-FE91A86843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36901" y="3045762"/>
            <a:ext cx="4107099" cy="1629364"/>
          </a:xfrm>
          <a:prstGeom prst="rect">
            <a:avLst/>
          </a:prstGeom>
        </p:spPr>
      </p:pic>
    </p:spTree>
    <p:extLst>
      <p:ext uri="{BB962C8B-B14F-4D97-AF65-F5344CB8AC3E}">
        <p14:creationId xmlns:p14="http://schemas.microsoft.com/office/powerpoint/2010/main" val="24675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Password security</a:t>
            </a:r>
          </a:p>
        </p:txBody>
      </p:sp>
      <p:sp>
        <p:nvSpPr>
          <p:cNvPr id="3" name="Text Placeholder 2"/>
          <p:cNvSpPr>
            <a:spLocks noGrp="1"/>
          </p:cNvSpPr>
          <p:nvPr>
            <p:ph type="body" sz="quarter" idx="14"/>
          </p:nvPr>
        </p:nvSpPr>
        <p:spPr/>
        <p:txBody>
          <a:bodyPr/>
          <a:lstStyle/>
          <a:p>
            <a:r>
              <a:rPr lang="en-GB" dirty="0"/>
              <a:t>Do NOT:</a:t>
            </a:r>
          </a:p>
          <a:p>
            <a:pPr lvl="1"/>
            <a:r>
              <a:rPr lang="en-GB" dirty="0"/>
              <a:t>Write it down</a:t>
            </a:r>
          </a:p>
          <a:p>
            <a:pPr lvl="1"/>
            <a:r>
              <a:rPr lang="en-GB" dirty="0"/>
              <a:t>Tell anyone</a:t>
            </a:r>
          </a:p>
          <a:p>
            <a:pPr lvl="1"/>
            <a:r>
              <a:rPr lang="en-GB" dirty="0"/>
              <a:t>Use something easy to guess such as your name or date of birth, or a word in the dictionary</a:t>
            </a:r>
          </a:p>
          <a:p>
            <a:pPr lvl="1"/>
            <a:r>
              <a:rPr lang="en-GB" dirty="0"/>
              <a:t>Use the same password for all your online accounts</a:t>
            </a:r>
          </a:p>
        </p:txBody>
      </p:sp>
    </p:spTree>
    <p:extLst>
      <p:ext uri="{BB962C8B-B14F-4D97-AF65-F5344CB8AC3E}">
        <p14:creationId xmlns:p14="http://schemas.microsoft.com/office/powerpoint/2010/main" val="370033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Password security</a:t>
            </a:r>
          </a:p>
        </p:txBody>
      </p:sp>
      <p:sp>
        <p:nvSpPr>
          <p:cNvPr id="3" name="Text Placeholder 2"/>
          <p:cNvSpPr>
            <a:spLocks noGrp="1"/>
          </p:cNvSpPr>
          <p:nvPr>
            <p:ph type="body" sz="quarter" idx="14"/>
          </p:nvPr>
        </p:nvSpPr>
        <p:spPr/>
        <p:txBody>
          <a:bodyPr/>
          <a:lstStyle/>
          <a:p>
            <a:r>
              <a:rPr lang="en-GB" dirty="0"/>
              <a:t>Automated hacking tools can hack passwords of up to 10 characters!</a:t>
            </a:r>
          </a:p>
          <a:p>
            <a:r>
              <a:rPr lang="en-GB" dirty="0"/>
              <a:t>Use at least 8 characters</a:t>
            </a:r>
          </a:p>
          <a:p>
            <a:r>
              <a:rPr lang="en-GB" dirty="0"/>
              <a:t>Use a mixture of UPPERCASE and lowercase letters, numbers and symbols</a:t>
            </a:r>
          </a:p>
          <a:p>
            <a:pPr lvl="1"/>
            <a:r>
              <a:rPr lang="en-GB" dirty="0"/>
              <a:t>How can you choose a memorable password?</a:t>
            </a:r>
          </a:p>
          <a:p>
            <a:endParaRPr lang="en-GB" dirty="0"/>
          </a:p>
        </p:txBody>
      </p:sp>
    </p:spTree>
    <p:extLst>
      <p:ext uri="{BB962C8B-B14F-4D97-AF65-F5344CB8AC3E}">
        <p14:creationId xmlns:p14="http://schemas.microsoft.com/office/powerpoint/2010/main" val="3658039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2"/>
            <a:ext cx="7816470" cy="939043"/>
          </a:xfrm>
        </p:spPr>
        <p:txBody>
          <a:bodyPr/>
          <a:lstStyle/>
          <a:p>
            <a:r>
              <a:rPr lang="en-GB" dirty="0"/>
              <a:t>Strong passwords you can remember</a:t>
            </a:r>
          </a:p>
        </p:txBody>
      </p:sp>
      <p:sp>
        <p:nvSpPr>
          <p:cNvPr id="3" name="Text Placeholder 2"/>
          <p:cNvSpPr>
            <a:spLocks noGrp="1"/>
          </p:cNvSpPr>
          <p:nvPr>
            <p:ph type="body" sz="quarter" idx="14"/>
          </p:nvPr>
        </p:nvSpPr>
        <p:spPr>
          <a:xfrm>
            <a:off x="733900" y="2083120"/>
            <a:ext cx="7797230" cy="3453607"/>
          </a:xfrm>
        </p:spPr>
        <p:txBody>
          <a:bodyPr/>
          <a:lstStyle/>
          <a:p>
            <a:r>
              <a:rPr lang="en-GB" dirty="0"/>
              <a:t>Start with a sentence that you can easily remember, maybe for a personal reason, for example “I left my coat on the bus”</a:t>
            </a:r>
          </a:p>
          <a:p>
            <a:pPr lvl="1"/>
            <a:r>
              <a:rPr lang="en-GB" dirty="0"/>
              <a:t>Remove the spaces and misspell a word or two; “</a:t>
            </a:r>
            <a:r>
              <a:rPr lang="en-GB" dirty="0" err="1"/>
              <a:t>Leftcoatonbuss</a:t>
            </a:r>
            <a:r>
              <a:rPr lang="en-GB" dirty="0"/>
              <a:t>”</a:t>
            </a:r>
          </a:p>
          <a:p>
            <a:pPr lvl="1"/>
            <a:r>
              <a:rPr lang="en-GB" dirty="0"/>
              <a:t>Or, remove some words and add a number e.g. the date: “Leftcoat2411”</a:t>
            </a:r>
          </a:p>
          <a:p>
            <a:r>
              <a:rPr lang="en-GB" dirty="0"/>
              <a:t>Now make one up for yourself!</a:t>
            </a:r>
          </a:p>
          <a:p>
            <a:endParaRPr lang="en-GB" dirty="0"/>
          </a:p>
        </p:txBody>
      </p:sp>
    </p:spTree>
    <p:extLst>
      <p:ext uri="{BB962C8B-B14F-4D97-AF65-F5344CB8AC3E}">
        <p14:creationId xmlns:p14="http://schemas.microsoft.com/office/powerpoint/2010/main" val="2941437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Change default passwords</a:t>
            </a:r>
          </a:p>
        </p:txBody>
      </p:sp>
      <p:sp>
        <p:nvSpPr>
          <p:cNvPr id="3" name="Text Placeholder 2"/>
          <p:cNvSpPr>
            <a:spLocks noGrp="1"/>
          </p:cNvSpPr>
          <p:nvPr>
            <p:ph type="body" sz="quarter" idx="14"/>
          </p:nvPr>
        </p:nvSpPr>
        <p:spPr/>
        <p:txBody>
          <a:bodyPr/>
          <a:lstStyle/>
          <a:p>
            <a:r>
              <a:rPr lang="en-GB" dirty="0"/>
              <a:t>Devices like mobile phones may come with a standard (default) password or PIN</a:t>
            </a:r>
          </a:p>
          <a:p>
            <a:pPr lvl="1"/>
            <a:r>
              <a:rPr lang="en-GB" dirty="0"/>
              <a:t>You need to change this to something else before you start to use it</a:t>
            </a:r>
          </a:p>
        </p:txBody>
      </p:sp>
    </p:spTree>
    <p:extLst>
      <p:ext uri="{BB962C8B-B14F-4D97-AF65-F5344CB8AC3E}">
        <p14:creationId xmlns:p14="http://schemas.microsoft.com/office/powerpoint/2010/main" val="3229380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48858F-B74A-4F43-A7B2-1CFBA6EC20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1374" y="1105648"/>
            <a:ext cx="5762625" cy="5762625"/>
          </a:xfrm>
          <a:prstGeom prst="rect">
            <a:avLst/>
          </a:prstGeom>
        </p:spPr>
      </p:pic>
      <p:sp>
        <p:nvSpPr>
          <p:cNvPr id="2" name="Text Placeholder 1"/>
          <p:cNvSpPr>
            <a:spLocks noGrp="1"/>
          </p:cNvSpPr>
          <p:nvPr>
            <p:ph type="body" sz="quarter" idx="13"/>
          </p:nvPr>
        </p:nvSpPr>
        <p:spPr/>
        <p:txBody>
          <a:bodyPr/>
          <a:lstStyle/>
          <a:p>
            <a:r>
              <a:rPr lang="en-GB"/>
              <a:t>Patterns</a:t>
            </a:r>
            <a:endParaRPr lang="en-GB" dirty="0"/>
          </a:p>
        </p:txBody>
      </p:sp>
      <p:sp>
        <p:nvSpPr>
          <p:cNvPr id="3" name="Text Placeholder 2"/>
          <p:cNvSpPr>
            <a:spLocks noGrp="1"/>
          </p:cNvSpPr>
          <p:nvPr>
            <p:ph type="body" sz="quarter" idx="14"/>
          </p:nvPr>
        </p:nvSpPr>
        <p:spPr>
          <a:xfrm>
            <a:off x="724280" y="1704179"/>
            <a:ext cx="4076320" cy="3453607"/>
          </a:xfrm>
        </p:spPr>
        <p:txBody>
          <a:bodyPr/>
          <a:lstStyle/>
          <a:p>
            <a:r>
              <a:rPr lang="en-GB" dirty="0"/>
              <a:t>A pattern can be easier to remember than a PIN</a:t>
            </a:r>
          </a:p>
        </p:txBody>
      </p:sp>
      <p:pic>
        <p:nvPicPr>
          <p:cNvPr id="8" name="Picture 7" descr="Logo Unit 1.ai">
            <a:extLst>
              <a:ext uri="{FF2B5EF4-FFF2-40B4-BE49-F238E27FC236}">
                <a16:creationId xmlns:a16="http://schemas.microsoft.com/office/drawing/2014/main" id="{21A604D8-DB32-4CCD-B0B7-3C5E33A5D0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92171" y="6339600"/>
            <a:ext cx="1444114" cy="288000"/>
          </a:xfrm>
          <a:prstGeom prst="rect">
            <a:avLst/>
          </a:prstGeom>
        </p:spPr>
      </p:pic>
    </p:spTree>
    <p:extLst>
      <p:ext uri="{BB962C8B-B14F-4D97-AF65-F5344CB8AC3E}">
        <p14:creationId xmlns:p14="http://schemas.microsoft.com/office/powerpoint/2010/main" val="3052417057"/>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1</Template>
  <TotalTime>1745</TotalTime>
  <Words>651</Words>
  <Application>Microsoft Office PowerPoint</Application>
  <PresentationFormat>On-screen Show (4:3)</PresentationFormat>
  <Paragraphs>82</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Museo900-Regular</vt:lpstr>
      <vt:lpstr>Verdana</vt:lpstr>
      <vt:lpstr>Museo300-Regular</vt:lpstr>
      <vt:lpstr>Calibri</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design@pgonline.co.uk</cp:lastModifiedBy>
  <cp:revision>34</cp:revision>
  <dcterms:created xsi:type="dcterms:W3CDTF">2014-09-26T10:57:53Z</dcterms:created>
  <dcterms:modified xsi:type="dcterms:W3CDTF">2017-10-13T10:09:16Z</dcterms:modified>
</cp:coreProperties>
</file>