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Museo300-Regular" panose="02000000000000000000" pitchFamily="2" charset="0"/>
      <p:regular r:id="rId23"/>
    </p:embeddedFont>
    <p:embeddedFont>
      <p:font typeface="Museo900-Regular" panose="02000000000000000000" pitchFamily="2" charset="0"/>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E3DEFF"/>
    <a:srgbClr val="E6FF83"/>
    <a:srgbClr val="00682B"/>
    <a:srgbClr val="D90B8C"/>
    <a:srgbClr val="F9D3E1"/>
    <a:srgbClr val="D90B28"/>
    <a:srgbClr val="420B72"/>
    <a:srgbClr val="E0FF81"/>
    <a:srgbClr val="F4E1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varScale="1">
        <p:scale>
          <a:sx n="107" d="100"/>
          <a:sy n="107" d="100"/>
        </p:scale>
        <p:origin x="1632"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2" name="Picture 1" descr="Arrow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682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7112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6FF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Macros</a:t>
            </a:r>
            <a:r>
              <a:rPr lang="en-US" sz="1200" b="1" baseline="0" dirty="0">
                <a:solidFill>
                  <a:srgbClr val="FFFFFF"/>
                </a:solidFill>
                <a:effectLst>
                  <a:glow rad="228600">
                    <a:schemeClr val="tx1">
                      <a:alpha val="40000"/>
                    </a:schemeClr>
                  </a:glow>
                </a:effectLst>
                <a:latin typeface="Arial"/>
                <a:cs typeface="Arial"/>
              </a:rPr>
              <a:t> and 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9" name="Picture 8" descr="Logo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Macros</a:t>
            </a:r>
            <a:r>
              <a:rPr lang="en-US" sz="1200" b="1" baseline="0" dirty="0">
                <a:solidFill>
                  <a:srgbClr val="FFFFFF"/>
                </a:solidFill>
                <a:effectLst>
                  <a:glow rad="228600">
                    <a:schemeClr val="tx1">
                      <a:alpha val="40000"/>
                    </a:schemeClr>
                  </a:glow>
                </a:effectLst>
                <a:latin typeface="Arial"/>
                <a:cs typeface="Arial"/>
              </a:rPr>
              <a:t> and 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8" name="Picture 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Macros</a:t>
            </a:r>
            <a:r>
              <a:rPr lang="en-US" sz="1200" b="1" baseline="0" dirty="0">
                <a:solidFill>
                  <a:srgbClr val="FFFFFF"/>
                </a:solidFill>
                <a:effectLst>
                  <a:glow rad="228600">
                    <a:schemeClr val="tx1">
                      <a:alpha val="40000"/>
                    </a:schemeClr>
                  </a:glow>
                </a:effectLst>
                <a:latin typeface="Arial"/>
                <a:cs typeface="Arial"/>
              </a:rPr>
              <a:t> and 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Macros</a:t>
            </a:r>
            <a:r>
              <a:rPr lang="en-US" sz="1200" b="1" baseline="0" dirty="0">
                <a:solidFill>
                  <a:srgbClr val="FFFFFF"/>
                </a:solidFill>
                <a:effectLst>
                  <a:glow rad="228600">
                    <a:schemeClr val="tx1">
                      <a:alpha val="40000"/>
                    </a:schemeClr>
                  </a:glow>
                </a:effectLst>
                <a:latin typeface="Arial"/>
                <a:cs typeface="Arial"/>
              </a:rPr>
              <a:t> and 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Macros</a:t>
            </a:r>
            <a:r>
              <a:rPr lang="en-US" sz="1200" b="1" baseline="0" dirty="0">
                <a:solidFill>
                  <a:srgbClr val="FFFFFF"/>
                </a:solidFill>
                <a:effectLst>
                  <a:glow rad="228600">
                    <a:schemeClr val="tx1">
                      <a:alpha val="40000"/>
                    </a:schemeClr>
                  </a:glow>
                </a:effectLst>
                <a:latin typeface="Arial"/>
                <a:cs typeface="Arial"/>
              </a:rPr>
              <a:t> and charts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66871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Macros and charts</a:t>
            </a:r>
          </a:p>
          <a:p>
            <a:pPr lvl="1"/>
            <a:r>
              <a:rPr lang="en-US" dirty="0"/>
              <a:t>Spreadsheet modelling</a:t>
            </a:r>
          </a:p>
          <a:p>
            <a:pPr lvl="1"/>
            <a:endParaRPr lang="en-US" dirty="0"/>
          </a:p>
          <a:p>
            <a:pPr lvl="1"/>
            <a:r>
              <a:rPr lang="en-US">
                <a:solidFill>
                  <a:srgbClr val="00682B"/>
                </a:solidFill>
              </a:rPr>
              <a:t>3</a:t>
            </a:r>
            <a:r>
              <a:rPr lang="en-US" baseline="30000">
                <a:solidFill>
                  <a:srgbClr val="00682B"/>
                </a:solidFill>
              </a:rPr>
              <a:t>rd</a:t>
            </a:r>
            <a:r>
              <a:rPr lang="en-US">
                <a:solidFill>
                  <a:srgbClr val="00682B"/>
                </a:solidFill>
              </a:rPr>
              <a:t> Edition</a:t>
            </a:r>
          </a:p>
          <a:p>
            <a:pPr lvl="1"/>
            <a:endParaRPr lang="en-US" dirty="0"/>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1274" y="2168818"/>
            <a:ext cx="76771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3"/>
          </p:nvPr>
        </p:nvSpPr>
        <p:spPr/>
        <p:txBody>
          <a:bodyPr/>
          <a:lstStyle/>
          <a:p>
            <a:r>
              <a:rPr lang="en-GB" dirty="0"/>
              <a:t>A bar chart</a:t>
            </a:r>
          </a:p>
          <a:p>
            <a:endParaRPr lang="en-GB" dirty="0"/>
          </a:p>
        </p:txBody>
      </p:sp>
      <p:sp>
        <p:nvSpPr>
          <p:cNvPr id="3" name="Text Placeholder 2"/>
          <p:cNvSpPr>
            <a:spLocks noGrp="1"/>
          </p:cNvSpPr>
          <p:nvPr>
            <p:ph type="body" sz="quarter" idx="14"/>
          </p:nvPr>
        </p:nvSpPr>
        <p:spPr/>
        <p:txBody>
          <a:bodyPr/>
          <a:lstStyle/>
          <a:p>
            <a:pPr marL="0" indent="0" algn="ctr">
              <a:buNone/>
            </a:pPr>
            <a:r>
              <a:rPr lang="en-GB" sz="2400" dirty="0">
                <a:latin typeface="Arial" panose="020B0604020202020204" pitchFamily="34" charset="0"/>
                <a:cs typeface="Arial" panose="020B0604020202020204" pitchFamily="34" charset="0"/>
              </a:rPr>
              <a:t>Record maximum temperatures in England</a:t>
            </a:r>
          </a:p>
          <a:p>
            <a:pPr marL="0" indent="0" algn="ctr">
              <a:buNone/>
            </a:pPr>
            <a:endParaRPr lang="en-GB" dirty="0"/>
          </a:p>
        </p:txBody>
      </p:sp>
    </p:spTree>
    <p:extLst>
      <p:ext uri="{BB962C8B-B14F-4D97-AF65-F5344CB8AC3E}">
        <p14:creationId xmlns:p14="http://schemas.microsoft.com/office/powerpoint/2010/main" val="117311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pie chart</a:t>
            </a:r>
          </a:p>
        </p:txBody>
      </p:sp>
      <p:sp>
        <p:nvSpPr>
          <p:cNvPr id="4" name="Content Placeholder 2"/>
          <p:cNvSpPr>
            <a:spLocks noGrp="1"/>
          </p:cNvSpPr>
          <p:nvPr>
            <p:ph type="body" sz="quarter" idx="14"/>
          </p:nvPr>
        </p:nvSpPr>
        <p:spPr/>
        <p:txBody>
          <a:bodyPr/>
          <a:lstStyle/>
          <a:p>
            <a:pPr marL="0" indent="0" algn="ctr">
              <a:buNone/>
            </a:pPr>
            <a:r>
              <a:rPr lang="en-GB" sz="2800" dirty="0"/>
              <a:t>Income from different types of merchandise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38007"/>
            <a:ext cx="5465812" cy="402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17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Charting the number of </a:t>
            </a:r>
            <a:br>
              <a:rPr lang="en-GB" dirty="0"/>
            </a:br>
            <a:r>
              <a:rPr lang="en-GB" dirty="0"/>
              <a:t>seats remaining</a:t>
            </a:r>
          </a:p>
        </p:txBody>
      </p:sp>
      <p:sp>
        <p:nvSpPr>
          <p:cNvPr id="3" name="Text Placeholder 2"/>
          <p:cNvSpPr>
            <a:spLocks noGrp="1"/>
          </p:cNvSpPr>
          <p:nvPr>
            <p:ph type="body" sz="quarter" idx="14"/>
          </p:nvPr>
        </p:nvSpPr>
        <p:spPr>
          <a:xfrm>
            <a:off x="743520" y="2036688"/>
            <a:ext cx="7797230" cy="3453607"/>
          </a:xfrm>
        </p:spPr>
        <p:txBody>
          <a:bodyPr/>
          <a:lstStyle/>
          <a:p>
            <a:r>
              <a:rPr lang="en-GB" dirty="0"/>
              <a:t>What would be a suitable type of chart?</a:t>
            </a:r>
          </a:p>
          <a:p>
            <a:endParaRPr lang="en-GB" dirty="0"/>
          </a:p>
        </p:txBody>
      </p:sp>
      <p:pic>
        <p:nvPicPr>
          <p:cNvPr id="4" name="Picture 2" descr="C:\Users\Pat\AppData\Roaming\PixelMetrics\CaptureWiz\Tem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799805"/>
            <a:ext cx="3072247" cy="300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7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Creating a pie chart</a:t>
            </a:r>
          </a:p>
        </p:txBody>
      </p:sp>
      <p:sp>
        <p:nvSpPr>
          <p:cNvPr id="3" name="Text Placeholder 2"/>
          <p:cNvSpPr>
            <a:spLocks noGrp="1"/>
          </p:cNvSpPr>
          <p:nvPr>
            <p:ph type="body" sz="quarter" idx="14"/>
          </p:nvPr>
        </p:nvSpPr>
        <p:spPr/>
        <p:txBody>
          <a:bodyPr/>
          <a:lstStyle/>
          <a:p>
            <a:r>
              <a:rPr lang="en-GB" dirty="0"/>
              <a:t>Select the data to be charted, including the heading</a:t>
            </a:r>
          </a:p>
          <a:p>
            <a:r>
              <a:rPr lang="en-GB" dirty="0"/>
              <a:t>Click the Insert tab and select a pie chart</a:t>
            </a:r>
          </a:p>
          <a:p>
            <a:endParaRPr lang="en-GB" dirty="0"/>
          </a:p>
        </p:txBody>
      </p:sp>
      <p:pic>
        <p:nvPicPr>
          <p:cNvPr id="4" name="Picture 2" descr="C:\Users\Pat\AppData\Roaming\PixelMetrics\CaptureWiz\Temp\1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63688" y="2811057"/>
            <a:ext cx="5261658" cy="317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1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Customising the chart</a:t>
            </a:r>
          </a:p>
        </p:txBody>
      </p:sp>
      <p:sp>
        <p:nvSpPr>
          <p:cNvPr id="3" name="Text Placeholder 2"/>
          <p:cNvSpPr>
            <a:spLocks noGrp="1"/>
          </p:cNvSpPr>
          <p:nvPr>
            <p:ph type="body" sz="quarter" idx="14"/>
          </p:nvPr>
        </p:nvSpPr>
        <p:spPr/>
        <p:txBody>
          <a:bodyPr/>
          <a:lstStyle/>
          <a:p>
            <a:r>
              <a:rPr lang="en-GB" dirty="0"/>
              <a:t>There’s a lot you can do to customise the chart</a:t>
            </a:r>
          </a:p>
          <a:p>
            <a:r>
              <a:rPr lang="en-GB" dirty="0"/>
              <a:t>Follow the instructions in Task 2 to create a good-looking chart!</a:t>
            </a:r>
          </a:p>
          <a:p>
            <a:pPr marL="0" indent="0">
              <a:buNone/>
            </a:pPr>
            <a:endParaRPr lang="en-GB" dirty="0"/>
          </a:p>
          <a:p>
            <a:endParaRPr lang="en-GB" dirty="0"/>
          </a:p>
        </p:txBody>
      </p:sp>
      <p:pic>
        <p:nvPicPr>
          <p:cNvPr id="4" name="Picture 2" descr="C:\Users\Pat\AppData\Roaming\PixelMetrics\CaptureWiz\Tem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143555"/>
            <a:ext cx="5338358" cy="325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90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skills have you learned?</a:t>
            </a:r>
          </a:p>
        </p:txBody>
      </p:sp>
      <p:sp>
        <p:nvSpPr>
          <p:cNvPr id="3" name="Text Placeholder 2"/>
          <p:cNvSpPr>
            <a:spLocks noGrp="1"/>
          </p:cNvSpPr>
          <p:nvPr>
            <p:ph type="body" sz="quarter" idx="14"/>
          </p:nvPr>
        </p:nvSpPr>
        <p:spPr/>
        <p:txBody>
          <a:bodyPr/>
          <a:lstStyle/>
          <a:p>
            <a:r>
              <a:rPr lang="en-GB" dirty="0"/>
              <a:t>How many new things have you learned about spreadsheets? </a:t>
            </a:r>
          </a:p>
          <a:p>
            <a:r>
              <a:rPr lang="en-GB" dirty="0"/>
              <a:t>What other subjects might spreadsheets come in useful for? </a:t>
            </a:r>
          </a:p>
          <a:p>
            <a:r>
              <a:rPr lang="en-GB" dirty="0"/>
              <a:t>What will you do when you can’t remember how to do something like customising a chart or using the COUNTIF function?</a:t>
            </a:r>
          </a:p>
          <a:p>
            <a:endParaRPr lang="en-GB" dirty="0"/>
          </a:p>
        </p:txBody>
      </p:sp>
    </p:spTree>
    <p:extLst>
      <p:ext uri="{BB962C8B-B14F-4D97-AF65-F5344CB8AC3E}">
        <p14:creationId xmlns:p14="http://schemas.microsoft.com/office/powerpoint/2010/main" val="25667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53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Create a</a:t>
            </a:r>
            <a:r>
              <a:rPr lang="en-GB" b="1" dirty="0">
                <a:solidFill>
                  <a:schemeClr val="bg1"/>
                </a:solidFill>
              </a:rPr>
              <a:t> macro </a:t>
            </a:r>
            <a:r>
              <a:rPr lang="en-GB" dirty="0">
                <a:solidFill>
                  <a:schemeClr val="bg1"/>
                </a:solidFill>
              </a:rPr>
              <a:t>to reset all seats to </a:t>
            </a:r>
            <a:r>
              <a:rPr lang="en-GB" dirty="0" err="1">
                <a:solidFill>
                  <a:schemeClr val="bg1"/>
                </a:solidFill>
              </a:rPr>
              <a:t>unbooked</a:t>
            </a:r>
            <a:endParaRPr lang="en-GB" dirty="0">
              <a:solidFill>
                <a:schemeClr val="bg1"/>
              </a:solidFill>
            </a:endParaRPr>
          </a:p>
          <a:p>
            <a:pPr lvl="0"/>
            <a:r>
              <a:rPr lang="en-GB" dirty="0">
                <a:solidFill>
                  <a:schemeClr val="bg1"/>
                </a:solidFill>
              </a:rPr>
              <a:t>Assign the macro to a button</a:t>
            </a:r>
          </a:p>
          <a:p>
            <a:r>
              <a:rPr lang="en-GB" dirty="0">
                <a:solidFill>
                  <a:schemeClr val="bg1"/>
                </a:solidFill>
              </a:rPr>
              <a:t>Create and customise a pie chart to show the number of seats remaining</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25009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Clearing the seats</a:t>
            </a:r>
          </a:p>
        </p:txBody>
      </p:sp>
      <p:sp>
        <p:nvSpPr>
          <p:cNvPr id="5" name="Text Placeholder 4"/>
          <p:cNvSpPr>
            <a:spLocks noGrp="1"/>
          </p:cNvSpPr>
          <p:nvPr>
            <p:ph type="body" sz="quarter" idx="14"/>
          </p:nvPr>
        </p:nvSpPr>
        <p:spPr/>
        <p:txBody>
          <a:bodyPr/>
          <a:lstStyle/>
          <a:p>
            <a:r>
              <a:rPr lang="en-GB" dirty="0"/>
              <a:t>We would like to be able to clear all the bookings at the click of a button</a:t>
            </a:r>
          </a:p>
          <a:p>
            <a:endParaRPr lang="en-GB" dirty="0"/>
          </a:p>
          <a:p>
            <a:pPr marL="0" indent="0">
              <a:buNone/>
            </a:pPr>
            <a:endParaRPr lang="en-GB" dirty="0"/>
          </a:p>
          <a:p>
            <a:endParaRPr lang="en-GB"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61726" y="2537289"/>
            <a:ext cx="5849390" cy="361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39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Creating a macro</a:t>
            </a:r>
          </a:p>
        </p:txBody>
      </p:sp>
      <p:sp>
        <p:nvSpPr>
          <p:cNvPr id="5" name="Text Placeholder 4"/>
          <p:cNvSpPr>
            <a:spLocks noGrp="1"/>
          </p:cNvSpPr>
          <p:nvPr>
            <p:ph type="body" sz="quarter" idx="14"/>
          </p:nvPr>
        </p:nvSpPr>
        <p:spPr/>
        <p:txBody>
          <a:bodyPr/>
          <a:lstStyle/>
          <a:p>
            <a:r>
              <a:rPr lang="en-GB" dirty="0"/>
              <a:t>A macro is a small program that you can use to automate a series of tasks</a:t>
            </a:r>
          </a:p>
          <a:p>
            <a:r>
              <a:rPr lang="en-GB" dirty="0"/>
              <a:t>When you create a macro, you record the keystrokes and mouse clicks and save them</a:t>
            </a:r>
          </a:p>
          <a:p>
            <a:pPr lvl="1"/>
            <a:r>
              <a:rPr lang="en-GB" dirty="0"/>
              <a:t>You can then create a button to run the macro</a:t>
            </a:r>
          </a:p>
        </p:txBody>
      </p:sp>
      <p:sp>
        <p:nvSpPr>
          <p:cNvPr id="6" name="Action Button: Custom 5">
            <a:hlinkClick r:id="" action="ppaction://noaction" highlightClick="1"/>
          </p:cNvPr>
          <p:cNvSpPr/>
          <p:nvPr/>
        </p:nvSpPr>
        <p:spPr>
          <a:xfrm>
            <a:off x="3254743" y="4577748"/>
            <a:ext cx="2736304" cy="1008112"/>
          </a:xfrm>
          <a:prstGeom prst="actionButtonBlan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800" b="1" dirty="0">
                <a:solidFill>
                  <a:srgbClr val="001E32"/>
                </a:solidFill>
                <a:latin typeface="Arial" panose="020B0604020202020204" pitchFamily="34" charset="0"/>
                <a:cs typeface="Arial" panose="020B0604020202020204" pitchFamily="34" charset="0"/>
              </a:rPr>
              <a:t>Reset all seats</a:t>
            </a:r>
          </a:p>
        </p:txBody>
      </p:sp>
    </p:spTree>
    <p:extLst>
      <p:ext uri="{BB962C8B-B14F-4D97-AF65-F5344CB8AC3E}">
        <p14:creationId xmlns:p14="http://schemas.microsoft.com/office/powerpoint/2010/main" val="36593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Developer tab</a:t>
            </a:r>
          </a:p>
        </p:txBody>
      </p:sp>
      <p:sp>
        <p:nvSpPr>
          <p:cNvPr id="3" name="Text Placeholder 2"/>
          <p:cNvSpPr>
            <a:spLocks noGrp="1"/>
          </p:cNvSpPr>
          <p:nvPr>
            <p:ph type="body" sz="quarter" idx="14"/>
          </p:nvPr>
        </p:nvSpPr>
        <p:spPr/>
        <p:txBody>
          <a:bodyPr/>
          <a:lstStyle/>
          <a:p>
            <a:pPr>
              <a:spcBef>
                <a:spcPts val="1200"/>
              </a:spcBef>
            </a:pPr>
            <a:r>
              <a:rPr lang="en-GB" sz="2400" dirty="0"/>
              <a:t>In Excel 2013, before you record a macro, you need to make sure the </a:t>
            </a:r>
            <a:r>
              <a:rPr lang="en-GB" sz="2400" b="1" dirty="0"/>
              <a:t>Developer</a:t>
            </a:r>
            <a:r>
              <a:rPr lang="en-GB" sz="2400" dirty="0"/>
              <a:t> tab is visible </a:t>
            </a:r>
          </a:p>
          <a:p>
            <a:pPr>
              <a:spcBef>
                <a:spcPts val="1200"/>
              </a:spcBef>
            </a:pPr>
            <a:r>
              <a:rPr lang="en-GB" sz="2400" dirty="0"/>
              <a:t>Load the spreadsheet you created in the last lesson</a:t>
            </a:r>
          </a:p>
          <a:p>
            <a:pPr>
              <a:spcBef>
                <a:spcPts val="1200"/>
              </a:spcBef>
            </a:pPr>
            <a:r>
              <a:rPr lang="en-GB" sz="2400" dirty="0"/>
              <a:t>Click the </a:t>
            </a:r>
            <a:r>
              <a:rPr lang="en-GB" sz="2400" b="1" dirty="0"/>
              <a:t>File</a:t>
            </a:r>
            <a:r>
              <a:rPr lang="en-GB" sz="2400" dirty="0"/>
              <a:t> tab, click </a:t>
            </a:r>
            <a:r>
              <a:rPr lang="en-GB" sz="2400" b="1" dirty="0"/>
              <a:t>Options</a:t>
            </a:r>
            <a:r>
              <a:rPr lang="en-GB" sz="2400" dirty="0"/>
              <a:t> and click </a:t>
            </a:r>
            <a:r>
              <a:rPr lang="en-GB" sz="2400" b="1" dirty="0"/>
              <a:t>Customize Ribbon </a:t>
            </a:r>
            <a:r>
              <a:rPr lang="en-GB" sz="2400" dirty="0"/>
              <a:t>in the left column of the window </a:t>
            </a:r>
          </a:p>
          <a:p>
            <a:pPr>
              <a:spcBef>
                <a:spcPts val="1200"/>
              </a:spcBef>
            </a:pPr>
            <a:r>
              <a:rPr lang="en-GB" sz="2400" dirty="0"/>
              <a:t>In the </a:t>
            </a:r>
            <a:r>
              <a:rPr lang="en-GB" sz="2400" b="1" dirty="0"/>
              <a:t>Main Tabs </a:t>
            </a:r>
            <a:r>
              <a:rPr lang="en-GB" sz="2400" dirty="0"/>
              <a:t>list, click </a:t>
            </a:r>
            <a:r>
              <a:rPr lang="en-GB" sz="2400" b="1" dirty="0"/>
              <a:t>Developer</a:t>
            </a:r>
            <a:r>
              <a:rPr lang="en-GB" sz="2400" dirty="0"/>
              <a:t>, then click </a:t>
            </a:r>
            <a:r>
              <a:rPr lang="en-GB" sz="2400" b="1" dirty="0"/>
              <a:t>OK</a:t>
            </a:r>
            <a:endParaRPr lang="en-GB" dirty="0"/>
          </a:p>
        </p:txBody>
      </p:sp>
    </p:spTree>
    <p:extLst>
      <p:ext uri="{BB962C8B-B14F-4D97-AF65-F5344CB8AC3E}">
        <p14:creationId xmlns:p14="http://schemas.microsoft.com/office/powerpoint/2010/main" val="323741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Setting up the macro</a:t>
            </a:r>
          </a:p>
        </p:txBody>
      </p:sp>
      <p:sp>
        <p:nvSpPr>
          <p:cNvPr id="3" name="Text Placeholder 2"/>
          <p:cNvSpPr>
            <a:spLocks noGrp="1"/>
          </p:cNvSpPr>
          <p:nvPr>
            <p:ph type="body" sz="quarter" idx="14"/>
          </p:nvPr>
        </p:nvSpPr>
        <p:spPr/>
        <p:txBody>
          <a:bodyPr/>
          <a:lstStyle/>
          <a:p>
            <a:r>
              <a:rPr lang="en-GB" dirty="0"/>
              <a:t>In the </a:t>
            </a:r>
            <a:r>
              <a:rPr lang="en-GB" b="1" dirty="0"/>
              <a:t>Code</a:t>
            </a:r>
            <a:r>
              <a:rPr lang="en-GB" dirty="0"/>
              <a:t> group on the </a:t>
            </a:r>
            <a:r>
              <a:rPr lang="en-GB" b="1" dirty="0"/>
              <a:t>Developer</a:t>
            </a:r>
            <a:r>
              <a:rPr lang="en-GB" dirty="0"/>
              <a:t> tab, click </a:t>
            </a:r>
            <a:r>
              <a:rPr lang="en-GB" b="1" dirty="0"/>
              <a:t>Record Macro</a:t>
            </a:r>
          </a:p>
          <a:p>
            <a:r>
              <a:rPr lang="en-GB" dirty="0"/>
              <a:t>Enter the name </a:t>
            </a:r>
            <a:r>
              <a:rPr lang="en-GB" b="1" dirty="0" err="1"/>
              <a:t>ResetSeats</a:t>
            </a:r>
            <a:r>
              <a:rPr lang="en-GB" b="1" dirty="0"/>
              <a:t> </a:t>
            </a:r>
            <a:r>
              <a:rPr lang="en-GB" dirty="0"/>
              <a:t>in the </a:t>
            </a:r>
            <a:r>
              <a:rPr lang="en-GB" b="1" dirty="0"/>
              <a:t>Macro Name</a:t>
            </a:r>
            <a:r>
              <a:rPr lang="en-GB" dirty="0"/>
              <a:t> box, a shortcut key in the </a:t>
            </a:r>
            <a:r>
              <a:rPr lang="en-GB" b="1" dirty="0"/>
              <a:t>Shortcut key </a:t>
            </a:r>
            <a:r>
              <a:rPr lang="en-GB" dirty="0"/>
              <a:t>box, a description in the </a:t>
            </a:r>
            <a:r>
              <a:rPr lang="en-GB" b="1" dirty="0"/>
              <a:t>Description</a:t>
            </a:r>
            <a:r>
              <a:rPr lang="en-GB" dirty="0"/>
              <a:t> box</a:t>
            </a:r>
          </a:p>
          <a:p>
            <a:r>
              <a:rPr lang="en-GB" dirty="0"/>
              <a:t>Click </a:t>
            </a:r>
            <a:r>
              <a:rPr lang="en-GB" b="1" dirty="0"/>
              <a:t>OK</a:t>
            </a:r>
            <a:r>
              <a:rPr lang="en-GB" dirty="0"/>
              <a:t> to start recording</a:t>
            </a:r>
          </a:p>
        </p:txBody>
      </p:sp>
    </p:spTree>
    <p:extLst>
      <p:ext uri="{BB962C8B-B14F-4D97-AF65-F5344CB8AC3E}">
        <p14:creationId xmlns:p14="http://schemas.microsoft.com/office/powerpoint/2010/main" val="369565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Record the macro</a:t>
            </a:r>
          </a:p>
        </p:txBody>
      </p:sp>
      <p:sp>
        <p:nvSpPr>
          <p:cNvPr id="3" name="Text Placeholder 2"/>
          <p:cNvSpPr>
            <a:spLocks noGrp="1"/>
          </p:cNvSpPr>
          <p:nvPr>
            <p:ph type="body" sz="quarter" idx="14"/>
          </p:nvPr>
        </p:nvSpPr>
        <p:spPr/>
        <p:txBody>
          <a:bodyPr/>
          <a:lstStyle/>
          <a:p>
            <a:r>
              <a:rPr lang="en-GB" dirty="0"/>
              <a:t>Now clear all the seat bookings in your seating plan. Your keystrokes are being recorded!</a:t>
            </a:r>
          </a:p>
          <a:p>
            <a:r>
              <a:rPr lang="en-GB" dirty="0"/>
              <a:t>On the </a:t>
            </a:r>
            <a:r>
              <a:rPr lang="en-GB" b="1" dirty="0"/>
              <a:t>Developer</a:t>
            </a:r>
            <a:r>
              <a:rPr lang="en-GB" dirty="0"/>
              <a:t> tab, click </a:t>
            </a:r>
            <a:r>
              <a:rPr lang="en-GB" b="1" dirty="0"/>
              <a:t>Stop Recording</a:t>
            </a:r>
          </a:p>
          <a:p>
            <a:pPr lvl="1"/>
            <a:r>
              <a:rPr lang="en-GB" dirty="0"/>
              <a:t>Try out your macro using the shortcut key you specified</a:t>
            </a:r>
          </a:p>
          <a:p>
            <a:endParaRPr lang="en-GB" dirty="0"/>
          </a:p>
        </p:txBody>
      </p:sp>
    </p:spTree>
    <p:extLst>
      <p:ext uri="{BB962C8B-B14F-4D97-AF65-F5344CB8AC3E}">
        <p14:creationId xmlns:p14="http://schemas.microsoft.com/office/powerpoint/2010/main" val="418532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Assigning the macro to a button</a:t>
            </a:r>
          </a:p>
        </p:txBody>
      </p:sp>
      <p:sp>
        <p:nvSpPr>
          <p:cNvPr id="3" name="Text Placeholder 2"/>
          <p:cNvSpPr>
            <a:spLocks noGrp="1"/>
          </p:cNvSpPr>
          <p:nvPr>
            <p:ph type="body" sz="quarter" idx="14"/>
          </p:nvPr>
        </p:nvSpPr>
        <p:spPr>
          <a:xfrm>
            <a:off x="724280" y="2236195"/>
            <a:ext cx="7797230" cy="3453607"/>
          </a:xfrm>
        </p:spPr>
        <p:txBody>
          <a:bodyPr/>
          <a:lstStyle/>
          <a:p>
            <a:r>
              <a:rPr lang="en-GB" sz="2400" dirty="0"/>
              <a:t>On your worksheet, below the seating plan, </a:t>
            </a:r>
            <a:br>
              <a:rPr lang="en-GB" sz="2400" dirty="0"/>
            </a:br>
            <a:r>
              <a:rPr lang="en-GB" sz="2400" dirty="0"/>
              <a:t>insert a button from the </a:t>
            </a:r>
            <a:r>
              <a:rPr lang="en-GB" sz="2400" b="1" dirty="0"/>
              <a:t>Form Controls </a:t>
            </a:r>
            <a:r>
              <a:rPr lang="en-GB" sz="2400" dirty="0"/>
              <a:t>panel</a:t>
            </a:r>
          </a:p>
          <a:p>
            <a:r>
              <a:rPr lang="en-GB" sz="2400" dirty="0"/>
              <a:t>Select your macro and click </a:t>
            </a:r>
            <a:r>
              <a:rPr lang="en-GB" sz="2400" b="1" dirty="0"/>
              <a:t>OK</a:t>
            </a:r>
          </a:p>
          <a:p>
            <a:pPr lvl="1"/>
            <a:r>
              <a:rPr lang="en-GB" sz="1900" dirty="0"/>
              <a:t>You could also assign the macro to a text box with your </a:t>
            </a:r>
            <a:br>
              <a:rPr lang="en-GB" sz="1900" dirty="0"/>
            </a:br>
            <a:r>
              <a:rPr lang="en-GB" sz="1900" dirty="0"/>
              <a:t>own formatting</a:t>
            </a:r>
          </a:p>
          <a:p>
            <a:endParaRPr lang="en-GB" dirty="0"/>
          </a:p>
        </p:txBody>
      </p:sp>
      <p:sp>
        <p:nvSpPr>
          <p:cNvPr id="8" name="Action Button: Custom 7">
            <a:hlinkClick r:id="" action="ppaction://noaction" highlightClick="1"/>
          </p:cNvPr>
          <p:cNvSpPr/>
          <p:nvPr/>
        </p:nvSpPr>
        <p:spPr>
          <a:xfrm>
            <a:off x="3083621" y="4876609"/>
            <a:ext cx="2736304" cy="1008112"/>
          </a:xfrm>
          <a:prstGeom prst="actionButtonBlan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800" b="1" dirty="0">
                <a:solidFill>
                  <a:srgbClr val="001E32"/>
                </a:solidFill>
                <a:latin typeface="Arial" panose="020B0604020202020204" pitchFamily="34" charset="0"/>
                <a:cs typeface="Arial" panose="020B0604020202020204" pitchFamily="34" charset="0"/>
              </a:rPr>
              <a:t>Reset all seats</a:t>
            </a:r>
          </a:p>
        </p:txBody>
      </p:sp>
      <p:pic>
        <p:nvPicPr>
          <p:cNvPr id="9"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5588" l="2273" r="90909">
                        <a14:foregroundMark x1="27273" y1="67647" x2="79545" y2="67647"/>
                        <a14:foregroundMark x1="18182" y1="64706" x2="84091" y2="63235"/>
                        <a14:foregroundMark x1="25000" y1="75000" x2="84091" y2="72059"/>
                        <a14:foregroundMark x1="50000" y1="86765" x2="50000" y2="86765"/>
                      </a14:backgroundRemoval>
                    </a14:imgEffect>
                  </a14:imgLayer>
                </a14:imgProps>
              </a:ext>
              <a:ext uri="{28A0092B-C50C-407E-A947-70E740481C1C}">
                <a14:useLocalDpi xmlns:a14="http://schemas.microsoft.com/office/drawing/2010/main" val="0"/>
              </a:ext>
            </a:extLst>
          </a:blip>
          <a:srcRect/>
          <a:stretch/>
        </p:blipFill>
        <p:spPr bwMode="auto">
          <a:xfrm>
            <a:off x="7452320" y="2236195"/>
            <a:ext cx="932930" cy="144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93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Charts</a:t>
            </a:r>
          </a:p>
        </p:txBody>
      </p:sp>
      <p:sp>
        <p:nvSpPr>
          <p:cNvPr id="3" name="Text Placeholder 2"/>
          <p:cNvSpPr>
            <a:spLocks noGrp="1"/>
          </p:cNvSpPr>
          <p:nvPr>
            <p:ph type="body" sz="quarter" idx="14"/>
          </p:nvPr>
        </p:nvSpPr>
        <p:spPr/>
        <p:txBody>
          <a:bodyPr/>
          <a:lstStyle/>
          <a:p>
            <a:r>
              <a:rPr lang="en-GB" sz="2400" dirty="0"/>
              <a:t>Charts are a useful way of displaying data in an easy-to-grasp, visual way</a:t>
            </a:r>
          </a:p>
          <a:p>
            <a:r>
              <a:rPr lang="en-GB" sz="2400" dirty="0"/>
              <a:t>A </a:t>
            </a:r>
            <a:r>
              <a:rPr lang="en-GB" sz="2400" b="1" dirty="0"/>
              <a:t>bar chart </a:t>
            </a:r>
            <a:r>
              <a:rPr lang="en-GB" sz="2400" dirty="0"/>
              <a:t>can be used when you have one or more series of data to display – say, maximum and minimum monthly temperatures</a:t>
            </a:r>
          </a:p>
          <a:p>
            <a:r>
              <a:rPr lang="en-GB" sz="2400" dirty="0"/>
              <a:t>A </a:t>
            </a:r>
            <a:r>
              <a:rPr lang="en-GB" sz="2400" b="1" dirty="0"/>
              <a:t>pie chart </a:t>
            </a:r>
            <a:r>
              <a:rPr lang="en-GB" sz="2400" dirty="0"/>
              <a:t>is useful to display parts of a whole – say, the number or percentage of pupils in a year group getting A, B, C or D grades</a:t>
            </a:r>
          </a:p>
          <a:p>
            <a:endParaRPr lang="en-GB" dirty="0"/>
          </a:p>
        </p:txBody>
      </p:sp>
    </p:spTree>
    <p:extLst>
      <p:ext uri="{BB962C8B-B14F-4D97-AF65-F5344CB8AC3E}">
        <p14:creationId xmlns:p14="http://schemas.microsoft.com/office/powerpoint/2010/main" val="407537953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8" ma:contentTypeDescription="Create a new document." ma:contentTypeScope="" ma:versionID="7d7e32a136ce163c10e0b0fab176421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2ad6a626a5ca9bfe9ca720138e73002"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D9DFCD-0637-472D-84A6-53F42C42FBA5}"/>
</file>

<file path=customXml/itemProps2.xml><?xml version="1.0" encoding="utf-8"?>
<ds:datastoreItem xmlns:ds="http://schemas.openxmlformats.org/officeDocument/2006/customXml" ds:itemID="{1B551261-F680-4DF6-8C88-D1064FAC2C14}"/>
</file>

<file path=customXml/itemProps3.xml><?xml version="1.0" encoding="utf-8"?>
<ds:datastoreItem xmlns:ds="http://schemas.openxmlformats.org/officeDocument/2006/customXml" ds:itemID="{CC62352B-271F-4815-A7D8-B0D9C5259D09}"/>
</file>

<file path=docProps/app.xml><?xml version="1.0" encoding="utf-8"?>
<Properties xmlns="http://schemas.openxmlformats.org/officeDocument/2006/extended-properties" xmlns:vt="http://schemas.openxmlformats.org/officeDocument/2006/docPropsVTypes">
  <Template>Unit 5</Template>
  <TotalTime>138</TotalTime>
  <Words>467</Words>
  <Application>Microsoft Office PowerPoint</Application>
  <PresentationFormat>On-screen Show (4:3)</PresentationFormat>
  <Paragraphs>54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Museo300-Regular</vt:lpstr>
      <vt:lpstr>Museo900-Regular</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13</cp:revision>
  <dcterms:created xsi:type="dcterms:W3CDTF">2014-10-01T11:43:38Z</dcterms:created>
  <dcterms:modified xsi:type="dcterms:W3CDTF">2017-10-13T14:15:55Z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