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6" r:id="rId21"/>
    <p:sldId id="274" r:id="rId22"/>
  </p:sldIdLst>
  <p:sldSz cx="9144000" cy="6858000" type="screen4x3"/>
  <p:notesSz cx="6858000" cy="9144000"/>
  <p:embeddedFontLst>
    <p:embeddedFont>
      <p:font typeface="Museo900-Regular" panose="02000000000000000000" pitchFamily="2" charset="0"/>
      <p:bold r:id="rId24"/>
    </p:embeddedFont>
    <p:embeddedFont>
      <p:font typeface="Museo300-Regular"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D5C9"/>
    <a:srgbClr val="81E2DC"/>
    <a:srgbClr val="328BDC"/>
    <a:srgbClr val="E98BD4"/>
    <a:srgbClr val="3D1493"/>
    <a:srgbClr val="7BD90B"/>
    <a:srgbClr val="DCEBEB"/>
    <a:srgbClr val="474495"/>
    <a:srgbClr val="F0EBA2"/>
    <a:srgbClr val="008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6" name="Picture 35" descr="Unit 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7" name="Picture 6" descr="Arrow Unit 18.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28BD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1E2D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6030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1" name="Picture 50"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Email scams</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49" name="Picture 48" descr="Logo Unit 17.ai"/>
          <p:cNvPicPr>
            <a:picLocks noChangeAspect="1"/>
          </p:cNvPicPr>
          <p:nvPr userDrawn="1"/>
        </p:nvPicPr>
        <p:blipFill>
          <a:blip r:embed="rId4"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Email scams</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5" name="Picture 74"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76" name="Picture 7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7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9" name="TextBox 7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Email scams</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3" name="Picture 72"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7" name="TextBox 7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Email scams</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Email scams</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5088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Email scams</a:t>
            </a:r>
          </a:p>
          <a:p>
            <a:pPr lvl="1"/>
            <a:r>
              <a:rPr lang="en-US" dirty="0"/>
              <a:t>Computer crime and cyber security</a:t>
            </a:r>
          </a:p>
          <a:p>
            <a:pPr lvl="1">
              <a:spcBef>
                <a:spcPts val="2400"/>
              </a:spcBef>
            </a:pPr>
            <a:r>
              <a:rPr lang="en-GB" dirty="0">
                <a:solidFill>
                  <a:srgbClr val="83D5C9"/>
                </a:solidFill>
              </a:rPr>
              <a:t>3</a:t>
            </a:r>
            <a:r>
              <a:rPr lang="en-US" baseline="30000" dirty="0" err="1">
                <a:solidFill>
                  <a:srgbClr val="83D5C9"/>
                </a:solidFill>
              </a:rPr>
              <a:t>rd</a:t>
            </a:r>
            <a:r>
              <a:rPr lang="en-US" dirty="0">
                <a:solidFill>
                  <a:srgbClr val="83D5C9"/>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Does it work?</a:t>
            </a:r>
          </a:p>
        </p:txBody>
      </p:sp>
      <p:sp>
        <p:nvSpPr>
          <p:cNvPr id="3" name="Text Placeholder 2"/>
          <p:cNvSpPr>
            <a:spLocks noGrp="1"/>
          </p:cNvSpPr>
          <p:nvPr>
            <p:ph type="body" sz="quarter" idx="14"/>
          </p:nvPr>
        </p:nvSpPr>
        <p:spPr>
          <a:xfrm>
            <a:off x="724280" y="1720800"/>
            <a:ext cx="5503904" cy="3453607"/>
          </a:xfrm>
        </p:spPr>
        <p:txBody>
          <a:bodyPr wrap="square" tIns="0"/>
          <a:lstStyle/>
          <a:p>
            <a:r>
              <a:rPr lang="en-GB" sz="2400" dirty="0"/>
              <a:t>Phishers send out hundreds of thousands of emails that look as though they are from legitimate companies </a:t>
            </a:r>
          </a:p>
          <a:p>
            <a:r>
              <a:rPr lang="en-GB" sz="2400" dirty="0"/>
              <a:t>For phishing to be successful, the criminals must get you to click on a link in the email to go to a website </a:t>
            </a:r>
          </a:p>
          <a:p>
            <a:r>
              <a:rPr lang="en-GB" sz="2400" dirty="0">
                <a:solidFill>
                  <a:srgbClr val="328BDC"/>
                </a:solidFill>
              </a:rPr>
              <a:t>A successful phishing campaign has around a 5% response rate – meaning 5% of recipients are conned!</a:t>
            </a:r>
          </a:p>
        </p:txBody>
      </p:sp>
      <p:pic>
        <p:nvPicPr>
          <p:cNvPr id="4" name="Picture 3" descr="C:\Users\Rob\Desktop\fishhook.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28184" y="665896"/>
            <a:ext cx="2857201" cy="487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9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typical phishing email</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316" y="1994343"/>
            <a:ext cx="6211643" cy="3810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187657" y="3933056"/>
            <a:ext cx="1848839" cy="1384995"/>
          </a:xfrm>
          <a:prstGeom prst="rect">
            <a:avLst/>
          </a:prstGeom>
          <a:noFill/>
          <a:ln>
            <a:noFill/>
          </a:ln>
        </p:spPr>
        <p:txBody>
          <a:bodyPr wrap="squar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Links to: </a:t>
            </a:r>
            <a:r>
              <a:rPr lang="en-GB" sz="1400" dirty="0">
                <a:solidFill>
                  <a:srgbClr val="328BDC"/>
                </a:solidFill>
                <a:latin typeface="Tahoma" panose="020B0604030504040204" pitchFamily="34" charset="0"/>
                <a:ea typeface="Tahoma" panose="020B0604030504040204" pitchFamily="34" charset="0"/>
                <a:cs typeface="Tahoma" panose="020B0604030504040204" pitchFamily="34" charset="0"/>
              </a:rPr>
              <a:t>http://www.facebook.com.pioateeiili.com/usersdirectory/LoginFacebook.php?ref=4813491358245886&amp;</a:t>
            </a:r>
          </a:p>
        </p:txBody>
      </p:sp>
      <p:cxnSp>
        <p:nvCxnSpPr>
          <p:cNvPr id="6" name="Straight Arrow Connector 5"/>
          <p:cNvCxnSpPr/>
          <p:nvPr/>
        </p:nvCxnSpPr>
        <p:spPr>
          <a:xfrm>
            <a:off x="4476604" y="4628753"/>
            <a:ext cx="2814221" cy="0"/>
          </a:xfrm>
          <a:prstGeom prst="straightConnector1">
            <a:avLst/>
          </a:prstGeom>
          <a:ln w="57150">
            <a:solidFill>
              <a:srgbClr val="81E2D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51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to look out for</a:t>
            </a:r>
          </a:p>
        </p:txBody>
      </p:sp>
      <p:sp>
        <p:nvSpPr>
          <p:cNvPr id="3" name="Text Placeholder 2"/>
          <p:cNvSpPr>
            <a:spLocks noGrp="1"/>
          </p:cNvSpPr>
          <p:nvPr>
            <p:ph type="body" sz="quarter" idx="14"/>
          </p:nvPr>
        </p:nvSpPr>
        <p:spPr>
          <a:xfrm>
            <a:off x="233829" y="1704179"/>
            <a:ext cx="8186964" cy="3453607"/>
          </a:xfrm>
        </p:spPr>
        <p:txBody>
          <a:bodyPr/>
          <a:lstStyle/>
          <a:p>
            <a:pPr lvl="1"/>
            <a:r>
              <a:rPr lang="en-GB" b="1" dirty="0"/>
              <a:t>Greeting.</a:t>
            </a:r>
            <a:r>
              <a:rPr lang="en-GB" b="1" dirty="0">
                <a:solidFill>
                  <a:schemeClr val="tx1"/>
                </a:solidFill>
              </a:rPr>
              <a:t> </a:t>
            </a:r>
            <a:r>
              <a:rPr lang="en-GB" dirty="0">
                <a:solidFill>
                  <a:schemeClr val="tx1"/>
                </a:solidFill>
              </a:rPr>
              <a:t>The phishers don’t know your name – just your email address, so the greeting is not personalised</a:t>
            </a:r>
          </a:p>
          <a:p>
            <a:pPr lvl="1"/>
            <a:r>
              <a:rPr lang="en-GB" b="1" dirty="0"/>
              <a:t>The sender’s address </a:t>
            </a:r>
            <a:r>
              <a:rPr lang="en-GB" dirty="0">
                <a:solidFill>
                  <a:schemeClr val="tx1"/>
                </a:solidFill>
              </a:rPr>
              <a:t>is often a variation on a genuine address</a:t>
            </a:r>
          </a:p>
          <a:p>
            <a:pPr lvl="1"/>
            <a:r>
              <a:rPr lang="en-GB" b="1" dirty="0"/>
              <a:t>Forged link.</a:t>
            </a:r>
            <a:r>
              <a:rPr lang="en-GB" dirty="0"/>
              <a:t> </a:t>
            </a:r>
            <a:r>
              <a:rPr lang="en-GB" dirty="0">
                <a:solidFill>
                  <a:schemeClr val="tx1"/>
                </a:solidFill>
              </a:rPr>
              <a:t>The link looks genuine, but it may not link to the website given. Roll your mouse over it to check</a:t>
            </a:r>
          </a:p>
          <a:p>
            <a:pPr lvl="1"/>
            <a:r>
              <a:rPr lang="en-GB" b="1" dirty="0"/>
              <a:t>Request for personal information. </a:t>
            </a:r>
            <a:r>
              <a:rPr lang="en-GB" dirty="0">
                <a:solidFill>
                  <a:schemeClr val="tx1"/>
                </a:solidFill>
              </a:rPr>
              <a:t>Genuine organisations never do this</a:t>
            </a:r>
          </a:p>
          <a:p>
            <a:pPr lvl="1"/>
            <a:r>
              <a:rPr lang="en-GB" b="1" dirty="0"/>
              <a:t>Sense of urgency. </a:t>
            </a:r>
            <a:r>
              <a:rPr lang="en-GB" dirty="0">
                <a:solidFill>
                  <a:schemeClr val="tx1"/>
                </a:solidFill>
              </a:rPr>
              <a:t>Criminals try to persuade you that something bad will happen if you don’t act fast</a:t>
            </a:r>
          </a:p>
          <a:p>
            <a:pPr lvl="1"/>
            <a:r>
              <a:rPr lang="en-GB" b="1" dirty="0"/>
              <a:t>Poor spelling and grammar</a:t>
            </a:r>
          </a:p>
        </p:txBody>
      </p:sp>
    </p:spTree>
    <p:extLst>
      <p:ext uri="{BB962C8B-B14F-4D97-AF65-F5344CB8AC3E}">
        <p14:creationId xmlns:p14="http://schemas.microsoft.com/office/powerpoint/2010/main" val="266850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4" name="Text Placeholder 3"/>
          <p:cNvSpPr>
            <a:spLocks noGrp="1"/>
          </p:cNvSpPr>
          <p:nvPr>
            <p:ph type="body" sz="quarter" idx="14"/>
          </p:nvPr>
        </p:nvSpPr>
        <p:spPr>
          <a:xfrm>
            <a:off x="724280" y="1704179"/>
            <a:ext cx="7676770" cy="3555798"/>
          </a:xfrm>
        </p:spPr>
        <p:txBody>
          <a:bodyPr/>
          <a:lstStyle/>
          <a:p>
            <a:r>
              <a:rPr lang="en-GB" dirty="0"/>
              <a:t>Look at the emails in the worksheet. Decide which are genuine and which are fraudulent</a:t>
            </a:r>
          </a:p>
          <a:p>
            <a:r>
              <a:rPr lang="en-GB" dirty="0"/>
              <a:t>What should you do with emails you think may possibly not be genuine?</a:t>
            </a:r>
          </a:p>
        </p:txBody>
      </p:sp>
    </p:spTree>
    <p:extLst>
      <p:ext uri="{BB962C8B-B14F-4D97-AF65-F5344CB8AC3E}">
        <p14:creationId xmlns:p14="http://schemas.microsoft.com/office/powerpoint/2010/main" val="88562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Trojan Horse and malware</a:t>
            </a:r>
          </a:p>
        </p:txBody>
      </p:sp>
      <p:sp>
        <p:nvSpPr>
          <p:cNvPr id="3" name="Text Placeholder 2"/>
          <p:cNvSpPr>
            <a:spLocks noGrp="1"/>
          </p:cNvSpPr>
          <p:nvPr>
            <p:ph type="body" sz="quarter" idx="14"/>
          </p:nvPr>
        </p:nvSpPr>
        <p:spPr/>
        <p:txBody>
          <a:bodyPr/>
          <a:lstStyle/>
          <a:p>
            <a:r>
              <a:rPr lang="en-GB" dirty="0"/>
              <a:t>Offers something tempting to look at, either an attachment or link – for example a funny video</a:t>
            </a:r>
          </a:p>
          <a:p>
            <a:r>
              <a:rPr lang="en-GB" dirty="0"/>
              <a:t>When you open the attachment or click the link, it installs a virus on your computer</a:t>
            </a:r>
          </a:p>
          <a:p>
            <a:r>
              <a:rPr lang="en-GB" dirty="0"/>
              <a:t>The virus might</a:t>
            </a:r>
          </a:p>
          <a:p>
            <a:pPr lvl="1"/>
            <a:r>
              <a:rPr lang="en-GB" dirty="0"/>
              <a:t>Record your keystrokes and send them to the attacker</a:t>
            </a:r>
          </a:p>
          <a:p>
            <a:pPr lvl="1"/>
            <a:r>
              <a:rPr lang="en-GB" dirty="0"/>
              <a:t>Provide someone else with access to your files</a:t>
            </a:r>
          </a:p>
          <a:p>
            <a:pPr lvl="1"/>
            <a:r>
              <a:rPr lang="en-GB" dirty="0"/>
              <a:t>Use your computer to send spam to everyone in your address book</a:t>
            </a:r>
          </a:p>
        </p:txBody>
      </p:sp>
    </p:spTree>
    <p:extLst>
      <p:ext uri="{BB962C8B-B14F-4D97-AF65-F5344CB8AC3E}">
        <p14:creationId xmlns:p14="http://schemas.microsoft.com/office/powerpoint/2010/main" val="172870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Trojan Horse email</a:t>
            </a:r>
          </a:p>
        </p:txBody>
      </p:sp>
      <p:sp>
        <p:nvSpPr>
          <p:cNvPr id="4" name="TextBox 3"/>
          <p:cNvSpPr txBox="1"/>
          <p:nvPr/>
        </p:nvSpPr>
        <p:spPr>
          <a:xfrm>
            <a:off x="761194" y="1772816"/>
            <a:ext cx="4464496" cy="4524315"/>
          </a:xfrm>
          <a:prstGeom prst="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GB" b="1" dirty="0"/>
              <a:t>Subject: </a:t>
            </a:r>
            <a:r>
              <a:rPr lang="en-GB" dirty="0"/>
              <a:t>You just received an E-Greeting!</a:t>
            </a:r>
            <a:br>
              <a:rPr lang="en-GB" dirty="0"/>
            </a:br>
            <a:br>
              <a:rPr lang="en-GB" dirty="0"/>
            </a:br>
            <a:r>
              <a:rPr lang="en-GB" dirty="0"/>
              <a:t>Hello ,</a:t>
            </a:r>
            <a:br>
              <a:rPr lang="en-GB" dirty="0"/>
            </a:br>
            <a:br>
              <a:rPr lang="en-GB" dirty="0"/>
            </a:br>
            <a:r>
              <a:rPr lang="en-GB" dirty="0"/>
              <a:t>A Greeting Card is waiting for you at our virtual post office! You can pick up your postcard at the following web address:</a:t>
            </a:r>
            <a:br>
              <a:rPr lang="en-GB" dirty="0"/>
            </a:br>
            <a:br>
              <a:rPr lang="en-GB" dirty="0"/>
            </a:br>
            <a:r>
              <a:rPr lang="en-GB" dirty="0"/>
              <a:t>http://www.allyours.net/u/view.php?id=a0190344376667</a:t>
            </a:r>
            <a:br>
              <a:rPr lang="en-GB" dirty="0"/>
            </a:br>
            <a:br>
              <a:rPr lang="en-GB" dirty="0"/>
            </a:br>
            <a:r>
              <a:rPr lang="en-GB" dirty="0"/>
              <a:t>visit E-Greetings at http://www.all-yours.net/</a:t>
            </a:r>
            <a:br>
              <a:rPr lang="en-GB" dirty="0"/>
            </a:br>
            <a:r>
              <a:rPr lang="en-GB" dirty="0"/>
              <a:t>and enter your pickup code, which is: a0190344376667</a:t>
            </a:r>
            <a:br>
              <a:rPr lang="en-GB" dirty="0"/>
            </a:br>
            <a:br>
              <a:rPr lang="en-GB" dirty="0"/>
            </a:br>
            <a:r>
              <a:rPr lang="en-GB" dirty="0"/>
              <a:t>(Your postcard will be available for 60 days.)</a:t>
            </a:r>
          </a:p>
        </p:txBody>
      </p:sp>
      <p:sp>
        <p:nvSpPr>
          <p:cNvPr id="7" name="TextBox 6"/>
          <p:cNvSpPr txBox="1"/>
          <p:nvPr/>
        </p:nvSpPr>
        <p:spPr>
          <a:xfrm>
            <a:off x="5319489" y="1988840"/>
            <a:ext cx="3456384" cy="1200329"/>
          </a:xfrm>
          <a:prstGeom prst="rect">
            <a:avLst/>
          </a:prstGeom>
          <a:noFill/>
          <a:ln>
            <a:noFill/>
          </a:ln>
        </p:spPr>
        <p:txBody>
          <a:bodyPr wrap="square" rtlCol="0">
            <a:spAutoFit/>
          </a:bodyPr>
          <a:lstStyle/>
          <a:p>
            <a:r>
              <a:rPr lang="en-GB" b="1" dirty="0">
                <a:solidFill>
                  <a:srgbClr val="328BDC"/>
                </a:solidFill>
              </a:rPr>
              <a:t>Fake link! </a:t>
            </a:r>
            <a:r>
              <a:rPr lang="en-GB" dirty="0"/>
              <a:t>Link is disguised using HTML, so doesn’t actually go to the web address as it appears in the email.</a:t>
            </a:r>
          </a:p>
        </p:txBody>
      </p:sp>
      <p:cxnSp>
        <p:nvCxnSpPr>
          <p:cNvPr id="8" name="Straight Arrow Connector 7"/>
          <p:cNvCxnSpPr/>
          <p:nvPr/>
        </p:nvCxnSpPr>
        <p:spPr>
          <a:xfrm flipV="1">
            <a:off x="4441371" y="2204864"/>
            <a:ext cx="878118" cy="1728192"/>
          </a:xfrm>
          <a:prstGeom prst="straightConnector1">
            <a:avLst/>
          </a:prstGeom>
          <a:ln w="57150">
            <a:solidFill>
              <a:srgbClr val="81E2DC"/>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C:\Users\Rob\Desktop\trojanhors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423126" y="3262142"/>
            <a:ext cx="3249111" cy="286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3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Advanced fee fraud</a:t>
            </a:r>
          </a:p>
        </p:txBody>
      </p:sp>
      <p:sp>
        <p:nvSpPr>
          <p:cNvPr id="3" name="Text Placeholder 2"/>
          <p:cNvSpPr>
            <a:spLocks noGrp="1"/>
          </p:cNvSpPr>
          <p:nvPr>
            <p:ph type="body" sz="quarter" idx="14"/>
          </p:nvPr>
        </p:nvSpPr>
        <p:spPr/>
        <p:txBody>
          <a:bodyPr/>
          <a:lstStyle/>
          <a:p>
            <a:r>
              <a:rPr lang="en-GB" dirty="0"/>
              <a:t>Usually a long and desperate plea for help</a:t>
            </a:r>
          </a:p>
          <a:p>
            <a:r>
              <a:rPr lang="en-GB" dirty="0"/>
              <a:t>The sender will claim to need cash from you, in return they will send you millions of pounds</a:t>
            </a:r>
          </a:p>
          <a:p>
            <a:pPr lvl="1"/>
            <a:r>
              <a:rPr lang="en-GB" dirty="0">
                <a:solidFill>
                  <a:srgbClr val="328BDC"/>
                </a:solidFill>
              </a:rPr>
              <a:t>If it sounds too good to be true, it usually is!</a:t>
            </a:r>
          </a:p>
        </p:txBody>
      </p:sp>
      <p:pic>
        <p:nvPicPr>
          <p:cNvPr id="4" name="Picture 2" descr="C:\Users\Rob\Desktop\mousetrap.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331640" y="4293096"/>
            <a:ext cx="6670610" cy="228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6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Virus generated email</a:t>
            </a:r>
          </a:p>
        </p:txBody>
      </p:sp>
      <p:sp>
        <p:nvSpPr>
          <p:cNvPr id="3" name="Text Placeholder 2"/>
          <p:cNvSpPr>
            <a:spLocks noGrp="1"/>
          </p:cNvSpPr>
          <p:nvPr>
            <p:ph type="body" sz="quarter" idx="14"/>
          </p:nvPr>
        </p:nvSpPr>
        <p:spPr/>
        <p:txBody>
          <a:bodyPr/>
          <a:lstStyle/>
          <a:p>
            <a:r>
              <a:rPr lang="en-GB" dirty="0"/>
              <a:t>Will appear to be sent from a friend</a:t>
            </a:r>
          </a:p>
          <a:p>
            <a:r>
              <a:rPr lang="en-GB" dirty="0"/>
              <a:t>Usually means your friend’s email has been infected with a virus and has sent the email to their whole address book</a:t>
            </a:r>
          </a:p>
          <a:p>
            <a:pPr lvl="1"/>
            <a:r>
              <a:rPr lang="en-GB" dirty="0"/>
              <a:t>Typically includes a product or shop recommendation, </a:t>
            </a:r>
            <a:br>
              <a:rPr lang="en-GB" dirty="0"/>
            </a:br>
            <a:r>
              <a:rPr lang="en-GB" dirty="0"/>
              <a:t>or asks for emergency cash</a:t>
            </a:r>
          </a:p>
          <a:p>
            <a:pPr lvl="1"/>
            <a:r>
              <a:rPr lang="en-GB" dirty="0"/>
              <a:t>Encourages you to click a link to a sales website or </a:t>
            </a:r>
            <a:br>
              <a:rPr lang="en-GB" dirty="0"/>
            </a:br>
            <a:r>
              <a:rPr lang="en-GB" dirty="0"/>
              <a:t>transfer cash</a:t>
            </a:r>
          </a:p>
          <a:p>
            <a:endParaRPr lang="en-GB" dirty="0"/>
          </a:p>
        </p:txBody>
      </p:sp>
    </p:spTree>
    <p:extLst>
      <p:ext uri="{BB962C8B-B14F-4D97-AF65-F5344CB8AC3E}">
        <p14:creationId xmlns:p14="http://schemas.microsoft.com/office/powerpoint/2010/main" val="360972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virus generated email</a:t>
            </a:r>
          </a:p>
        </p:txBody>
      </p:sp>
      <p:sp>
        <p:nvSpPr>
          <p:cNvPr id="4" name="TextBox 3"/>
          <p:cNvSpPr txBox="1"/>
          <p:nvPr/>
        </p:nvSpPr>
        <p:spPr>
          <a:xfrm>
            <a:off x="611560" y="3135194"/>
            <a:ext cx="3744416" cy="2308324"/>
          </a:xfrm>
          <a:prstGeom prst="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GB" dirty="0"/>
              <a:t>Hi,</a:t>
            </a:r>
            <a:br>
              <a:rPr lang="en-GB" dirty="0"/>
            </a:br>
            <a:br>
              <a:rPr lang="en-GB" dirty="0"/>
            </a:br>
            <a:r>
              <a:rPr lang="en-GB" dirty="0"/>
              <a:t>Just had to share this – I just bought a super cheap mobile phone from this website – take a look!</a:t>
            </a:r>
          </a:p>
          <a:p>
            <a:br>
              <a:rPr lang="en-GB" dirty="0"/>
            </a:br>
            <a:r>
              <a:rPr lang="en-GB" dirty="0"/>
              <a:t>http://www.amazingcheap deals11611.com/k</a:t>
            </a:r>
          </a:p>
        </p:txBody>
      </p:sp>
      <p:sp>
        <p:nvSpPr>
          <p:cNvPr id="5" name="TextBox 4"/>
          <p:cNvSpPr txBox="1"/>
          <p:nvPr/>
        </p:nvSpPr>
        <p:spPr>
          <a:xfrm>
            <a:off x="5330795" y="3608471"/>
            <a:ext cx="3456384" cy="1200329"/>
          </a:xfrm>
          <a:prstGeom prst="rect">
            <a:avLst/>
          </a:prstGeom>
          <a:noFill/>
          <a:ln w="19050">
            <a:solidFill>
              <a:srgbClr val="81E2DC"/>
            </a:solidFill>
          </a:ln>
        </p:spPr>
        <p:txBody>
          <a:bodyPr wrap="square" rtlCol="0">
            <a:spAutoFit/>
          </a:bodyPr>
          <a:lstStyle>
            <a:defPPr>
              <a:defRPr lang="en-US"/>
            </a:defPPr>
          </a:lstStyle>
          <a:p>
            <a:r>
              <a:rPr lang="en-GB" dirty="0">
                <a:latin typeface="Arial" panose="020B0604020202020204" pitchFamily="34" charset="0"/>
                <a:cs typeface="Arial" panose="020B0604020202020204" pitchFamily="34" charset="0"/>
              </a:rPr>
              <a:t>Link may download a virus, or lead you to a bogus website selling fake or non-existent products</a:t>
            </a:r>
          </a:p>
        </p:txBody>
      </p:sp>
      <p:sp>
        <p:nvSpPr>
          <p:cNvPr id="6" name="TextBox 5"/>
          <p:cNvSpPr txBox="1"/>
          <p:nvPr/>
        </p:nvSpPr>
        <p:spPr>
          <a:xfrm>
            <a:off x="5330795" y="4910509"/>
            <a:ext cx="3456384" cy="369332"/>
          </a:xfrm>
          <a:prstGeom prst="rect">
            <a:avLst/>
          </a:prstGeom>
          <a:noFill/>
          <a:ln w="19050">
            <a:solidFill>
              <a:srgbClr val="81E2DC"/>
            </a:solidFill>
          </a:ln>
        </p:spPr>
        <p:txBody>
          <a:bodyPr wrap="square" rtlCol="0">
            <a:spAutoFit/>
          </a:bodyPr>
          <a:lstStyle>
            <a:defPPr>
              <a:defRPr lang="en-US"/>
            </a:defPPr>
          </a:lstStyle>
          <a:p>
            <a:r>
              <a:rPr lang="en-GB" dirty="0">
                <a:latin typeface="Arial" panose="020B0604020202020204" pitchFamily="34" charset="0"/>
                <a:cs typeface="Arial" panose="020B0604020202020204" pitchFamily="34" charset="0"/>
              </a:rPr>
              <a:t>Asks you to visit a website</a:t>
            </a:r>
          </a:p>
        </p:txBody>
      </p:sp>
      <p:cxnSp>
        <p:nvCxnSpPr>
          <p:cNvPr id="7" name="Straight Arrow Connector 6"/>
          <p:cNvCxnSpPr/>
          <p:nvPr/>
        </p:nvCxnSpPr>
        <p:spPr>
          <a:xfrm flipH="1">
            <a:off x="3419872" y="5105477"/>
            <a:ext cx="1910925" cy="0"/>
          </a:xfrm>
          <a:prstGeom prst="straightConnector1">
            <a:avLst/>
          </a:prstGeom>
          <a:ln w="57150">
            <a:solidFill>
              <a:srgbClr val="81E2DC"/>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1560" y="2104514"/>
            <a:ext cx="3744416" cy="369332"/>
          </a:xfrm>
          <a:prstGeom prst="rect">
            <a:avLst/>
          </a:prstGeom>
          <a:solidFill>
            <a:schemeClr val="bg2">
              <a:lumMod val="7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stStyle>
          <a:p>
            <a:r>
              <a:rPr lang="en-GB" dirty="0"/>
              <a:t>From: James Miller</a:t>
            </a:r>
          </a:p>
        </p:txBody>
      </p:sp>
      <p:sp>
        <p:nvSpPr>
          <p:cNvPr id="9" name="TextBox 8"/>
          <p:cNvSpPr txBox="1"/>
          <p:nvPr/>
        </p:nvSpPr>
        <p:spPr>
          <a:xfrm>
            <a:off x="611560" y="2587005"/>
            <a:ext cx="3744416" cy="369332"/>
          </a:xfrm>
          <a:prstGeom prst="rect">
            <a:avLst/>
          </a:prstGeom>
          <a:solidFill>
            <a:schemeClr val="bg2">
              <a:lumMod val="7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stStyle>
          <a:p>
            <a:r>
              <a:rPr lang="en-GB" dirty="0"/>
              <a:t>Subject: Amazing cheap electronics!</a:t>
            </a:r>
          </a:p>
        </p:txBody>
      </p:sp>
      <p:cxnSp>
        <p:nvCxnSpPr>
          <p:cNvPr id="10" name="Straight Arrow Connector 9"/>
          <p:cNvCxnSpPr/>
          <p:nvPr/>
        </p:nvCxnSpPr>
        <p:spPr>
          <a:xfrm flipH="1">
            <a:off x="2613010" y="2295922"/>
            <a:ext cx="2719982" cy="0"/>
          </a:xfrm>
          <a:prstGeom prst="straightConnector1">
            <a:avLst/>
          </a:prstGeom>
          <a:ln w="57150">
            <a:solidFill>
              <a:srgbClr val="81E2DC"/>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8514" y="1971531"/>
            <a:ext cx="3448508" cy="646331"/>
          </a:xfrm>
          <a:prstGeom prst="rect">
            <a:avLst/>
          </a:prstGeom>
          <a:noFill/>
          <a:ln w="19050">
            <a:solidFill>
              <a:srgbClr val="81E2DC"/>
            </a:solidFill>
          </a:ln>
        </p:spPr>
        <p:txBody>
          <a:bodyPr wrap="square" rtlCol="0">
            <a:spAutoFit/>
          </a:bodyPr>
          <a:lstStyle/>
          <a:p>
            <a:r>
              <a:rPr lang="en-GB" dirty="0">
                <a:latin typeface="Arial" panose="020B0604020202020204" pitchFamily="34" charset="0"/>
                <a:cs typeface="Arial" panose="020B0604020202020204" pitchFamily="34" charset="0"/>
              </a:rPr>
              <a:t>From a friend’s genuine email address</a:t>
            </a:r>
          </a:p>
        </p:txBody>
      </p:sp>
    </p:spTree>
    <p:extLst>
      <p:ext uri="{BB962C8B-B14F-4D97-AF65-F5344CB8AC3E}">
        <p14:creationId xmlns:p14="http://schemas.microsoft.com/office/powerpoint/2010/main" val="343502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Protecting yourself against email scams</a:t>
            </a:r>
          </a:p>
        </p:txBody>
      </p:sp>
      <p:sp>
        <p:nvSpPr>
          <p:cNvPr id="3" name="Text Placeholder 2"/>
          <p:cNvSpPr>
            <a:spLocks noGrp="1"/>
          </p:cNvSpPr>
          <p:nvPr>
            <p:ph type="body" sz="quarter" idx="14"/>
          </p:nvPr>
        </p:nvSpPr>
        <p:spPr>
          <a:xfrm>
            <a:off x="724280" y="2294382"/>
            <a:ext cx="7797230" cy="3453607"/>
          </a:xfrm>
        </p:spPr>
        <p:txBody>
          <a:bodyPr/>
          <a:lstStyle/>
          <a:p>
            <a:r>
              <a:rPr lang="en-GB" dirty="0"/>
              <a:t>Use a SPAM filter to prevent common scams ever reaching your inbox</a:t>
            </a:r>
          </a:p>
          <a:p>
            <a:r>
              <a:rPr lang="en-GB" dirty="0"/>
              <a:t>Be suspicious! If you aren’t completely certain it’s genuine, NEVER click any links or download attachments.</a:t>
            </a:r>
          </a:p>
          <a:p>
            <a:endParaRPr lang="en-GB" dirty="0"/>
          </a:p>
        </p:txBody>
      </p:sp>
    </p:spTree>
    <p:extLst>
      <p:ext uri="{BB962C8B-B14F-4D97-AF65-F5344CB8AC3E}">
        <p14:creationId xmlns:p14="http://schemas.microsoft.com/office/powerpoint/2010/main" val="38888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Identify common types of computer crime</a:t>
            </a:r>
          </a:p>
          <a:p>
            <a:r>
              <a:rPr lang="en-GB" dirty="0"/>
              <a:t>Look at examples of computer crime on the Internet</a:t>
            </a:r>
          </a:p>
          <a:p>
            <a:r>
              <a:rPr lang="en-GB" dirty="0"/>
              <a:t>Learn about different types of email scam</a:t>
            </a:r>
          </a:p>
          <a:p>
            <a:r>
              <a:rPr lang="en-GB" dirty="0"/>
              <a:t>Recognise the signs of fraudulent emails</a:t>
            </a:r>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3634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marL="0" indent="0">
              <a:buNone/>
            </a:pPr>
            <a:r>
              <a:rPr lang="en-GB" dirty="0"/>
              <a:t>You have learned:</a:t>
            </a:r>
          </a:p>
          <a:p>
            <a:r>
              <a:rPr lang="en-GB" sz="2400" dirty="0"/>
              <a:t>the different types of computer crime that exist </a:t>
            </a:r>
          </a:p>
          <a:p>
            <a:r>
              <a:rPr lang="en-GB" sz="2400" dirty="0"/>
              <a:t>about examples of computer crime on the Internet</a:t>
            </a:r>
          </a:p>
          <a:p>
            <a:r>
              <a:rPr lang="en-GB" sz="2400" dirty="0"/>
              <a:t>about different types of email scams</a:t>
            </a:r>
          </a:p>
          <a:p>
            <a:r>
              <a:rPr lang="en-GB" sz="2400" dirty="0"/>
              <a:t>how to recognise the signs of fraudulent emails</a:t>
            </a:r>
          </a:p>
        </p:txBody>
      </p:sp>
    </p:spTree>
    <p:extLst>
      <p:ext uri="{BB962C8B-B14F-4D97-AF65-F5344CB8AC3E}">
        <p14:creationId xmlns:p14="http://schemas.microsoft.com/office/powerpoint/2010/main" val="299045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0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Types of crime</a:t>
            </a:r>
          </a:p>
        </p:txBody>
      </p:sp>
      <p:sp>
        <p:nvSpPr>
          <p:cNvPr id="5" name="Text Placeholder 4"/>
          <p:cNvSpPr>
            <a:spLocks noGrp="1"/>
          </p:cNvSpPr>
          <p:nvPr>
            <p:ph type="body" sz="quarter" idx="14"/>
          </p:nvPr>
        </p:nvSpPr>
        <p:spPr/>
        <p:txBody>
          <a:bodyPr/>
          <a:lstStyle/>
          <a:p>
            <a:r>
              <a:rPr lang="en-GB" sz="2800" dirty="0"/>
              <a:t>List different types of crime that are committed without the use of a computer </a:t>
            </a:r>
          </a:p>
          <a:p>
            <a:pPr lvl="1"/>
            <a:r>
              <a:rPr lang="en-GB" sz="2300" dirty="0"/>
              <a:t>Which of these crimes could be committed </a:t>
            </a:r>
            <a:r>
              <a:rPr lang="en-GB" sz="2300" b="1" dirty="0"/>
              <a:t>with</a:t>
            </a:r>
            <a:r>
              <a:rPr lang="en-GB" sz="2300" dirty="0"/>
              <a:t> the use of a computer? How?</a:t>
            </a:r>
          </a:p>
          <a:p>
            <a:endParaRPr lang="en-GB" dirty="0"/>
          </a:p>
        </p:txBody>
      </p:sp>
      <p:pic>
        <p:nvPicPr>
          <p:cNvPr id="6" name="Picture 2" descr="C:\Users\Rob\Desktop\pickpocke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31" y="3534590"/>
            <a:ext cx="9125944" cy="333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7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Smartphones</a:t>
            </a:r>
          </a:p>
        </p:txBody>
      </p:sp>
      <p:sp>
        <p:nvSpPr>
          <p:cNvPr id="3" name="Text Placeholder 2"/>
          <p:cNvSpPr>
            <a:spLocks noGrp="1"/>
          </p:cNvSpPr>
          <p:nvPr>
            <p:ph type="body" sz="quarter" idx="14"/>
          </p:nvPr>
        </p:nvSpPr>
        <p:spPr/>
        <p:txBody>
          <a:bodyPr/>
          <a:lstStyle/>
          <a:p>
            <a:r>
              <a:rPr lang="en-GB" dirty="0"/>
              <a:t>Former City of London Police Commander </a:t>
            </a:r>
            <a:br>
              <a:rPr lang="en-GB" dirty="0"/>
            </a:br>
            <a:r>
              <a:rPr lang="en-GB" dirty="0"/>
              <a:t>Chris </a:t>
            </a:r>
            <a:r>
              <a:rPr lang="en-GB" dirty="0" err="1"/>
              <a:t>Greany</a:t>
            </a:r>
            <a:r>
              <a:rPr lang="en-GB" dirty="0"/>
              <a:t>, the national police lead for </a:t>
            </a:r>
            <a:br>
              <a:rPr lang="en-GB" dirty="0"/>
            </a:br>
            <a:r>
              <a:rPr lang="en-GB" dirty="0"/>
              <a:t>cyber protection, said: </a:t>
            </a:r>
          </a:p>
          <a:p>
            <a:pPr marL="444500" lvl="1" indent="0">
              <a:buNone/>
            </a:pPr>
            <a:r>
              <a:rPr lang="en-GB" i="1" dirty="0">
                <a:solidFill>
                  <a:srgbClr val="328BDC"/>
                </a:solidFill>
              </a:rPr>
              <a:t>“People who carry a mobile phone are actually carrying a mobile computer. </a:t>
            </a:r>
          </a:p>
          <a:p>
            <a:pPr marL="444500" lvl="1" indent="0">
              <a:buNone/>
            </a:pPr>
            <a:r>
              <a:rPr lang="en-GB" i="1" dirty="0">
                <a:solidFill>
                  <a:srgbClr val="328BDC"/>
                </a:solidFill>
              </a:rPr>
              <a:t>It’s not a phone with a computer attached. It’s a computer with a phone attached and it is as risky using this as it is using the desktop at home.”</a:t>
            </a:r>
          </a:p>
          <a:p>
            <a:endParaRPr lang="en-GB" dirty="0"/>
          </a:p>
        </p:txBody>
      </p:sp>
    </p:spTree>
    <p:extLst>
      <p:ext uri="{BB962C8B-B14F-4D97-AF65-F5344CB8AC3E}">
        <p14:creationId xmlns:p14="http://schemas.microsoft.com/office/powerpoint/2010/main" val="101571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Tackling crime</a:t>
            </a:r>
          </a:p>
        </p:txBody>
      </p:sp>
      <p:sp>
        <p:nvSpPr>
          <p:cNvPr id="3" name="Text Placeholder 2"/>
          <p:cNvSpPr>
            <a:spLocks noGrp="1"/>
          </p:cNvSpPr>
          <p:nvPr>
            <p:ph type="body" sz="quarter" idx="14"/>
          </p:nvPr>
        </p:nvSpPr>
        <p:spPr/>
        <p:txBody>
          <a:bodyPr/>
          <a:lstStyle/>
          <a:p>
            <a:r>
              <a:rPr lang="en-GB" dirty="0"/>
              <a:t>Many types of crime be carried out with the aid of a computer</a:t>
            </a:r>
          </a:p>
          <a:p>
            <a:r>
              <a:rPr lang="en-GB" dirty="0"/>
              <a:t>The victims can be governments, companies and organisations and you as individuals</a:t>
            </a:r>
          </a:p>
        </p:txBody>
      </p:sp>
      <p:pic>
        <p:nvPicPr>
          <p:cNvPr id="4" name="Picture 2" descr="C:\Users\Rob\Desktop\computercriminal.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1760" y="3844179"/>
            <a:ext cx="4536504" cy="302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0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Cybercrime</a:t>
            </a:r>
          </a:p>
        </p:txBody>
      </p:sp>
      <p:sp>
        <p:nvSpPr>
          <p:cNvPr id="3" name="Text Placeholder 2"/>
          <p:cNvSpPr>
            <a:spLocks noGrp="1"/>
          </p:cNvSpPr>
          <p:nvPr>
            <p:ph type="body" sz="quarter" idx="14"/>
          </p:nvPr>
        </p:nvSpPr>
        <p:spPr/>
        <p:txBody>
          <a:bodyPr/>
          <a:lstStyle/>
          <a:p>
            <a:r>
              <a:rPr lang="en-GB" dirty="0"/>
              <a:t>Cybercrime is crime committed using a computer or a network. Which of these three statements do you think is true?</a:t>
            </a:r>
          </a:p>
          <a:p>
            <a:pPr lvl="1"/>
            <a:r>
              <a:rPr lang="en-GB" i="1" dirty="0">
                <a:solidFill>
                  <a:srgbClr val="328BDC"/>
                </a:solidFill>
              </a:rPr>
              <a:t>“It makes more money for criminals than illegal drug trafficking”</a:t>
            </a:r>
          </a:p>
          <a:p>
            <a:pPr lvl="1"/>
            <a:r>
              <a:rPr lang="en-GB" i="1" dirty="0">
                <a:solidFill>
                  <a:srgbClr val="328BDC"/>
                </a:solidFill>
              </a:rPr>
              <a:t>“Someone’s identity is stolen every 10 minutes as a result of cybercrime”</a:t>
            </a:r>
          </a:p>
          <a:p>
            <a:pPr lvl="1"/>
            <a:r>
              <a:rPr lang="en-GB" i="1" dirty="0">
                <a:solidFill>
                  <a:srgbClr val="328BDC"/>
                </a:solidFill>
              </a:rPr>
              <a:t>“An unprotected PC can become infected within four minutes of connecting to the Internet”</a:t>
            </a:r>
          </a:p>
        </p:txBody>
      </p:sp>
    </p:spTree>
    <p:extLst>
      <p:ext uri="{BB962C8B-B14F-4D97-AF65-F5344CB8AC3E}">
        <p14:creationId xmlns:p14="http://schemas.microsoft.com/office/powerpoint/2010/main" val="423958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Answers:</a:t>
            </a:r>
          </a:p>
        </p:txBody>
      </p:sp>
      <p:sp>
        <p:nvSpPr>
          <p:cNvPr id="3" name="Text Placeholder 2"/>
          <p:cNvSpPr>
            <a:spLocks noGrp="1"/>
          </p:cNvSpPr>
          <p:nvPr>
            <p:ph type="body" sz="quarter" idx="14"/>
          </p:nvPr>
        </p:nvSpPr>
        <p:spPr/>
        <p:txBody>
          <a:bodyPr/>
          <a:lstStyle/>
          <a:p>
            <a:pPr lvl="1"/>
            <a:r>
              <a:rPr lang="en-GB" sz="2500" i="1" dirty="0"/>
              <a:t>“It makes more money for criminals than illegal drug trafficking”  </a:t>
            </a:r>
            <a:r>
              <a:rPr lang="en-GB" sz="2500" b="1" dirty="0">
                <a:solidFill>
                  <a:srgbClr val="FF0000"/>
                </a:solidFill>
              </a:rPr>
              <a:t>TRUE</a:t>
            </a:r>
          </a:p>
          <a:p>
            <a:pPr lvl="1"/>
            <a:r>
              <a:rPr lang="en-GB" sz="2500" i="1" dirty="0"/>
              <a:t>“Someone’s identity is stolen every 10 minutes as a result of cybercrime” </a:t>
            </a:r>
            <a:r>
              <a:rPr lang="en-GB" sz="2500" b="1" dirty="0">
                <a:solidFill>
                  <a:srgbClr val="FF0000"/>
                </a:solidFill>
              </a:rPr>
              <a:t>FALSE – it’s every 2 seconds, not every 10 minutes!</a:t>
            </a:r>
          </a:p>
          <a:p>
            <a:pPr lvl="1"/>
            <a:r>
              <a:rPr lang="en-GB" sz="2500" i="1" dirty="0"/>
              <a:t>“An unprotected PC can become infected within four minutes of connecting to the Internet”  </a:t>
            </a:r>
            <a:r>
              <a:rPr lang="en-GB" sz="2500" b="1" dirty="0">
                <a:solidFill>
                  <a:srgbClr val="FF0000"/>
                </a:solidFill>
              </a:rPr>
              <a:t>TRUE</a:t>
            </a:r>
          </a:p>
        </p:txBody>
      </p:sp>
    </p:spTree>
    <p:extLst>
      <p:ext uri="{BB962C8B-B14F-4D97-AF65-F5344CB8AC3E}">
        <p14:creationId xmlns:p14="http://schemas.microsoft.com/office/powerpoint/2010/main" val="139714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Email scams</a:t>
            </a:r>
          </a:p>
        </p:txBody>
      </p:sp>
      <p:sp>
        <p:nvSpPr>
          <p:cNvPr id="3" name="Text Placeholder 2"/>
          <p:cNvSpPr>
            <a:spLocks noGrp="1"/>
          </p:cNvSpPr>
          <p:nvPr>
            <p:ph type="body" sz="quarter" idx="14"/>
          </p:nvPr>
        </p:nvSpPr>
        <p:spPr/>
        <p:txBody>
          <a:bodyPr/>
          <a:lstStyle/>
          <a:p>
            <a:r>
              <a:rPr lang="en-GB" dirty="0"/>
              <a:t>There are many types of email scam, here are four common types:</a:t>
            </a:r>
          </a:p>
          <a:p>
            <a:pPr marL="971550" lvl="1" indent="-514350">
              <a:buFont typeface="+mj-lt"/>
              <a:buAutoNum type="arabicPeriod"/>
            </a:pPr>
            <a:r>
              <a:rPr lang="en-GB" dirty="0"/>
              <a:t>Phishing</a:t>
            </a:r>
          </a:p>
          <a:p>
            <a:pPr marL="971550" lvl="1" indent="-514350">
              <a:buFont typeface="+mj-lt"/>
              <a:buAutoNum type="arabicPeriod"/>
            </a:pPr>
            <a:r>
              <a:rPr lang="en-GB" dirty="0"/>
              <a:t>Trojan Horse / Malware</a:t>
            </a:r>
          </a:p>
          <a:p>
            <a:pPr marL="971550" lvl="1" indent="-514350">
              <a:buFont typeface="+mj-lt"/>
              <a:buAutoNum type="arabicPeriod"/>
            </a:pPr>
            <a:r>
              <a:rPr lang="en-GB" dirty="0"/>
              <a:t>Fraudulent requests for money or advance fees</a:t>
            </a:r>
          </a:p>
          <a:p>
            <a:pPr marL="971550" lvl="1" indent="-514350">
              <a:buFont typeface="+mj-lt"/>
              <a:buAutoNum type="arabicPeriod"/>
            </a:pPr>
            <a:r>
              <a:rPr lang="en-GB" dirty="0"/>
              <a:t>Virus-generated email</a:t>
            </a:r>
          </a:p>
          <a:p>
            <a:endParaRPr lang="en-GB" dirty="0"/>
          </a:p>
        </p:txBody>
      </p:sp>
    </p:spTree>
    <p:extLst>
      <p:ext uri="{BB962C8B-B14F-4D97-AF65-F5344CB8AC3E}">
        <p14:creationId xmlns:p14="http://schemas.microsoft.com/office/powerpoint/2010/main" val="196416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Phishing – what’s this?</a:t>
            </a:r>
          </a:p>
        </p:txBody>
      </p:sp>
      <p:sp>
        <p:nvSpPr>
          <p:cNvPr id="3" name="Text Placeholder 2"/>
          <p:cNvSpPr>
            <a:spLocks noGrp="1"/>
          </p:cNvSpPr>
          <p:nvPr>
            <p:ph type="body" sz="quarter" idx="14"/>
          </p:nvPr>
        </p:nvSpPr>
        <p:spPr/>
        <p:txBody>
          <a:bodyPr tIns="0"/>
          <a:lstStyle/>
          <a:p>
            <a:r>
              <a:rPr lang="en-GB" dirty="0"/>
              <a:t>A phishing email is one that tricks you into handing over sensitive or personal information (login details, bank details, etc.)</a:t>
            </a:r>
          </a:p>
          <a:p>
            <a:pPr lvl="1"/>
            <a:r>
              <a:rPr lang="en-GB" dirty="0"/>
              <a:t>You receive what looks like a legitimate email, for example from a bank or an organisation such as PayPal or eBay</a:t>
            </a:r>
          </a:p>
          <a:p>
            <a:pPr lvl="1"/>
            <a:r>
              <a:rPr lang="en-GB" dirty="0"/>
              <a:t>The website urges you to visit a bogus website and enter your personal details, which are then captured by the Phishers</a:t>
            </a:r>
          </a:p>
          <a:p>
            <a:endParaRPr lang="en-GB" dirty="0"/>
          </a:p>
        </p:txBody>
      </p:sp>
    </p:spTree>
    <p:extLst>
      <p:ext uri="{BB962C8B-B14F-4D97-AF65-F5344CB8AC3E}">
        <p14:creationId xmlns:p14="http://schemas.microsoft.com/office/powerpoint/2010/main" val="2233754192"/>
      </p:ext>
    </p:extLst>
  </p:cSld>
  <p:clrMapOvr>
    <a:masterClrMapping/>
  </p:clrMapOvr>
</p:sld>
</file>

<file path=ppt/theme/theme1.xml><?xml version="1.0" encoding="utf-8"?>
<a:theme xmlns:a="http://schemas.openxmlformats.org/drawingml/2006/main" name="Unit 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2B2D09-C54A-4C39-BF0E-C222E2605371}"/>
</file>

<file path=customXml/itemProps2.xml><?xml version="1.0" encoding="utf-8"?>
<ds:datastoreItem xmlns:ds="http://schemas.openxmlformats.org/officeDocument/2006/customXml" ds:itemID="{09729C80-24BE-4FF6-914C-FC91F9046E69}"/>
</file>

<file path=customXml/itemProps3.xml><?xml version="1.0" encoding="utf-8"?>
<ds:datastoreItem xmlns:ds="http://schemas.openxmlformats.org/officeDocument/2006/customXml" ds:itemID="{15058A40-878F-4348-9A3C-FB234C078B06}"/>
</file>

<file path=docProps/app.xml><?xml version="1.0" encoding="utf-8"?>
<Properties xmlns="http://schemas.openxmlformats.org/officeDocument/2006/extended-properties" xmlns:vt="http://schemas.openxmlformats.org/officeDocument/2006/docPropsVTypes">
  <Template>Unit 18</Template>
  <TotalTime>523</TotalTime>
  <Words>860</Words>
  <Application>Microsoft Office PowerPoint</Application>
  <PresentationFormat>On-screen Show (4:3)</PresentationFormat>
  <Paragraphs>89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Museo900-Regular</vt:lpstr>
      <vt:lpstr>Museo300-Regular</vt:lpstr>
      <vt:lpstr>Calibri</vt:lpstr>
      <vt:lpstr>Arial</vt:lpstr>
      <vt:lpstr>Tahoma</vt:lpstr>
      <vt:lpstr>Unit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27</cp:revision>
  <dcterms:created xsi:type="dcterms:W3CDTF">2014-10-14T10:26:31Z</dcterms:created>
  <dcterms:modified xsi:type="dcterms:W3CDTF">2017-10-13T10:11:28Z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