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7"/>
  </p:notesMasterIdLst>
  <p:sldIdLst>
    <p:sldId id="260" r:id="rId2"/>
    <p:sldId id="264" r:id="rId3"/>
    <p:sldId id="262" r:id="rId4"/>
    <p:sldId id="265" r:id="rId5"/>
    <p:sldId id="266" r:id="rId6"/>
    <p:sldId id="267" r:id="rId7"/>
    <p:sldId id="276" r:id="rId8"/>
    <p:sldId id="268" r:id="rId9"/>
    <p:sldId id="284" r:id="rId10"/>
    <p:sldId id="285" r:id="rId11"/>
    <p:sldId id="280" r:id="rId12"/>
    <p:sldId id="269" r:id="rId13"/>
    <p:sldId id="270" r:id="rId14"/>
    <p:sldId id="277" r:id="rId15"/>
    <p:sldId id="271" r:id="rId16"/>
    <p:sldId id="291" r:id="rId17"/>
    <p:sldId id="292" r:id="rId18"/>
    <p:sldId id="272" r:id="rId19"/>
    <p:sldId id="293" r:id="rId20"/>
    <p:sldId id="283" r:id="rId21"/>
    <p:sldId id="294" r:id="rId22"/>
    <p:sldId id="273" r:id="rId23"/>
    <p:sldId id="295" r:id="rId24"/>
    <p:sldId id="281" r:id="rId25"/>
    <p:sldId id="274" r:id="rId26"/>
    <p:sldId id="296" r:id="rId27"/>
    <p:sldId id="278" r:id="rId28"/>
    <p:sldId id="275" r:id="rId29"/>
    <p:sldId id="286" r:id="rId30"/>
    <p:sldId id="288" r:id="rId31"/>
    <p:sldId id="289" r:id="rId32"/>
    <p:sldId id="287" r:id="rId33"/>
    <p:sldId id="279" r:id="rId34"/>
    <p:sldId id="263" r:id="rId35"/>
    <p:sldId id="290" r:id="rId36"/>
  </p:sldIdLst>
  <p:sldSz cx="9144000" cy="6858000" type="screen4x3"/>
  <p:notesSz cx="6858000" cy="9144000"/>
  <p:embeddedFontLst>
    <p:embeddedFont>
      <p:font typeface="Museo900-Regular" panose="02000000000000000000" pitchFamily="2" charset="0"/>
      <p:bold r:id="rId38"/>
    </p:embeddedFont>
    <p:embeddedFont>
      <p:font typeface="Calibri" panose="020F0502020204030204" pitchFamily="34" charset="0"/>
      <p:regular r:id="rId39"/>
      <p:bold r:id="rId40"/>
      <p:italic r:id="rId41"/>
      <p:boldItalic r:id="rId42"/>
    </p:embeddedFont>
    <p:embeddedFont>
      <p:font typeface="Museo 900" panose="02000000000000000000" pitchFamily="2" charset="0"/>
      <p:bold r:id="rId43"/>
    </p:embeddedFont>
    <p:embeddedFont>
      <p:font typeface="Consolas" panose="020B0609020204030204" pitchFamily="49" charset="0"/>
      <p:regular r:id="rId44"/>
      <p:bold r:id="rId45"/>
      <p:italic r:id="rId46"/>
      <p:boldItalic r:id="rId47"/>
    </p:embeddedFont>
    <p:embeddedFont>
      <p:font typeface="Museo 500" panose="02000000000000000000" pitchFamily="2" charset="0"/>
      <p:regular r:id="rId48"/>
    </p:embeddedFont>
    <p:embeddedFont>
      <p:font typeface="Museo 100" panose="02000000000000000000" pitchFamily="2" charset="0"/>
      <p:regular r:id="rId49"/>
    </p:embeddedFont>
    <p:embeddedFont>
      <p:font typeface="Museo 700" panose="02000000000000000000" pitchFamily="2" charset="0"/>
      <p:bold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tinchcombe" initials="AS" lastIdx="28" clrIdx="0">
    <p:extLst>
      <p:ext uri="{19B8F6BF-5375-455C-9EA6-DF929625EA0E}">
        <p15:presenceInfo xmlns:p15="http://schemas.microsoft.com/office/powerpoint/2012/main" userId="f1ec475444195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75A6"/>
    <a:srgbClr val="50AAC1"/>
    <a:srgbClr val="FBFBFB"/>
    <a:srgbClr val="FDFDFD"/>
    <a:srgbClr val="D68328"/>
    <a:srgbClr val="D7A764"/>
    <a:srgbClr val="0C4B7F"/>
    <a:srgbClr val="223E7A"/>
    <a:srgbClr val="B9D769"/>
    <a:srgbClr val="70B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53" d="100"/>
          <a:sy n="53" d="100"/>
        </p:scale>
        <p:origin x="78" y="135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5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25805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800"/>
            <a:ext cx="7861300" cy="3766348"/>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Internet</a:t>
            </a:r>
            <a:r>
              <a:rPr lang="en-US" sz="1200" b="1" baseline="0" dirty="0">
                <a:solidFill>
                  <a:srgbClr val="FFFFFF"/>
                </a:solidFill>
                <a:latin typeface="Arial"/>
                <a:cs typeface="Arial"/>
              </a:rPr>
              <a:t> security</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16914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Internet security</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Functions of a proxy server</a:t>
            </a:r>
          </a:p>
        </p:txBody>
      </p:sp>
      <p:sp>
        <p:nvSpPr>
          <p:cNvPr id="3" name="Text Placeholder 2"/>
          <p:cNvSpPr>
            <a:spLocks noGrp="1"/>
          </p:cNvSpPr>
          <p:nvPr>
            <p:ph type="body" sz="quarter" idx="14"/>
          </p:nvPr>
        </p:nvSpPr>
        <p:spPr/>
        <p:txBody>
          <a:bodyPr/>
          <a:lstStyle/>
          <a:p>
            <a:r>
              <a:rPr lang="en-GB" dirty="0"/>
              <a:t>A proxy server:</a:t>
            </a:r>
          </a:p>
          <a:p>
            <a:pPr lvl="1"/>
            <a:r>
              <a:rPr lang="en-GB" dirty="0"/>
              <a:t>Enables anonymous surfing</a:t>
            </a:r>
          </a:p>
          <a:p>
            <a:pPr lvl="1"/>
            <a:r>
              <a:rPr lang="en-GB" dirty="0"/>
              <a:t>Can be used to filter undesirable online content</a:t>
            </a:r>
          </a:p>
          <a:p>
            <a:pPr lvl="1"/>
            <a:r>
              <a:rPr lang="en-GB" dirty="0"/>
              <a:t>Logs user data with their requests</a:t>
            </a:r>
          </a:p>
          <a:p>
            <a:pPr lvl="1"/>
            <a:r>
              <a:rPr lang="en-GB" dirty="0"/>
              <a:t>Provides a cache of previously visited sites to speed access</a:t>
            </a:r>
          </a:p>
          <a:p>
            <a:r>
              <a:rPr lang="en-GB" dirty="0"/>
              <a:t>What happens if the website has been updated since the cached version?</a:t>
            </a:r>
          </a:p>
          <a:p>
            <a:pPr lvl="1"/>
            <a:endParaRPr lang="en-GB" dirty="0"/>
          </a:p>
        </p:txBody>
      </p:sp>
    </p:spTree>
    <p:extLst>
      <p:ext uri="{BB962C8B-B14F-4D97-AF65-F5344CB8AC3E}">
        <p14:creationId xmlns:p14="http://schemas.microsoft.com/office/powerpoint/2010/main" val="356543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Protocols and ports</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346346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Encryption</a:t>
            </a:r>
          </a:p>
        </p:txBody>
      </p:sp>
      <p:sp>
        <p:nvSpPr>
          <p:cNvPr id="3" name="Text Placeholder 2"/>
          <p:cNvSpPr>
            <a:spLocks noGrp="1"/>
          </p:cNvSpPr>
          <p:nvPr>
            <p:ph type="body" sz="quarter" idx="14"/>
          </p:nvPr>
        </p:nvSpPr>
        <p:spPr/>
        <p:txBody>
          <a:bodyPr/>
          <a:lstStyle/>
          <a:p>
            <a:r>
              <a:rPr lang="en-GB" dirty="0"/>
              <a:t>The act of encoding a plaintext message so that it cannot be deciphered unless you have </a:t>
            </a:r>
            <a:r>
              <a:rPr lang="en-GB"/>
              <a:t>a numerical key </a:t>
            </a:r>
            <a:r>
              <a:rPr lang="en-GB" dirty="0"/>
              <a:t>to decrypt it</a:t>
            </a:r>
          </a:p>
          <a:p>
            <a:pPr lvl="1"/>
            <a:r>
              <a:rPr lang="en-GB" dirty="0"/>
              <a:t>If the message is intercepted it cannot be understood</a:t>
            </a:r>
          </a:p>
          <a:p>
            <a:pPr lvl="1"/>
            <a:r>
              <a:rPr lang="en-GB" dirty="0"/>
              <a:t>If the key can be intercepted, the encryption process is rendered useless</a:t>
            </a:r>
          </a:p>
          <a:p>
            <a:endParaRPr lang="en-GB" dirty="0"/>
          </a:p>
        </p:txBody>
      </p:sp>
    </p:spTree>
    <p:extLst>
      <p:ext uri="{BB962C8B-B14F-4D97-AF65-F5344CB8AC3E}">
        <p14:creationId xmlns:p14="http://schemas.microsoft.com/office/powerpoint/2010/main" val="152835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AppData\Roaming\PixelMetrics\CaptureWiz\Temp\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8963"/>
          <a:stretch/>
        </p:blipFill>
        <p:spPr bwMode="auto">
          <a:xfrm>
            <a:off x="627028" y="3559385"/>
            <a:ext cx="7983815" cy="2542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Symmetric encryption</a:t>
            </a:r>
          </a:p>
        </p:txBody>
      </p:sp>
      <p:sp>
        <p:nvSpPr>
          <p:cNvPr id="3" name="Text Placeholder 2"/>
          <p:cNvSpPr>
            <a:spLocks noGrp="1"/>
          </p:cNvSpPr>
          <p:nvPr>
            <p:ph type="body" sz="quarter" idx="14"/>
          </p:nvPr>
        </p:nvSpPr>
        <p:spPr/>
        <p:txBody>
          <a:bodyPr/>
          <a:lstStyle/>
          <a:p>
            <a:r>
              <a:rPr lang="en-GB" dirty="0"/>
              <a:t>Symmetric encryption uses the same key to encrypt and then decrypt the data being transferred </a:t>
            </a:r>
          </a:p>
          <a:p>
            <a:pPr lvl="1"/>
            <a:r>
              <a:rPr lang="en-GB" dirty="0"/>
              <a:t>The key has to be transferred between the communicating devices so that they both understand how to pass messages</a:t>
            </a:r>
          </a:p>
        </p:txBody>
      </p:sp>
    </p:spTree>
    <p:extLst>
      <p:ext uri="{BB962C8B-B14F-4D97-AF65-F5344CB8AC3E}">
        <p14:creationId xmlns:p14="http://schemas.microsoft.com/office/powerpoint/2010/main" val="304092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Man in the middle attack</a:t>
            </a:r>
          </a:p>
        </p:txBody>
      </p:sp>
      <p:sp>
        <p:nvSpPr>
          <p:cNvPr id="3" name="Text Placeholder 2"/>
          <p:cNvSpPr>
            <a:spLocks noGrp="1"/>
          </p:cNvSpPr>
          <p:nvPr>
            <p:ph type="body" sz="quarter" idx="14"/>
          </p:nvPr>
        </p:nvSpPr>
        <p:spPr/>
        <p:txBody>
          <a:bodyPr/>
          <a:lstStyle/>
          <a:p>
            <a:r>
              <a:rPr lang="en-GB" dirty="0"/>
              <a:t>Once they have the key, all that is required is for an attacker is to sit in the middle of the conversation and pretend to be the other party</a:t>
            </a:r>
          </a:p>
        </p:txBody>
      </p:sp>
      <p:pic>
        <p:nvPicPr>
          <p:cNvPr id="5122"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154" y="3449597"/>
            <a:ext cx="7386205" cy="174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8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Asymmetric encryption</a:t>
            </a:r>
          </a:p>
        </p:txBody>
      </p:sp>
      <p:sp>
        <p:nvSpPr>
          <p:cNvPr id="3" name="Text Placeholder 2"/>
          <p:cNvSpPr>
            <a:spLocks noGrp="1"/>
          </p:cNvSpPr>
          <p:nvPr>
            <p:ph type="body" sz="quarter" idx="14"/>
          </p:nvPr>
        </p:nvSpPr>
        <p:spPr/>
        <p:txBody>
          <a:bodyPr/>
          <a:lstStyle/>
          <a:p>
            <a:r>
              <a:rPr lang="en-GB"/>
              <a:t>Uses </a:t>
            </a:r>
            <a:r>
              <a:rPr lang="en-GB" dirty="0"/>
              <a:t>two separate, but related keys</a:t>
            </a:r>
          </a:p>
        </p:txBody>
      </p:sp>
      <p:pic>
        <p:nvPicPr>
          <p:cNvPr id="3076" name="Picture 4"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917" y="2288177"/>
            <a:ext cx="8131956" cy="376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5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Symmetric encryption</a:t>
            </a:r>
          </a:p>
        </p:txBody>
      </p:sp>
      <p:sp>
        <p:nvSpPr>
          <p:cNvPr id="3" name="Text Placeholder 2"/>
          <p:cNvSpPr>
            <a:spLocks noGrp="1"/>
          </p:cNvSpPr>
          <p:nvPr>
            <p:ph type="body" sz="quarter" idx="14"/>
          </p:nvPr>
        </p:nvSpPr>
        <p:spPr>
          <a:xfrm>
            <a:off x="724280" y="1704179"/>
            <a:ext cx="7797230" cy="4147981"/>
          </a:xfrm>
        </p:spPr>
        <p:txBody>
          <a:bodyPr/>
          <a:lstStyle/>
          <a:p>
            <a:r>
              <a:rPr lang="en-GB" dirty="0"/>
              <a:t>A relatively fast form of encryption</a:t>
            </a:r>
          </a:p>
          <a:p>
            <a:r>
              <a:rPr lang="en-GB" dirty="0"/>
              <a:t>Key exchange – the communicating devices have to transfer the key between them so that they both understand how to pass messages</a:t>
            </a:r>
          </a:p>
          <a:p>
            <a:pPr lvl="1"/>
            <a:r>
              <a:rPr lang="en-GB" dirty="0"/>
              <a:t>Home and small office Wi-Fi networks usually use a Pre-Shared Key </a:t>
            </a:r>
            <a:r>
              <a:rPr lang="en-GB"/>
              <a:t>(PSK)</a:t>
            </a:r>
          </a:p>
          <a:p>
            <a:pPr lvl="1"/>
            <a:r>
              <a:rPr lang="en-GB"/>
              <a:t>How </a:t>
            </a:r>
            <a:r>
              <a:rPr lang="en-GB" dirty="0"/>
              <a:t>can the </a:t>
            </a:r>
            <a:r>
              <a:rPr lang="en-GB"/>
              <a:t>devices share </a:t>
            </a:r>
            <a:r>
              <a:rPr lang="en-GB" dirty="0"/>
              <a:t>a private key securely if they are distant from each other?</a:t>
            </a:r>
          </a:p>
        </p:txBody>
      </p:sp>
    </p:spTree>
    <p:extLst>
      <p:ext uri="{BB962C8B-B14F-4D97-AF65-F5344CB8AC3E}">
        <p14:creationId xmlns:p14="http://schemas.microsoft.com/office/powerpoint/2010/main" val="82378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Asymmetric encryption</a:t>
            </a:r>
          </a:p>
        </p:txBody>
      </p:sp>
      <p:sp>
        <p:nvSpPr>
          <p:cNvPr id="3" name="Text Placeholder 2"/>
          <p:cNvSpPr>
            <a:spLocks noGrp="1"/>
          </p:cNvSpPr>
          <p:nvPr>
            <p:ph type="body" sz="quarter" idx="14"/>
          </p:nvPr>
        </p:nvSpPr>
        <p:spPr/>
        <p:txBody>
          <a:bodyPr/>
          <a:lstStyle/>
          <a:p>
            <a:r>
              <a:rPr lang="en-GB" dirty="0"/>
              <a:t>Also known as private/public key encryption</a:t>
            </a:r>
          </a:p>
          <a:p>
            <a:r>
              <a:rPr lang="en-GB" dirty="0"/>
              <a:t>Used to initiate TLS connections</a:t>
            </a:r>
          </a:p>
          <a:p>
            <a:r>
              <a:rPr lang="en-GB" dirty="0"/>
              <a:t>Slower than symmetric encryption, so a secure communication session often uses ‘hybrid encryption’</a:t>
            </a:r>
          </a:p>
          <a:p>
            <a:pPr lvl="1"/>
            <a:r>
              <a:rPr lang="en-GB" dirty="0"/>
              <a:t>The beginning of the session uses asymmetric encryption to share a private key for symmetric encryption</a:t>
            </a:r>
          </a:p>
          <a:p>
            <a:pPr lvl="1"/>
            <a:r>
              <a:rPr lang="en-GB" dirty="0"/>
              <a:t>Symmetric encryption speeds up the rest of the </a:t>
            </a:r>
            <a:br>
              <a:rPr lang="en-GB" dirty="0"/>
            </a:br>
            <a:r>
              <a:rPr lang="en-GB" dirty="0"/>
              <a:t>secure session</a:t>
            </a:r>
          </a:p>
        </p:txBody>
      </p:sp>
    </p:spTree>
    <p:extLst>
      <p:ext uri="{BB962C8B-B14F-4D97-AF65-F5344CB8AC3E}">
        <p14:creationId xmlns:p14="http://schemas.microsoft.com/office/powerpoint/2010/main" val="295660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p>
        </p:txBody>
      </p:sp>
      <p:sp>
        <p:nvSpPr>
          <p:cNvPr id="3" name="Text Placeholder 2"/>
          <p:cNvSpPr>
            <a:spLocks noGrp="1"/>
          </p:cNvSpPr>
          <p:nvPr>
            <p:ph type="body" sz="quarter" idx="14"/>
          </p:nvPr>
        </p:nvSpPr>
        <p:spPr/>
        <p:txBody>
          <a:bodyPr/>
          <a:lstStyle/>
          <a:p>
            <a:r>
              <a:rPr lang="en-GB" dirty="0"/>
              <a:t>In order to </a:t>
            </a:r>
            <a:r>
              <a:rPr lang="en-GB"/>
              <a:t>verify the integrity of a message, the sender can add a </a:t>
            </a:r>
            <a:r>
              <a:rPr lang="en-GB" dirty="0"/>
              <a:t>digital </a:t>
            </a:r>
            <a:r>
              <a:rPr lang="en-GB"/>
              <a:t>signature to a message</a:t>
            </a:r>
            <a:endParaRPr lang="en-GB" dirty="0"/>
          </a:p>
          <a:p>
            <a:r>
              <a:rPr lang="en-GB"/>
              <a:t>The sender creates the digital signature by:</a:t>
            </a:r>
          </a:p>
          <a:p>
            <a:pPr lvl="1"/>
            <a:r>
              <a:rPr lang="en-GB"/>
              <a:t>irreversibly reducing the unencrypted message to produce </a:t>
            </a:r>
            <a:br>
              <a:rPr lang="en-GB"/>
            </a:br>
            <a:r>
              <a:rPr lang="en-GB"/>
              <a:t>a hash</a:t>
            </a:r>
          </a:p>
          <a:p>
            <a:pPr lvl="1"/>
            <a:r>
              <a:rPr lang="en-GB"/>
              <a:t>encrypting the hash using their private key</a:t>
            </a:r>
          </a:p>
          <a:p>
            <a:r>
              <a:rPr lang="en-GB"/>
              <a:t>The sender bundles the digital signature with the message and encrypts the bundle using the recipient's public key</a:t>
            </a:r>
            <a:endParaRPr lang="en-GB" dirty="0"/>
          </a:p>
        </p:txBody>
      </p:sp>
    </p:spTree>
    <p:extLst>
      <p:ext uri="{BB962C8B-B14F-4D97-AF65-F5344CB8AC3E}">
        <p14:creationId xmlns:p14="http://schemas.microsoft.com/office/powerpoint/2010/main" val="225464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endParaRPr lang="en-GB" dirty="0">
              <a:solidFill>
                <a:srgbClr val="FF0000"/>
              </a:solidFill>
            </a:endParaRPr>
          </a:p>
        </p:txBody>
      </p:sp>
      <p:sp>
        <p:nvSpPr>
          <p:cNvPr id="3" name="Text Placeholder 2"/>
          <p:cNvSpPr>
            <a:spLocks noGrp="1"/>
          </p:cNvSpPr>
          <p:nvPr>
            <p:ph type="body" sz="quarter" idx="14"/>
          </p:nvPr>
        </p:nvSpPr>
        <p:spPr>
          <a:xfrm>
            <a:off x="724280" y="1704179"/>
            <a:ext cx="7797230" cy="4586893"/>
          </a:xfrm>
        </p:spPr>
        <p:txBody>
          <a:bodyPr/>
          <a:lstStyle/>
          <a:p>
            <a:r>
              <a:rPr lang="en-GB" dirty="0"/>
              <a:t>The recipient of a digitally-signed, encrypted message:</a:t>
            </a:r>
          </a:p>
          <a:p>
            <a:pPr lvl="1"/>
            <a:r>
              <a:rPr lang="en-GB" dirty="0"/>
              <a:t>uses their private key to decrypt the bundle of digital signature and message</a:t>
            </a:r>
          </a:p>
          <a:p>
            <a:pPr lvl="1"/>
            <a:r>
              <a:rPr lang="en-GB" dirty="0"/>
              <a:t>uses the sender’s public key to decrypt the signature – how does this prove the owner of the public key signed the message?</a:t>
            </a:r>
          </a:p>
          <a:p>
            <a:pPr lvl="1"/>
            <a:r>
              <a:rPr lang="en-GB" dirty="0"/>
              <a:t>compares the hash received in the decrypted signature with their own hash of the received message – if the hashes match, this verifies the integrity of the message</a:t>
            </a:r>
          </a:p>
          <a:p>
            <a:pPr lvl="1"/>
            <a:endParaRPr lang="en-GB" dirty="0">
              <a:solidFill>
                <a:srgbClr val="FF0000"/>
              </a:solidFill>
            </a:endParaRPr>
          </a:p>
        </p:txBody>
      </p:sp>
    </p:spTree>
    <p:extLst>
      <p:ext uri="{BB962C8B-B14F-4D97-AF65-F5344CB8AC3E}">
        <p14:creationId xmlns:p14="http://schemas.microsoft.com/office/powerpoint/2010/main" val="420840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how a firewall works</a:t>
            </a:r>
          </a:p>
          <a:p>
            <a:r>
              <a:rPr lang="en-GB" dirty="0"/>
              <a:t>Explain symmetric and asymmetric encryption and key exchange</a:t>
            </a:r>
          </a:p>
          <a:p>
            <a:r>
              <a:rPr lang="en-GB" dirty="0"/>
              <a:t>Explain how digital signatures and certificates are obtained and used</a:t>
            </a:r>
          </a:p>
          <a:p>
            <a:r>
              <a:rPr lang="en-GB" dirty="0"/>
              <a:t>Discuss worms, Trojans and viruses and the vulnerabilities that they exploit</a:t>
            </a:r>
          </a:p>
          <a:p>
            <a:r>
              <a:rPr lang="en-GB" dirty="0"/>
              <a:t>Discuss how improved code quality, monitoring and protection can be used against such threats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65131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p>
        </p:txBody>
      </p:sp>
      <p:sp>
        <p:nvSpPr>
          <p:cNvPr id="3" name="Text Placeholder 2"/>
          <p:cNvSpPr>
            <a:spLocks noGrp="1"/>
          </p:cNvSpPr>
          <p:nvPr>
            <p:ph type="body" sz="quarter" idx="14"/>
          </p:nvPr>
        </p:nvSpPr>
        <p:spPr/>
        <p:txBody>
          <a:bodyPr/>
          <a:lstStyle/>
          <a:p>
            <a:r>
              <a:rPr lang="en-GB" dirty="0"/>
              <a:t>As a signature can only be decrypted by the sender’s public key the signature can be considered genuine and unaltered</a:t>
            </a:r>
          </a:p>
        </p:txBody>
      </p:sp>
      <p:pic>
        <p:nvPicPr>
          <p:cNvPr id="9218"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4278" y="3018664"/>
            <a:ext cx="7076472" cy="332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3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signatures</a:t>
            </a:r>
            <a:endParaRPr lang="en-GB" dirty="0">
              <a:solidFill>
                <a:srgbClr val="FF0000"/>
              </a:solidFill>
            </a:endParaRPr>
          </a:p>
        </p:txBody>
      </p:sp>
      <p:sp>
        <p:nvSpPr>
          <p:cNvPr id="3" name="Text Placeholder 2"/>
          <p:cNvSpPr>
            <a:spLocks noGrp="1"/>
          </p:cNvSpPr>
          <p:nvPr>
            <p:ph type="body" sz="quarter" idx="14"/>
          </p:nvPr>
        </p:nvSpPr>
        <p:spPr>
          <a:xfrm>
            <a:off x="724280" y="1704180"/>
            <a:ext cx="7797230" cy="3894188"/>
          </a:xfrm>
        </p:spPr>
        <p:txBody>
          <a:bodyPr/>
          <a:lstStyle/>
          <a:p>
            <a:r>
              <a:rPr lang="en-GB" dirty="0"/>
              <a:t>A digital signature verifies the integrity of a message’s content</a:t>
            </a:r>
          </a:p>
          <a:p>
            <a:r>
              <a:rPr lang="en-GB" dirty="0"/>
              <a:t>How does the recipient know that the owner of the public key used to decrypt the signature is really the person or organisation that claims to have sent it?</a:t>
            </a:r>
          </a:p>
          <a:p>
            <a:pPr lvl="1"/>
            <a:r>
              <a:rPr lang="en-GB" dirty="0"/>
              <a:t>Once a message arrives from a supposed sender, the receiver can get the certificate that belongs to the supposed sender from a certificate server</a:t>
            </a:r>
            <a:endParaRPr lang="en-GB" dirty="0"/>
          </a:p>
        </p:txBody>
      </p:sp>
    </p:spTree>
    <p:extLst>
      <p:ext uri="{BB962C8B-B14F-4D97-AF65-F5344CB8AC3E}">
        <p14:creationId xmlns:p14="http://schemas.microsoft.com/office/powerpoint/2010/main" val="403409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certificates</a:t>
            </a:r>
          </a:p>
        </p:txBody>
      </p:sp>
      <p:sp>
        <p:nvSpPr>
          <p:cNvPr id="3" name="Text Placeholder 2"/>
          <p:cNvSpPr>
            <a:spLocks noGrp="1"/>
          </p:cNvSpPr>
          <p:nvPr>
            <p:ph type="body" sz="quarter" idx="14"/>
          </p:nvPr>
        </p:nvSpPr>
        <p:spPr/>
        <p:txBody>
          <a:bodyPr/>
          <a:lstStyle/>
          <a:p>
            <a:r>
              <a:rPr lang="en-GB"/>
              <a:t>When the sender digitally signs a message, they also send their digital certificate</a:t>
            </a:r>
          </a:p>
          <a:p>
            <a:r>
              <a:rPr lang="en-GB"/>
              <a:t>A trusted company known as a Certificate Authority (CA) provides this, which includes:</a:t>
            </a:r>
          </a:p>
          <a:p>
            <a:pPr lvl="1">
              <a:spcAft>
                <a:spcPts val="600"/>
              </a:spcAft>
            </a:pPr>
            <a:r>
              <a:rPr lang="en-GB"/>
              <a:t>a serial number</a:t>
            </a:r>
          </a:p>
          <a:p>
            <a:pPr lvl="1">
              <a:spcAft>
                <a:spcPts val="600"/>
              </a:spcAft>
            </a:pPr>
            <a:r>
              <a:rPr lang="en-GB"/>
              <a:t>name of the CA</a:t>
            </a:r>
          </a:p>
          <a:p>
            <a:pPr lvl="1">
              <a:spcAft>
                <a:spcPts val="600"/>
              </a:spcAft>
            </a:pPr>
            <a:r>
              <a:rPr lang="en-GB"/>
              <a:t>expiry date</a:t>
            </a:r>
          </a:p>
          <a:p>
            <a:pPr lvl="1">
              <a:spcAft>
                <a:spcPts val="600"/>
              </a:spcAft>
            </a:pPr>
            <a:r>
              <a:rPr lang="en-GB"/>
              <a:t>subject (name of the holder)</a:t>
            </a:r>
          </a:p>
          <a:p>
            <a:pPr lvl="1">
              <a:spcAft>
                <a:spcPts val="600"/>
              </a:spcAft>
            </a:pPr>
            <a:r>
              <a:rPr lang="en-GB"/>
              <a:t>subject’s public key</a:t>
            </a:r>
          </a:p>
          <a:p>
            <a:pPr lvl="1">
              <a:spcAft>
                <a:spcPts val="600"/>
              </a:spcAft>
            </a:pPr>
            <a:r>
              <a:rPr lang="en-GB"/>
              <a:t>CA’s digital signature of the certificate to verify the certificate’s origin and integrity</a:t>
            </a:r>
          </a:p>
        </p:txBody>
      </p:sp>
    </p:spTree>
    <p:extLst>
      <p:ext uri="{BB962C8B-B14F-4D97-AF65-F5344CB8AC3E}">
        <p14:creationId xmlns:p14="http://schemas.microsoft.com/office/powerpoint/2010/main" val="241559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Digital certificates</a:t>
            </a:r>
          </a:p>
        </p:txBody>
      </p:sp>
      <p:sp>
        <p:nvSpPr>
          <p:cNvPr id="3" name="Text Placeholder 2"/>
          <p:cNvSpPr>
            <a:spLocks noGrp="1"/>
          </p:cNvSpPr>
          <p:nvPr>
            <p:ph type="body" sz="quarter" idx="14"/>
          </p:nvPr>
        </p:nvSpPr>
        <p:spPr>
          <a:xfrm>
            <a:off x="724280" y="1704179"/>
            <a:ext cx="4443252" cy="3950264"/>
          </a:xfrm>
        </p:spPr>
        <p:txBody>
          <a:bodyPr/>
          <a:lstStyle/>
          <a:p>
            <a:pPr>
              <a:spcAft>
                <a:spcPts val="600"/>
              </a:spcAft>
            </a:pPr>
            <a:r>
              <a:rPr lang="en-GB" dirty="0"/>
              <a:t>Used to verify the identity of the owner of each public key and to obtain the key itself</a:t>
            </a:r>
          </a:p>
          <a:p>
            <a:pPr>
              <a:spcAft>
                <a:spcPts val="600"/>
              </a:spcAft>
            </a:pPr>
            <a:r>
              <a:rPr lang="en-GB" dirty="0"/>
              <a:t>Also used by websites that use HTTPS </a:t>
            </a:r>
          </a:p>
          <a:p>
            <a:pPr lvl="1">
              <a:spcAft>
                <a:spcPts val="600"/>
              </a:spcAft>
            </a:pPr>
            <a:r>
              <a:rPr lang="en-GB" dirty="0"/>
              <a:t>Click the browser’s padlock icon</a:t>
            </a:r>
          </a:p>
          <a:p>
            <a:pPr lvl="1">
              <a:spcAft>
                <a:spcPts val="600"/>
              </a:spcAft>
            </a:pPr>
            <a:r>
              <a:rPr lang="en-GB" dirty="0"/>
              <a:t>What if the Subject field of a website’s certificate only shows the website’s domain name without the name and location of the organisation?</a:t>
            </a:r>
          </a:p>
        </p:txBody>
      </p:sp>
      <p:pic>
        <p:nvPicPr>
          <p:cNvPr id="1028" name="Picture 4"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56209" y="1704179"/>
            <a:ext cx="3184541" cy="395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0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2</a:t>
            </a:r>
          </a:p>
        </p:txBody>
      </p:sp>
    </p:spTree>
    <p:extLst>
      <p:ext uri="{BB962C8B-B14F-4D97-AF65-F5344CB8AC3E}">
        <p14:creationId xmlns:p14="http://schemas.microsoft.com/office/powerpoint/2010/main" val="59175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Malicious software</a:t>
            </a:r>
          </a:p>
          <a:p>
            <a:endParaRPr lang="en-GB" dirty="0"/>
          </a:p>
        </p:txBody>
      </p:sp>
      <p:sp>
        <p:nvSpPr>
          <p:cNvPr id="3" name="Text Placeholder 2"/>
          <p:cNvSpPr>
            <a:spLocks noGrp="1"/>
          </p:cNvSpPr>
          <p:nvPr>
            <p:ph type="body" sz="quarter" idx="14"/>
          </p:nvPr>
        </p:nvSpPr>
        <p:spPr/>
        <p:txBody>
          <a:bodyPr/>
          <a:lstStyle/>
          <a:p>
            <a:r>
              <a:rPr lang="en-GB"/>
              <a:t>Malware annoys users or damages their data </a:t>
            </a:r>
          </a:p>
          <a:p>
            <a:r>
              <a:rPr lang="en-GB"/>
              <a:t>Worms and viruses self-replicate</a:t>
            </a:r>
          </a:p>
          <a:p>
            <a:r>
              <a:rPr lang="en-GB"/>
              <a:t>A virus infects (embeds itself in) other programs or data files</a:t>
            </a:r>
          </a:p>
          <a:p>
            <a:r>
              <a:rPr lang="en-GB"/>
              <a:t>A virus needs a user to help it spread</a:t>
            </a:r>
          </a:p>
          <a:p>
            <a:pPr lvl="1"/>
            <a:r>
              <a:rPr lang="en-GB"/>
              <a:t>It is commonly found in email attachments with Macros</a:t>
            </a:r>
            <a:endParaRPr lang="en-GB" dirty="0"/>
          </a:p>
          <a:p>
            <a:endParaRPr lang="en-GB" dirty="0"/>
          </a:p>
        </p:txBody>
      </p:sp>
      <p:pic>
        <p:nvPicPr>
          <p:cNvPr id="12290" name="Picture 2" descr="C:\Users\Rob\AppData\Roaming\PixelMetrics\CaptureWiz\Temp\1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1059" y="4837988"/>
            <a:ext cx="2943671" cy="144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9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9454" y="660660"/>
            <a:ext cx="6994546" cy="6197340"/>
          </a:xfrm>
          <a:prstGeom prst="rect">
            <a:avLst/>
          </a:prstGeom>
        </p:spPr>
      </p:pic>
      <p:sp>
        <p:nvSpPr>
          <p:cNvPr id="2" name="Text Placeholder 1"/>
          <p:cNvSpPr>
            <a:spLocks noGrp="1"/>
          </p:cNvSpPr>
          <p:nvPr>
            <p:ph type="body" sz="quarter" idx="13"/>
          </p:nvPr>
        </p:nvSpPr>
        <p:spPr/>
        <p:txBody>
          <a:bodyPr/>
          <a:lstStyle/>
          <a:p>
            <a:r>
              <a:rPr lang="en-GB" dirty="0"/>
              <a:t>Worms</a:t>
            </a:r>
          </a:p>
        </p:txBody>
      </p:sp>
      <p:sp>
        <p:nvSpPr>
          <p:cNvPr id="3" name="Text Placeholder 2"/>
          <p:cNvSpPr>
            <a:spLocks noGrp="1"/>
          </p:cNvSpPr>
          <p:nvPr>
            <p:ph type="body" sz="quarter" idx="14"/>
          </p:nvPr>
        </p:nvSpPr>
        <p:spPr>
          <a:xfrm>
            <a:off x="724280" y="1704179"/>
            <a:ext cx="4994349" cy="3453607"/>
          </a:xfrm>
        </p:spPr>
        <p:txBody>
          <a:bodyPr/>
          <a:lstStyle/>
          <a:p>
            <a:r>
              <a:rPr lang="en-GB" dirty="0"/>
              <a:t>A worm is a standalone program that does not require a user to run it in order for it to spread</a:t>
            </a:r>
          </a:p>
          <a:p>
            <a:pPr lvl="1"/>
            <a:r>
              <a:rPr lang="en-GB" dirty="0"/>
              <a:t>Worms exploit vulnerabilities in the destination system and spread automatically </a:t>
            </a:r>
          </a:p>
          <a:p>
            <a:endParaRPr lang="en-GB" dirty="0"/>
          </a:p>
        </p:txBody>
      </p:sp>
    </p:spTree>
    <p:extLst>
      <p:ext uri="{BB962C8B-B14F-4D97-AF65-F5344CB8AC3E}">
        <p14:creationId xmlns:p14="http://schemas.microsoft.com/office/powerpoint/2010/main" val="3986108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9733" l="10000" r="90000"/>
                    </a14:imgEffect>
                  </a14:imgLayer>
                </a14:imgProps>
              </a:ext>
              <a:ext uri="{28A0092B-C50C-407E-A947-70E740481C1C}">
                <a14:useLocalDpi xmlns:a14="http://schemas.microsoft.com/office/drawing/2010/main"/>
              </a:ext>
            </a:extLst>
          </a:blip>
          <a:srcRect l="34054" t="7448" r="15379"/>
          <a:stretch/>
        </p:blipFill>
        <p:spPr>
          <a:xfrm>
            <a:off x="5080958" y="1438982"/>
            <a:ext cx="3545457" cy="4866926"/>
          </a:xfrm>
          <a:prstGeom prst="rect">
            <a:avLst/>
          </a:prstGeom>
        </p:spPr>
      </p:pic>
      <p:sp>
        <p:nvSpPr>
          <p:cNvPr id="2" name="Text Placeholder 1"/>
          <p:cNvSpPr>
            <a:spLocks noGrp="1"/>
          </p:cNvSpPr>
          <p:nvPr>
            <p:ph type="body" sz="quarter" idx="13"/>
          </p:nvPr>
        </p:nvSpPr>
        <p:spPr/>
        <p:txBody>
          <a:bodyPr/>
          <a:lstStyle/>
          <a:p>
            <a:r>
              <a:rPr lang="en-GB" dirty="0"/>
              <a:t>Trojans</a:t>
            </a:r>
          </a:p>
          <a:p>
            <a:endParaRPr lang="en-GB" dirty="0"/>
          </a:p>
        </p:txBody>
      </p:sp>
      <p:sp>
        <p:nvSpPr>
          <p:cNvPr id="3" name="Text Placeholder 2"/>
          <p:cNvSpPr>
            <a:spLocks noGrp="1"/>
          </p:cNvSpPr>
          <p:nvPr>
            <p:ph type="body" sz="quarter" idx="14"/>
          </p:nvPr>
        </p:nvSpPr>
        <p:spPr>
          <a:xfrm>
            <a:off x="724280" y="1704179"/>
            <a:ext cx="4097886" cy="3453607"/>
          </a:xfrm>
        </p:spPr>
        <p:txBody>
          <a:bodyPr/>
          <a:lstStyle/>
          <a:p>
            <a:r>
              <a:rPr lang="en-GB" dirty="0"/>
              <a:t>Trojans are malicious pieces of software that masquerade as something seemingly innocuous or useful</a:t>
            </a:r>
          </a:p>
          <a:p>
            <a:pPr lvl="1"/>
            <a:r>
              <a:rPr lang="en-GB" dirty="0"/>
              <a:t>They cannot self-replicate</a:t>
            </a:r>
          </a:p>
          <a:p>
            <a:pPr lvl="1"/>
            <a:r>
              <a:rPr lang="en-GB" dirty="0"/>
              <a:t>Often they serve to open up back doors in your computer to the Internet so that the processing power, Internet bandwidth and data can be exploited remotely</a:t>
            </a:r>
          </a:p>
          <a:p>
            <a:endParaRPr lang="en-GB" dirty="0"/>
          </a:p>
        </p:txBody>
      </p:sp>
    </p:spTree>
    <p:extLst>
      <p:ext uri="{BB962C8B-B14F-4D97-AF65-F5344CB8AC3E}">
        <p14:creationId xmlns:p14="http://schemas.microsoft.com/office/powerpoint/2010/main" val="152531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Phishing</a:t>
            </a:r>
          </a:p>
        </p:txBody>
      </p:sp>
      <p:sp>
        <p:nvSpPr>
          <p:cNvPr id="3" name="Text Placeholder 2"/>
          <p:cNvSpPr>
            <a:spLocks noGrp="1"/>
          </p:cNvSpPr>
          <p:nvPr>
            <p:ph type="body" sz="quarter" idx="14"/>
          </p:nvPr>
        </p:nvSpPr>
        <p:spPr/>
        <p:txBody>
          <a:bodyPr/>
          <a:lstStyle/>
          <a:p>
            <a:r>
              <a:rPr lang="en-GB"/>
              <a:t>Phishing is using email to manipulate a victim into visiting a fake website and giving away personal information</a:t>
            </a:r>
          </a:p>
          <a:p>
            <a:pPr lvl="1"/>
            <a:r>
              <a:rPr lang="en-GB"/>
              <a:t>Who are most susceptible to such messages?</a:t>
            </a:r>
          </a:p>
          <a:p>
            <a:pPr lvl="1"/>
            <a:r>
              <a:rPr lang="en-GB"/>
              <a:t>What are the consequences of clicking on such a link?</a:t>
            </a:r>
          </a:p>
          <a:p>
            <a:endParaRPr lang="en-GB" dirty="0"/>
          </a:p>
        </p:txBody>
      </p:sp>
      <p:pic>
        <p:nvPicPr>
          <p:cNvPr id="10242" name="8FD5F7A0-DA9D-4951-82E0-AC0486882F93" descr="8FD5F7A0-DA9D-4951-82E0-AC0486882F9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18381" y="4049642"/>
            <a:ext cx="3209027" cy="2216287"/>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2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Code quality</a:t>
            </a:r>
          </a:p>
        </p:txBody>
      </p:sp>
      <p:sp>
        <p:nvSpPr>
          <p:cNvPr id="3" name="Text Placeholder 2"/>
          <p:cNvSpPr>
            <a:spLocks noGrp="1"/>
          </p:cNvSpPr>
          <p:nvPr>
            <p:ph type="body" sz="quarter" idx="14"/>
          </p:nvPr>
        </p:nvSpPr>
        <p:spPr/>
        <p:txBody>
          <a:bodyPr/>
          <a:lstStyle/>
          <a:p>
            <a:r>
              <a:rPr lang="en-GB"/>
              <a:t>Improving code quality, together with monitoring attempts to gain unauthorised access and protection can significantly reduce threats from malware</a:t>
            </a:r>
          </a:p>
          <a:p>
            <a:r>
              <a:rPr lang="en-GB"/>
              <a:t>Measures include:</a:t>
            </a:r>
          </a:p>
          <a:p>
            <a:pPr lvl="1"/>
            <a:r>
              <a:rPr lang="en-GB"/>
              <a:t>Guarding against buffer overflow attack</a:t>
            </a:r>
            <a:endParaRPr lang="en-GB" strike="sngStrike"/>
          </a:p>
          <a:p>
            <a:pPr lvl="1"/>
            <a:r>
              <a:rPr lang="en-GB"/>
              <a:t>Guarding against SQL injection attack</a:t>
            </a:r>
          </a:p>
          <a:p>
            <a:pPr lvl="1"/>
            <a:r>
              <a:rPr lang="en-GB"/>
              <a:t>Use of strong passwords for login credentials</a:t>
            </a:r>
          </a:p>
          <a:p>
            <a:pPr lvl="1"/>
            <a:r>
              <a:rPr lang="en-GB"/>
              <a:t>Two-factor authentication</a:t>
            </a:r>
          </a:p>
          <a:p>
            <a:pPr lvl="1"/>
            <a:r>
              <a:rPr lang="en-GB"/>
              <a:t>Use of access rights (file system permissions)</a:t>
            </a:r>
          </a:p>
          <a:p>
            <a:pPr lvl="1"/>
            <a:endParaRPr lang="en-GB" dirty="0"/>
          </a:p>
        </p:txBody>
      </p:sp>
    </p:spTree>
    <p:extLst>
      <p:ext uri="{BB962C8B-B14F-4D97-AF65-F5344CB8AC3E}">
        <p14:creationId xmlns:p14="http://schemas.microsoft.com/office/powerpoint/2010/main" val="383493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Starter</a:t>
            </a:r>
          </a:p>
        </p:txBody>
      </p:sp>
      <p:sp>
        <p:nvSpPr>
          <p:cNvPr id="7" name="Text Placeholder 6"/>
          <p:cNvSpPr>
            <a:spLocks noGrp="1"/>
          </p:cNvSpPr>
          <p:nvPr>
            <p:ph type="body" sz="quarter" idx="14"/>
          </p:nvPr>
        </p:nvSpPr>
        <p:spPr/>
        <p:txBody>
          <a:bodyPr/>
          <a:lstStyle/>
          <a:p>
            <a:r>
              <a:rPr lang="en-GB" dirty="0"/>
              <a:t>A file is being transferred from Chile to India</a:t>
            </a:r>
          </a:p>
          <a:p>
            <a:pPr lvl="1"/>
            <a:r>
              <a:rPr lang="en-GB" dirty="0"/>
              <a:t>What risks are involved in sending confidential information within the file?</a:t>
            </a:r>
          </a:p>
        </p:txBody>
      </p:sp>
      <p:pic>
        <p:nvPicPr>
          <p:cNvPr id="1026" name="Picture 2" descr="C:\Users\Rob\AppData\Roaming\PixelMetrics\CaptureWiz\Temp\13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3454" y="2952947"/>
            <a:ext cx="5819594" cy="334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55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Buffer overflow</a:t>
            </a:r>
          </a:p>
        </p:txBody>
      </p:sp>
      <p:sp>
        <p:nvSpPr>
          <p:cNvPr id="3" name="Text Placeholder 2"/>
          <p:cNvSpPr>
            <a:spLocks noGrp="1"/>
          </p:cNvSpPr>
          <p:nvPr>
            <p:ph type="body" sz="quarter" idx="14"/>
          </p:nvPr>
        </p:nvSpPr>
        <p:spPr/>
        <p:txBody>
          <a:bodyPr/>
          <a:lstStyle/>
          <a:p>
            <a:r>
              <a:rPr lang="en-GB" dirty="0"/>
              <a:t>Buffer overflow occurs when a program accidentally writes data to a location too small to handle it</a:t>
            </a:r>
          </a:p>
          <a:p>
            <a:pPr lvl="1"/>
            <a:r>
              <a:rPr lang="en-GB" dirty="0"/>
              <a:t>As a result the overflowed </a:t>
            </a:r>
            <a:r>
              <a:rPr lang="en-GB" dirty="0">
                <a:solidFill>
                  <a:srgbClr val="FF0000"/>
                </a:solidFill>
              </a:rPr>
              <a:t>data</a:t>
            </a:r>
            <a:r>
              <a:rPr lang="en-GB" dirty="0"/>
              <a:t> (written to location </a:t>
            </a:r>
            <a:r>
              <a:rPr lang="en-GB" dirty="0">
                <a:solidFill>
                  <a:schemeClr val="tx1"/>
                </a:solidFill>
                <a:latin typeface="Consolas" panose="020B0609020204030204" pitchFamily="49" charset="0"/>
              </a:rPr>
              <a:t>#3</a:t>
            </a:r>
            <a:r>
              <a:rPr lang="en-GB" dirty="0"/>
              <a:t> below) may end up in a neighbouring </a:t>
            </a:r>
            <a:r>
              <a:rPr lang="en-GB" dirty="0">
                <a:solidFill>
                  <a:srgbClr val="00B0F0"/>
                </a:solidFill>
              </a:rPr>
              <a:t>instruction</a:t>
            </a:r>
            <a:r>
              <a:rPr lang="en-GB" dirty="0"/>
              <a:t> space</a:t>
            </a:r>
          </a:p>
          <a:p>
            <a:pPr lvl="1"/>
            <a:r>
              <a:rPr lang="en-GB" dirty="0"/>
              <a:t>Malware can deliberately cause and manipulate overflow data which may then </a:t>
            </a:r>
            <a:r>
              <a:rPr lang="en-GB"/>
              <a:t>be read </a:t>
            </a:r>
            <a:r>
              <a:rPr lang="en-GB" dirty="0"/>
              <a:t>as a malicious ‘</a:t>
            </a:r>
            <a:r>
              <a:rPr lang="en-GB" dirty="0">
                <a:solidFill>
                  <a:srgbClr val="7030A0"/>
                </a:solidFill>
              </a:rPr>
              <a:t>instruction</a:t>
            </a:r>
            <a:r>
              <a:rPr lang="en-GB" dirty="0"/>
              <a:t>’</a:t>
            </a:r>
          </a:p>
        </p:txBody>
      </p:sp>
      <p:pic>
        <p:nvPicPr>
          <p:cNvPr id="1030" name="Picture 6" descr="C:\Users\Rob\AppData\Roaming\PixelMetrics\CaptureWiz\Temp\5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0911" y="5036503"/>
            <a:ext cx="619125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b\AppData\Roaming\PixelMetrics\CaptureWiz\Temp\5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0911" y="5045930"/>
            <a:ext cx="619125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b\AppData\Roaming\PixelMetrics\CaptureWiz\Temp\54.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6194" y="4098922"/>
            <a:ext cx="184785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1.48148E-6 L -2.22222E-6 0.18611 " pathEditMode="relative" rAng="0" ptsTypes="AA">
                                      <p:cBhvr>
                                        <p:cTn id="6" dur="2000" fill="hold"/>
                                        <p:tgtEl>
                                          <p:spTgt spid="1026"/>
                                        </p:tgtEl>
                                        <p:attrNameLst>
                                          <p:attrName>ppt_x</p:attrName>
                                          <p:attrName>ppt_y</p:attrName>
                                        </p:attrNameLst>
                                      </p:cBhvr>
                                      <p:rCtr x="0" y="930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SQL injection</a:t>
            </a:r>
          </a:p>
        </p:txBody>
      </p:sp>
      <p:sp>
        <p:nvSpPr>
          <p:cNvPr id="3" name="Text Placeholder 2"/>
          <p:cNvSpPr>
            <a:spLocks noGrp="1"/>
          </p:cNvSpPr>
          <p:nvPr>
            <p:ph type="body" sz="quarter" idx="14"/>
          </p:nvPr>
        </p:nvSpPr>
        <p:spPr/>
        <p:txBody>
          <a:bodyPr/>
          <a:lstStyle/>
          <a:p>
            <a:r>
              <a:rPr lang="en-GB"/>
              <a:t>A malicious user </a:t>
            </a:r>
            <a:r>
              <a:rPr lang="en-GB" dirty="0"/>
              <a:t>can enter SQL </a:t>
            </a:r>
            <a:r>
              <a:rPr lang="en-GB"/>
              <a:t>commands via online database </a:t>
            </a:r>
            <a:r>
              <a:rPr lang="en-GB" dirty="0"/>
              <a:t>forms to change </a:t>
            </a:r>
            <a:r>
              <a:rPr lang="en-GB"/>
              <a:t>the processing</a:t>
            </a:r>
          </a:p>
          <a:p>
            <a:pPr lvl="1"/>
            <a:r>
              <a:rPr lang="en-GB"/>
              <a:t>Imagine </a:t>
            </a:r>
            <a:r>
              <a:rPr lang="en-GB" dirty="0"/>
              <a:t>the following SQL for a banking web form below:</a:t>
            </a:r>
          </a:p>
          <a:p>
            <a:pPr marL="266700" lvl="1" indent="0">
              <a:buNone/>
            </a:pPr>
            <a:r>
              <a:rPr lang="en-GB" sz="1800" dirty="0">
                <a:solidFill>
                  <a:srgbClr val="50AAC1"/>
                </a:solidFill>
                <a:latin typeface="Consolas" panose="020B0609020204030204" pitchFamily="49" charset="0"/>
              </a:rPr>
              <a:t>"SELECT * FROM Customer WHERE CustID = " + txtBoxCustID;</a:t>
            </a:r>
            <a:endParaRPr lang="en-GB" dirty="0"/>
          </a:p>
          <a:p>
            <a:pPr marL="266700" lvl="1" indent="0">
              <a:buNone/>
            </a:pPr>
            <a:br>
              <a:rPr lang="en-GB" sz="1800" dirty="0">
                <a:solidFill>
                  <a:srgbClr val="50AAC1"/>
                </a:solidFill>
                <a:latin typeface="Consolas" panose="020B0609020204030204" pitchFamily="49" charset="0"/>
              </a:rPr>
            </a:br>
            <a:endParaRPr lang="en-GB" sz="1800" dirty="0">
              <a:solidFill>
                <a:srgbClr val="50AAC1"/>
              </a:solidFill>
              <a:latin typeface="Consolas" panose="020B0609020204030204" pitchFamily="49" charset="0"/>
            </a:endParaRPr>
          </a:p>
          <a:p>
            <a:pPr marL="266700" lvl="1" indent="0">
              <a:buNone/>
            </a:pPr>
            <a:br>
              <a:rPr lang="en-GB" sz="1800" dirty="0">
                <a:solidFill>
                  <a:srgbClr val="50AAC1"/>
                </a:solidFill>
                <a:latin typeface="Consolas" panose="020B0609020204030204" pitchFamily="49" charset="0"/>
              </a:rPr>
            </a:br>
            <a:endParaRPr lang="en-GB" sz="1800" dirty="0">
              <a:solidFill>
                <a:srgbClr val="50AAC1"/>
              </a:solidFill>
              <a:latin typeface="Consolas" panose="020B0609020204030204" pitchFamily="49" charset="0"/>
            </a:endParaRPr>
          </a:p>
          <a:p>
            <a:pPr lvl="1"/>
            <a:r>
              <a:rPr lang="en-GB" dirty="0"/>
              <a:t>This will produce the following SQL to display the correct account details, then delete the bank’s entire accounts data</a:t>
            </a:r>
          </a:p>
          <a:p>
            <a:pPr marL="266700" lvl="1" indent="0">
              <a:buNone/>
            </a:pPr>
            <a:r>
              <a:rPr lang="en-GB" sz="1800" dirty="0">
                <a:solidFill>
                  <a:srgbClr val="50AAC1"/>
                </a:solidFill>
                <a:latin typeface="Consolas" panose="020B0609020204030204" pitchFamily="49" charset="0"/>
              </a:rPr>
              <a:t>SELECT * FROM Customer WHERE CustID = 21104710; </a:t>
            </a:r>
            <a:br>
              <a:rPr lang="en-GB" sz="1800" dirty="0">
                <a:solidFill>
                  <a:srgbClr val="50AAC1"/>
                </a:solidFill>
                <a:latin typeface="Consolas" panose="020B0609020204030204" pitchFamily="49" charset="0"/>
              </a:rPr>
            </a:br>
            <a:r>
              <a:rPr lang="en-GB" sz="1800" dirty="0">
                <a:solidFill>
                  <a:srgbClr val="FF0000"/>
                </a:solidFill>
                <a:latin typeface="Consolas" panose="020B0609020204030204" pitchFamily="49" charset="0"/>
              </a:rPr>
              <a:t>DROP TABLE Accounts;</a:t>
            </a:r>
          </a:p>
          <a:p>
            <a:pPr marL="0" lvl="1" indent="0" algn="ctr">
              <a:buNone/>
            </a:pPr>
            <a:endParaRPr lang="en-GB" sz="1800" dirty="0">
              <a:solidFill>
                <a:srgbClr val="50AAC1"/>
              </a:solidFill>
              <a:latin typeface="Consolas" panose="020B0609020204030204" pitchFamily="49" charset="0"/>
            </a:endParaRPr>
          </a:p>
        </p:txBody>
      </p:sp>
      <p:pic>
        <p:nvPicPr>
          <p:cNvPr id="2060" name="Picture 12" descr="C:\Users\Rob\AppData\Roaming\PixelMetrics\CaptureWiz\Temp\6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4370" y="3707288"/>
            <a:ext cx="6877050" cy="90487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Monitoring</a:t>
            </a:r>
          </a:p>
        </p:txBody>
      </p:sp>
      <p:sp>
        <p:nvSpPr>
          <p:cNvPr id="3" name="Text Placeholder 2"/>
          <p:cNvSpPr>
            <a:spLocks noGrp="1"/>
          </p:cNvSpPr>
          <p:nvPr>
            <p:ph type="body" sz="quarter" idx="14"/>
          </p:nvPr>
        </p:nvSpPr>
        <p:spPr/>
        <p:txBody>
          <a:bodyPr/>
          <a:lstStyle/>
          <a:p>
            <a:r>
              <a:rPr lang="en-GB"/>
              <a:t>Monitoring can protect against the threat of hacking,</a:t>
            </a:r>
            <a:r>
              <a:rPr lang="en-GB">
                <a:solidFill>
                  <a:srgbClr val="FF0000"/>
                </a:solidFill>
              </a:rPr>
              <a:t> </a:t>
            </a:r>
            <a:r>
              <a:rPr lang="en-GB"/>
              <a:t>which can introduce malware</a:t>
            </a:r>
          </a:p>
          <a:p>
            <a:r>
              <a:rPr lang="en-GB"/>
              <a:t>These </a:t>
            </a:r>
            <a:r>
              <a:rPr lang="en-GB" dirty="0"/>
              <a:t>can be used to protect against the threat of malware and hacking</a:t>
            </a:r>
          </a:p>
          <a:p>
            <a:pPr lvl="1"/>
            <a:r>
              <a:rPr lang="en-GB" dirty="0"/>
              <a:t>Packet sniffers</a:t>
            </a:r>
          </a:p>
          <a:p>
            <a:pPr lvl="1"/>
            <a:r>
              <a:rPr lang="en-GB" dirty="0"/>
              <a:t>User access logs</a:t>
            </a:r>
          </a:p>
          <a:p>
            <a:pPr lvl="1"/>
            <a:endParaRPr lang="en-GB" dirty="0"/>
          </a:p>
        </p:txBody>
      </p:sp>
    </p:spTree>
    <p:extLst>
      <p:ext uri="{BB962C8B-B14F-4D97-AF65-F5344CB8AC3E}">
        <p14:creationId xmlns:p14="http://schemas.microsoft.com/office/powerpoint/2010/main" val="677058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Protection</a:t>
            </a:r>
            <a:endParaRPr lang="en-GB" dirty="0"/>
          </a:p>
        </p:txBody>
      </p:sp>
      <p:sp>
        <p:nvSpPr>
          <p:cNvPr id="3" name="Text Placeholder 2"/>
          <p:cNvSpPr>
            <a:spLocks noGrp="1"/>
          </p:cNvSpPr>
          <p:nvPr>
            <p:ph type="body" sz="quarter" idx="14"/>
          </p:nvPr>
        </p:nvSpPr>
        <p:spPr/>
        <p:txBody>
          <a:bodyPr/>
          <a:lstStyle/>
          <a:p>
            <a:r>
              <a:rPr lang="en-GB"/>
              <a:t>Up-to-date patches to the operating system and application programs reduce vulnerabilities in </a:t>
            </a:r>
            <a:br>
              <a:rPr lang="en-GB"/>
            </a:br>
            <a:r>
              <a:rPr lang="en-GB"/>
              <a:t>the system</a:t>
            </a:r>
          </a:p>
          <a:p>
            <a:r>
              <a:rPr lang="en-GB"/>
              <a:t>Up-to-date anti-malware (“anti-virus”) software can prevent the spread of infection</a:t>
            </a:r>
          </a:p>
        </p:txBody>
      </p:sp>
      <p:pic>
        <p:nvPicPr>
          <p:cNvPr id="1030" name="Picture 6" descr="C:\Users\Rob\AppData\Roaming\PixelMetrics\CaptureWiz\Te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085" y="3982936"/>
            <a:ext cx="5092860" cy="22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3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3</a:t>
            </a:r>
          </a:p>
        </p:txBody>
      </p:sp>
    </p:spTree>
    <p:extLst>
      <p:ext uri="{BB962C8B-B14F-4D97-AF65-F5344CB8AC3E}">
        <p14:creationId xmlns:p14="http://schemas.microsoft.com/office/powerpoint/2010/main" val="401571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1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2670" y="2745671"/>
            <a:ext cx="5939691" cy="3563814"/>
          </a:xfrm>
          <a:prstGeom prst="rect">
            <a:avLst/>
          </a:prstGeom>
        </p:spPr>
      </p:pic>
      <p:sp>
        <p:nvSpPr>
          <p:cNvPr id="6" name="Text Placeholder 5"/>
          <p:cNvSpPr>
            <a:spLocks noGrp="1"/>
          </p:cNvSpPr>
          <p:nvPr>
            <p:ph type="body" sz="quarter" idx="13"/>
          </p:nvPr>
        </p:nvSpPr>
        <p:spPr/>
        <p:txBody>
          <a:bodyPr/>
          <a:lstStyle/>
          <a:p>
            <a:r>
              <a:rPr lang="en-GB" dirty="0"/>
              <a:t>Castle security</a:t>
            </a:r>
          </a:p>
        </p:txBody>
      </p:sp>
      <p:sp>
        <p:nvSpPr>
          <p:cNvPr id="7" name="Text Placeholder 6"/>
          <p:cNvSpPr>
            <a:spLocks noGrp="1"/>
          </p:cNvSpPr>
          <p:nvPr>
            <p:ph type="body" sz="quarter" idx="14"/>
          </p:nvPr>
        </p:nvSpPr>
        <p:spPr/>
        <p:txBody>
          <a:bodyPr/>
          <a:lstStyle/>
          <a:p>
            <a:r>
              <a:rPr lang="en-GB" dirty="0"/>
              <a:t>How can you get in or out of a castle?</a:t>
            </a:r>
          </a:p>
          <a:p>
            <a:pPr lvl="1"/>
            <a:r>
              <a:rPr lang="en-GB" dirty="0"/>
              <a:t>What can you do to stop people entering or leaving?</a:t>
            </a:r>
          </a:p>
        </p:txBody>
      </p:sp>
    </p:spTree>
    <p:extLst>
      <p:ext uri="{BB962C8B-B14F-4D97-AF65-F5344CB8AC3E}">
        <p14:creationId xmlns:p14="http://schemas.microsoft.com/office/powerpoint/2010/main" val="301150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4363" y="1253514"/>
            <a:ext cx="4649638" cy="4759097"/>
          </a:xfrm>
          <a:prstGeom prst="rect">
            <a:avLst/>
          </a:prstGeom>
        </p:spPr>
      </p:pic>
      <p:sp>
        <p:nvSpPr>
          <p:cNvPr id="2" name="Text Placeholder 1"/>
          <p:cNvSpPr>
            <a:spLocks noGrp="1"/>
          </p:cNvSpPr>
          <p:nvPr>
            <p:ph type="body" sz="quarter" idx="13"/>
          </p:nvPr>
        </p:nvSpPr>
        <p:spPr/>
        <p:txBody>
          <a:bodyPr/>
          <a:lstStyle/>
          <a:p>
            <a:r>
              <a:rPr lang="en-GB" dirty="0"/>
              <a:t>Firewall</a:t>
            </a:r>
          </a:p>
        </p:txBody>
      </p:sp>
      <p:sp>
        <p:nvSpPr>
          <p:cNvPr id="3" name="Text Placeholder 2"/>
          <p:cNvSpPr>
            <a:spLocks noGrp="1"/>
          </p:cNvSpPr>
          <p:nvPr>
            <p:ph type="body" sz="quarter" idx="14"/>
          </p:nvPr>
        </p:nvSpPr>
        <p:spPr>
          <a:xfrm>
            <a:off x="724280" y="1704179"/>
            <a:ext cx="4330799" cy="3453607"/>
          </a:xfrm>
        </p:spPr>
        <p:txBody>
          <a:bodyPr/>
          <a:lstStyle/>
          <a:p>
            <a:r>
              <a:rPr lang="en-GB" dirty="0"/>
              <a:t>The entrance to a network can be protected in the same way</a:t>
            </a:r>
          </a:p>
          <a:p>
            <a:pPr lvl="1"/>
            <a:r>
              <a:rPr lang="en-GB" dirty="0"/>
              <a:t>A firewall is either software or hardware that controls access to and from a network</a:t>
            </a:r>
          </a:p>
          <a:p>
            <a:pPr lvl="1"/>
            <a:r>
              <a:rPr lang="en-GB" dirty="0"/>
              <a:t>Numbered doors called </a:t>
            </a:r>
            <a:r>
              <a:rPr lang="en-GB" b="1" dirty="0"/>
              <a:t>ports</a:t>
            </a:r>
            <a:r>
              <a:rPr lang="en-GB" dirty="0"/>
              <a:t> are opened so that only certain traffic is allowed to pass through</a:t>
            </a:r>
          </a:p>
        </p:txBody>
      </p:sp>
    </p:spTree>
    <p:extLst>
      <p:ext uri="{BB962C8B-B14F-4D97-AF65-F5344CB8AC3E}">
        <p14:creationId xmlns:p14="http://schemas.microsoft.com/office/powerpoint/2010/main" val="328793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Packet filtering</a:t>
            </a:r>
          </a:p>
        </p:txBody>
      </p:sp>
      <p:sp>
        <p:nvSpPr>
          <p:cNvPr id="3" name="Text Placeholder 2"/>
          <p:cNvSpPr>
            <a:spLocks noGrp="1"/>
          </p:cNvSpPr>
          <p:nvPr>
            <p:ph type="body" sz="quarter" idx="14"/>
          </p:nvPr>
        </p:nvSpPr>
        <p:spPr>
          <a:xfrm>
            <a:off x="724280" y="1704179"/>
            <a:ext cx="7797230" cy="3721836"/>
          </a:xfrm>
        </p:spPr>
        <p:txBody>
          <a:bodyPr/>
          <a:lstStyle/>
          <a:p>
            <a:r>
              <a:rPr lang="en-GB" dirty="0"/>
              <a:t>Packets of data are </a:t>
            </a:r>
            <a:r>
              <a:rPr lang="en-GB"/>
              <a:t>inspected by </a:t>
            </a:r>
            <a:r>
              <a:rPr lang="en-GB" dirty="0"/>
              <a:t>the firewall to check which port they are attempting to access</a:t>
            </a:r>
          </a:p>
          <a:p>
            <a:r>
              <a:rPr lang="en-GB" dirty="0"/>
              <a:t>Different network protocols use different port numbers for example</a:t>
            </a:r>
            <a:r>
              <a:rPr lang="en-GB"/>
              <a:t>, HTTP </a:t>
            </a:r>
            <a:r>
              <a:rPr lang="en-GB" dirty="0"/>
              <a:t>traffic, used to transfer web page data, uses port 80 or 8080</a:t>
            </a:r>
          </a:p>
          <a:p>
            <a:r>
              <a:rPr lang="en-GB" dirty="0"/>
              <a:t>If this traffic is to be </a:t>
            </a:r>
            <a:r>
              <a:rPr lang="en-GB"/>
              <a:t>allowed through, </a:t>
            </a:r>
            <a:r>
              <a:rPr lang="en-GB" dirty="0"/>
              <a:t>the port must be opened for the duration of the connection, otherwise the firewall will automatically reject it</a:t>
            </a:r>
          </a:p>
          <a:p>
            <a:pPr lvl="1"/>
            <a:r>
              <a:rPr lang="en-GB" dirty="0"/>
              <a:t>Why are ports not left open by default?</a:t>
            </a:r>
          </a:p>
        </p:txBody>
      </p:sp>
    </p:spTree>
    <p:extLst>
      <p:ext uri="{BB962C8B-B14F-4D97-AF65-F5344CB8AC3E}">
        <p14:creationId xmlns:p14="http://schemas.microsoft.com/office/powerpoint/2010/main" val="170430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Blocking communications</a:t>
            </a:r>
          </a:p>
        </p:txBody>
      </p:sp>
      <p:pic>
        <p:nvPicPr>
          <p:cNvPr id="2050" name="Picture 2" descr="C:\Users\Rob\AppData\Roaming\PixelMetrics\CaptureWiz\Temp\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8711" y="1938247"/>
            <a:ext cx="7767607" cy="405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2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6382" y="4073236"/>
            <a:ext cx="3719142" cy="2493819"/>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Stateful inspection</a:t>
            </a:r>
          </a:p>
        </p:txBody>
      </p:sp>
      <p:sp>
        <p:nvSpPr>
          <p:cNvPr id="3" name="Text Placeholder 2"/>
          <p:cNvSpPr>
            <a:spLocks noGrp="1"/>
          </p:cNvSpPr>
          <p:nvPr>
            <p:ph type="body" sz="quarter" idx="14"/>
          </p:nvPr>
        </p:nvSpPr>
        <p:spPr/>
        <p:txBody>
          <a:bodyPr/>
          <a:lstStyle/>
          <a:p>
            <a:r>
              <a:rPr lang="en-GB" dirty="0">
                <a:solidFill>
                  <a:schemeClr val="bg1"/>
                </a:solidFill>
              </a:rPr>
              <a:t>Rather than relying on port numbers and IP addresses to </a:t>
            </a:r>
            <a:r>
              <a:rPr lang="en-GB">
                <a:solidFill>
                  <a:schemeClr val="bg1"/>
                </a:solidFill>
              </a:rPr>
              <a:t>determine passage</a:t>
            </a:r>
            <a:r>
              <a:rPr lang="en-GB" dirty="0">
                <a:solidFill>
                  <a:schemeClr val="bg1"/>
                </a:solidFill>
              </a:rPr>
              <a:t>, stateful inspection examines the payload of a packet before </a:t>
            </a:r>
            <a:r>
              <a:rPr lang="en-GB">
                <a:solidFill>
                  <a:schemeClr val="bg1"/>
                </a:solidFill>
              </a:rPr>
              <a:t>allowing access and remembers actions for future decisions</a:t>
            </a:r>
            <a:endParaRPr lang="en-GB" dirty="0">
              <a:solidFill>
                <a:schemeClr val="bg1"/>
              </a:solidFill>
            </a:endParaRPr>
          </a:p>
          <a:p>
            <a:pPr lvl="1"/>
            <a:r>
              <a:rPr lang="en-GB" dirty="0">
                <a:solidFill>
                  <a:srgbClr val="50AAC1"/>
                </a:solidFill>
              </a:rPr>
              <a:t>When </a:t>
            </a:r>
            <a:r>
              <a:rPr lang="en-GB">
                <a:solidFill>
                  <a:srgbClr val="50AAC1"/>
                </a:solidFill>
              </a:rPr>
              <a:t>data are </a:t>
            </a:r>
            <a:r>
              <a:rPr lang="en-GB" dirty="0">
                <a:solidFill>
                  <a:srgbClr val="50AAC1"/>
                </a:solidFill>
              </a:rPr>
              <a:t>expected from a </a:t>
            </a:r>
            <a:r>
              <a:rPr lang="en-GB">
                <a:solidFill>
                  <a:srgbClr val="50AAC1"/>
                </a:solidFill>
              </a:rPr>
              <a:t>destination they are </a:t>
            </a:r>
            <a:r>
              <a:rPr lang="en-GB" dirty="0">
                <a:solidFill>
                  <a:srgbClr val="50AAC1"/>
                </a:solidFill>
              </a:rPr>
              <a:t>allowed through as the details of the ‘conversation’ are </a:t>
            </a:r>
            <a:r>
              <a:rPr lang="en-GB">
                <a:solidFill>
                  <a:srgbClr val="50AAC1"/>
                </a:solidFill>
              </a:rPr>
              <a:t>maintained by </a:t>
            </a:r>
            <a:r>
              <a:rPr lang="en-GB" dirty="0">
                <a:solidFill>
                  <a:srgbClr val="50AAC1"/>
                </a:solidFill>
              </a:rPr>
              <a:t>the firewall</a:t>
            </a:r>
          </a:p>
        </p:txBody>
      </p:sp>
    </p:spTree>
    <p:extLst>
      <p:ext uri="{BB962C8B-B14F-4D97-AF65-F5344CB8AC3E}">
        <p14:creationId xmlns:p14="http://schemas.microsoft.com/office/powerpoint/2010/main" val="8810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Proxy servers</a:t>
            </a:r>
          </a:p>
        </p:txBody>
      </p:sp>
      <p:sp>
        <p:nvSpPr>
          <p:cNvPr id="3" name="Text Placeholder 2"/>
          <p:cNvSpPr>
            <a:spLocks noGrp="1"/>
          </p:cNvSpPr>
          <p:nvPr>
            <p:ph type="body" sz="quarter" idx="14"/>
          </p:nvPr>
        </p:nvSpPr>
        <p:spPr/>
        <p:txBody>
          <a:bodyPr/>
          <a:lstStyle/>
          <a:p>
            <a:r>
              <a:rPr lang="en-GB" dirty="0"/>
              <a:t>‘Proxy’ means ‘</a:t>
            </a:r>
            <a:r>
              <a:rPr lang="en-GB" i="1" dirty="0"/>
              <a:t>on behalf of</a:t>
            </a:r>
            <a:r>
              <a:rPr lang="en-GB" dirty="0"/>
              <a:t>’</a:t>
            </a:r>
          </a:p>
          <a:p>
            <a:pPr lvl="1"/>
            <a:r>
              <a:rPr lang="en-GB" dirty="0"/>
              <a:t>A proxy server makes a web request on behalf of your own computer, hiding the true request IP addresses from the recipient</a:t>
            </a:r>
          </a:p>
          <a:p>
            <a:endParaRPr lang="en-GB" dirty="0"/>
          </a:p>
        </p:txBody>
      </p:sp>
      <p:pic>
        <p:nvPicPr>
          <p:cNvPr id="8194"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1436" y="3386997"/>
            <a:ext cx="7384763" cy="270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3922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10</Template>
  <TotalTime>990</TotalTime>
  <Words>1283</Words>
  <Application>Microsoft Office PowerPoint</Application>
  <PresentationFormat>On-screen Show (4:3)</PresentationFormat>
  <Paragraphs>148</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Museo900-Regular</vt:lpstr>
      <vt:lpstr>Calibri</vt:lpstr>
      <vt:lpstr>Museo 900</vt:lpstr>
      <vt:lpstr>Consolas</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98</cp:revision>
  <dcterms:created xsi:type="dcterms:W3CDTF">2015-10-07T14:11:04Z</dcterms:created>
  <dcterms:modified xsi:type="dcterms:W3CDTF">2016-11-11T11:10:08Z</dcterms:modified>
</cp:coreProperties>
</file>