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3"/>
  </p:normalViewPr>
  <p:slideViewPr>
    <p:cSldViewPr snapToGrid="0" snapToObjects="1">
      <p:cViewPr varScale="1">
        <p:scale>
          <a:sx n="90" d="100"/>
          <a:sy n="90" d="100"/>
        </p:scale>
        <p:origin x="232"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12/8/20</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98876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12/8/20</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2875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12/8/20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12/8/20</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6356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12/8/20</a:t>
            </a:fld>
            <a:endParaRPr lang="en-US" dirty="0"/>
          </a:p>
        </p:txBody>
      </p:sp>
    </p:spTree>
    <p:extLst>
      <p:ext uri="{BB962C8B-B14F-4D97-AF65-F5344CB8AC3E}">
        <p14:creationId xmlns:p14="http://schemas.microsoft.com/office/powerpoint/2010/main" val="146036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12/8/20</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8866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12/8/20</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502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12/8/20</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7369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12/8/20</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228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12/8/20</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4240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12/8/20</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459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12/8/20</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7597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jpeg"/><Relationship Id="rId5" Type="http://schemas.openxmlformats.org/officeDocument/2006/relationships/slideLayout" Target="../slideLayouts/slideLayout1.xml"/><Relationship Id="rId4" Type="http://schemas.openxmlformats.org/officeDocument/2006/relationships/audio" Target="../media/media2.m4a"/></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microsoft.com/office/2007/relationships/media" Target="../media/media4.m4a"/><Relationship Id="rId7" Type="http://schemas.openxmlformats.org/officeDocument/2006/relationships/hyperlink" Target="https://en.wikivoyage.org/wiki/London/Westminster"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jpg"/><Relationship Id="rId5" Type="http://schemas.openxmlformats.org/officeDocument/2006/relationships/slideLayout" Target="../slideLayouts/slideLayout2.xml"/><Relationship Id="rId10" Type="http://schemas.openxmlformats.org/officeDocument/2006/relationships/image" Target="../media/image2.png"/><Relationship Id="rId4" Type="http://schemas.openxmlformats.org/officeDocument/2006/relationships/audio" Target="../media/media4.m4a"/><Relationship Id="rId9" Type="http://schemas.openxmlformats.org/officeDocument/2006/relationships/hyperlink" Target="http://ttoes.wordpress.com/2012/07/20/budgets-budgets-budgets-a-congressional-budget-idea/"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media" Target="../media/media6.m4a"/><Relationship Id="rId7" Type="http://schemas.openxmlformats.org/officeDocument/2006/relationships/hyperlink" Target="https://en.wikipedia.org/wiki/Keir_Starmer"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jpg"/><Relationship Id="rId5" Type="http://schemas.openxmlformats.org/officeDocument/2006/relationships/slideLayout" Target="../slideLayouts/slideLayout2.xml"/><Relationship Id="rId10" Type="http://schemas.openxmlformats.org/officeDocument/2006/relationships/image" Target="../media/image2.png"/><Relationship Id="rId4" Type="http://schemas.openxmlformats.org/officeDocument/2006/relationships/audio" Target="../media/media6.m4a"/><Relationship Id="rId9" Type="http://schemas.openxmlformats.org/officeDocument/2006/relationships/hyperlink" Target="https://en.wikipedia.org/wiki/Boris_Johnso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en.wikipedia.org/wiki/Donald_Trump_and_Billy_Bush_recording"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jpg"/><Relationship Id="rId5" Type="http://schemas.openxmlformats.org/officeDocument/2006/relationships/hyperlink" Target="https://en.wikipedia.org/wiki/Joe_Biden"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hyperlink" Target="http://englishedrissis.blogspot.com/2011/04/world-book-day.html"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hyperlink" Target="https://www.flickr.com/photos/62693815@N03/6276688407"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mailto:jwalker@warminsterschool.org.uk" TargetMode="External"/><Relationship Id="rId5" Type="http://schemas.openxmlformats.org/officeDocument/2006/relationships/hyperlink" Target="https://en.wikipedia.org/wiki/Fountain_pen"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BF8BE188-0F9F-4543-B818-BB0E4C0AFC7C}"/>
              </a:ext>
            </a:extLst>
          </p:cNvPr>
          <p:cNvPicPr>
            <a:picLocks noChangeAspect="1"/>
          </p:cNvPicPr>
          <p:nvPr/>
        </p:nvPicPr>
        <p:blipFill rotWithShape="1">
          <a:blip r:embed="rId6"/>
          <a:srcRect l="3135" r="1" b="1"/>
          <a:stretch/>
        </p:blipFill>
        <p:spPr>
          <a:xfrm>
            <a:off x="1524" y="10"/>
            <a:ext cx="12188952" cy="6857990"/>
          </a:xfrm>
          <a:prstGeom prst="rect">
            <a:avLst/>
          </a:prstGeom>
        </p:spPr>
      </p:pic>
      <p:sp>
        <p:nvSpPr>
          <p:cNvPr id="11" name="Freeform: Shape 10">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5024E0F4-0363-1449-B668-45B48B2EF6DD}"/>
              </a:ext>
            </a:extLst>
          </p:cNvPr>
          <p:cNvSpPr>
            <a:spLocks noGrp="1"/>
          </p:cNvSpPr>
          <p:nvPr>
            <p:ph type="ctrTitle"/>
          </p:nvPr>
        </p:nvSpPr>
        <p:spPr>
          <a:xfrm>
            <a:off x="2190750" y="1346268"/>
            <a:ext cx="7810500" cy="3125338"/>
          </a:xfrm>
        </p:spPr>
        <p:txBody>
          <a:bodyPr anchor="b">
            <a:normAutofit/>
          </a:bodyPr>
          <a:lstStyle/>
          <a:p>
            <a:pPr algn="ctr"/>
            <a:r>
              <a:rPr lang="en-US" sz="7200" dirty="0"/>
              <a:t>A Level Politics</a:t>
            </a:r>
          </a:p>
        </p:txBody>
      </p:sp>
      <p:sp>
        <p:nvSpPr>
          <p:cNvPr id="3" name="Subtitle 2">
            <a:extLst>
              <a:ext uri="{FF2B5EF4-FFF2-40B4-BE49-F238E27FC236}">
                <a16:creationId xmlns:a16="http://schemas.microsoft.com/office/drawing/2014/main" id="{39B5BEC8-5C41-6E43-8420-4AD70208770A}"/>
              </a:ext>
            </a:extLst>
          </p:cNvPr>
          <p:cNvSpPr>
            <a:spLocks noGrp="1"/>
          </p:cNvSpPr>
          <p:nvPr>
            <p:ph type="subTitle" idx="1"/>
          </p:nvPr>
        </p:nvSpPr>
        <p:spPr>
          <a:xfrm>
            <a:off x="2619375" y="4471607"/>
            <a:ext cx="6953250" cy="862394"/>
          </a:xfrm>
        </p:spPr>
        <p:txBody>
          <a:bodyPr anchor="t">
            <a:normAutofit/>
          </a:bodyPr>
          <a:lstStyle/>
          <a:p>
            <a:pPr algn="ctr"/>
            <a:endParaRPr lang="en-US"/>
          </a:p>
        </p:txBody>
      </p:sp>
      <p:pic>
        <p:nvPicPr>
          <p:cNvPr id="5" name="Audio Recording 8 Dec 2020 at 20:46:16" descr="Audio Recording 8 Dec 2020 at 20:46:16">
            <a:hlinkClick r:id="" action="ppaction://media"/>
            <a:extLst>
              <a:ext uri="{FF2B5EF4-FFF2-40B4-BE49-F238E27FC236}">
                <a16:creationId xmlns:a16="http://schemas.microsoft.com/office/drawing/2014/main" id="{8C0589F4-E2A0-5341-9278-A9FDB2C84FA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pic>
        <p:nvPicPr>
          <p:cNvPr id="6" name="Audio Recording 8 Dec 2020 at 20:46:56" descr="Audio Recording 8 Dec 2020 at 20:46:56">
            <a:hlinkClick r:id="" action="ppaction://media"/>
            <a:extLst>
              <a:ext uri="{FF2B5EF4-FFF2-40B4-BE49-F238E27FC236}">
                <a16:creationId xmlns:a16="http://schemas.microsoft.com/office/drawing/2014/main" id="{ACAD247B-3A8F-4D47-852A-2253D1ABD102}"/>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75745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1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6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5C5EBD6C-D857-0645-B01C-F759F288943A}"/>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21474" r="2" b="9283"/>
          <a:stretch/>
        </p:blipFill>
        <p:spPr>
          <a:xfrm>
            <a:off x="5589352" y="10"/>
            <a:ext cx="6602653" cy="3428990"/>
          </a:xfrm>
          <a:custGeom>
            <a:avLst/>
            <a:gdLst/>
            <a:ahLst/>
            <a:cxnLst/>
            <a:rect l="l" t="t" r="r" b="b"/>
            <a:pathLst>
              <a:path w="6602653" h="3387852">
                <a:moveTo>
                  <a:pt x="0" y="0"/>
                </a:moveTo>
                <a:lnTo>
                  <a:pt x="6602653" y="0"/>
                </a:lnTo>
                <a:lnTo>
                  <a:pt x="6602653" y="3387852"/>
                </a:lnTo>
                <a:lnTo>
                  <a:pt x="1651528" y="3387852"/>
                </a:lnTo>
                <a:lnTo>
                  <a:pt x="1650315" y="3337395"/>
                </a:lnTo>
                <a:cubicBezTo>
                  <a:pt x="1582116" y="1928213"/>
                  <a:pt x="1005803" y="708413"/>
                  <a:pt x="22589" y="14997"/>
                </a:cubicBezTo>
                <a:close/>
              </a:path>
            </a:pathLst>
          </a:custGeom>
        </p:spPr>
      </p:pic>
      <p:pic>
        <p:nvPicPr>
          <p:cNvPr id="9" name="Picture 8">
            <a:extLst>
              <a:ext uri="{FF2B5EF4-FFF2-40B4-BE49-F238E27FC236}">
                <a16:creationId xmlns:a16="http://schemas.microsoft.com/office/drawing/2014/main" id="{72128CAF-D2A6-F949-B766-99CEE36D7F68}"/>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t="2735" r="-1" b="-1"/>
          <a:stretch/>
        </p:blipFill>
        <p:spPr>
          <a:xfrm>
            <a:off x="4691113" y="3429000"/>
            <a:ext cx="7500882" cy="3429000"/>
          </a:xfrm>
          <a:custGeom>
            <a:avLst/>
            <a:gdLst/>
            <a:ahLst/>
            <a:cxnLst/>
            <a:rect l="l" t="t" r="r" b="b"/>
            <a:pathLst>
              <a:path w="7500882" h="3387852">
                <a:moveTo>
                  <a:pt x="2551735" y="0"/>
                </a:moveTo>
                <a:lnTo>
                  <a:pt x="7500882" y="0"/>
                </a:lnTo>
                <a:lnTo>
                  <a:pt x="7500882" y="3387852"/>
                </a:lnTo>
                <a:lnTo>
                  <a:pt x="0" y="3387852"/>
                </a:lnTo>
                <a:lnTo>
                  <a:pt x="114106" y="3310451"/>
                </a:lnTo>
                <a:cubicBezTo>
                  <a:pt x="291579" y="3182960"/>
                  <a:pt x="465794" y="3045249"/>
                  <a:pt x="641619" y="2904666"/>
                </a:cubicBezTo>
                <a:cubicBezTo>
                  <a:pt x="1607125" y="2132691"/>
                  <a:pt x="2555378" y="1498983"/>
                  <a:pt x="2555378" y="151508"/>
                </a:cubicBezTo>
                <a:close/>
              </a:path>
            </a:pathLst>
          </a:custGeom>
        </p:spPr>
      </p:pic>
      <p:sp>
        <p:nvSpPr>
          <p:cNvPr id="32" name="Freeform: Shape 31">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4" name="Freeform: Shape 33">
            <a:extLst>
              <a:ext uri="{FF2B5EF4-FFF2-40B4-BE49-F238E27FC236}">
                <a16:creationId xmlns:a16="http://schemas.microsoft.com/office/drawing/2014/main" id="{7AB12D93-FFA0-48A7-9E87-21388D4B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95778 w 12192000"/>
              <a:gd name="connsiteY1" fmla="*/ 0 h 6858000"/>
              <a:gd name="connsiteX2" fmla="*/ 2916518 w 12192000"/>
              <a:gd name="connsiteY2" fmla="*/ 0 h 6858000"/>
              <a:gd name="connsiteX3" fmla="*/ 5644232 w 12192000"/>
              <a:gd name="connsiteY3" fmla="*/ 0 h 6858000"/>
              <a:gd name="connsiteX4" fmla="*/ 5659622 w 12192000"/>
              <a:gd name="connsiteY4" fmla="*/ 10445 h 6858000"/>
              <a:gd name="connsiteX5" fmla="*/ 7233860 w 12192000"/>
              <a:gd name="connsiteY5" fmla="*/ 3057689 h 6858000"/>
              <a:gd name="connsiteX6" fmla="*/ 7250324 w 12192000"/>
              <a:gd name="connsiteY6" fmla="*/ 3406140 h 6858000"/>
              <a:gd name="connsiteX7" fmla="*/ 12192000 w 12192000"/>
              <a:gd name="connsiteY7" fmla="*/ 3406140 h 6858000"/>
              <a:gd name="connsiteX8" fmla="*/ 12192000 w 12192000"/>
              <a:gd name="connsiteY8" fmla="*/ 3451860 h 6858000"/>
              <a:gd name="connsiteX9" fmla="*/ 7252484 w 12192000"/>
              <a:gd name="connsiteY9" fmla="*/ 3451860 h 6858000"/>
              <a:gd name="connsiteX10" fmla="*/ 7260519 w 12192000"/>
              <a:gd name="connsiteY10" fmla="*/ 3621913 h 6858000"/>
              <a:gd name="connsiteX11" fmla="*/ 5386171 w 12192000"/>
              <a:gd name="connsiteY11" fmla="*/ 6378742 h 6858000"/>
              <a:gd name="connsiteX12" fmla="*/ 4869521 w 12192000"/>
              <a:gd name="connsiteY12" fmla="*/ 6785068 h 6858000"/>
              <a:gd name="connsiteX13" fmla="*/ 4764358 w 12192000"/>
              <a:gd name="connsiteY13" fmla="*/ 6858000 h 6858000"/>
              <a:gd name="connsiteX14" fmla="*/ 2916518 w 12192000"/>
              <a:gd name="connsiteY14" fmla="*/ 6858000 h 6858000"/>
              <a:gd name="connsiteX15" fmla="*/ 95778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0" y="0"/>
                </a:moveTo>
                <a:lnTo>
                  <a:pt x="95778" y="0"/>
                </a:lnTo>
                <a:lnTo>
                  <a:pt x="2916518" y="0"/>
                </a:lnTo>
                <a:lnTo>
                  <a:pt x="5644232" y="0"/>
                </a:lnTo>
                <a:lnTo>
                  <a:pt x="5659622" y="10445"/>
                </a:lnTo>
                <a:cubicBezTo>
                  <a:pt x="6558388" y="658496"/>
                  <a:pt x="7110000" y="1765698"/>
                  <a:pt x="7233860" y="3057689"/>
                </a:cubicBezTo>
                <a:lnTo>
                  <a:pt x="7250324" y="3406140"/>
                </a:lnTo>
                <a:lnTo>
                  <a:pt x="12192000" y="3406140"/>
                </a:lnTo>
                <a:lnTo>
                  <a:pt x="12192000" y="3451860"/>
                </a:lnTo>
                <a:lnTo>
                  <a:pt x="7252484" y="3451860"/>
                </a:lnTo>
                <a:lnTo>
                  <a:pt x="7260519" y="3621913"/>
                </a:lnTo>
                <a:cubicBezTo>
                  <a:pt x="7260519" y="4971185"/>
                  <a:pt x="6331795" y="5605738"/>
                  <a:pt x="5386171" y="6378742"/>
                </a:cubicBezTo>
                <a:cubicBezTo>
                  <a:pt x="5213968" y="6519512"/>
                  <a:pt x="5043339" y="6657407"/>
                  <a:pt x="4869521" y="6785068"/>
                </a:cubicBezTo>
                <a:lnTo>
                  <a:pt x="4764358" y="6858000"/>
                </a:lnTo>
                <a:lnTo>
                  <a:pt x="2916518" y="6858000"/>
                </a:lnTo>
                <a:lnTo>
                  <a:pt x="95778"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7378"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11AAF23-2766-F84E-9F7E-E8D38A96EEAC}"/>
              </a:ext>
            </a:extLst>
          </p:cNvPr>
          <p:cNvSpPr>
            <a:spLocks noGrp="1"/>
          </p:cNvSpPr>
          <p:nvPr>
            <p:ph type="title"/>
          </p:nvPr>
        </p:nvSpPr>
        <p:spPr>
          <a:xfrm>
            <a:off x="992518" y="442913"/>
            <a:ext cx="4985766" cy="1085850"/>
          </a:xfrm>
        </p:spPr>
        <p:txBody>
          <a:bodyPr anchor="b">
            <a:normAutofit fontScale="90000"/>
          </a:bodyPr>
          <a:lstStyle/>
          <a:p>
            <a:r>
              <a:rPr lang="en-US" dirty="0"/>
              <a:t>Why should I study A Level Politics?</a:t>
            </a:r>
          </a:p>
        </p:txBody>
      </p:sp>
      <p:sp>
        <p:nvSpPr>
          <p:cNvPr id="3" name="Content Placeholder 2">
            <a:extLst>
              <a:ext uri="{FF2B5EF4-FFF2-40B4-BE49-F238E27FC236}">
                <a16:creationId xmlns:a16="http://schemas.microsoft.com/office/drawing/2014/main" id="{AE2310BE-41CE-D444-9CD1-50BBF847E3E6}"/>
              </a:ext>
            </a:extLst>
          </p:cNvPr>
          <p:cNvSpPr>
            <a:spLocks noGrp="1"/>
          </p:cNvSpPr>
          <p:nvPr>
            <p:ph idx="1"/>
          </p:nvPr>
        </p:nvSpPr>
        <p:spPr>
          <a:xfrm>
            <a:off x="271464" y="1528763"/>
            <a:ext cx="6472236" cy="5129182"/>
          </a:xfrm>
        </p:spPr>
        <p:txBody>
          <a:bodyPr>
            <a:normAutofit fontScale="85000" lnSpcReduction="10000"/>
          </a:bodyPr>
          <a:lstStyle/>
          <a:p>
            <a:pPr>
              <a:lnSpc>
                <a:spcPct val="130000"/>
              </a:lnSpc>
            </a:pPr>
            <a:r>
              <a:rPr lang="en-GB" dirty="0"/>
              <a:t>It provides a lively and relevant insight into the workings of </a:t>
            </a:r>
            <a:r>
              <a:rPr lang="en-GB" b="1" dirty="0"/>
              <a:t>British</a:t>
            </a:r>
            <a:r>
              <a:rPr lang="en-GB" dirty="0"/>
              <a:t> and </a:t>
            </a:r>
            <a:r>
              <a:rPr lang="en-GB" b="1" dirty="0"/>
              <a:t>American political systems </a:t>
            </a:r>
            <a:r>
              <a:rPr lang="en-GB" dirty="0"/>
              <a:t>and an understanding of the different ideologies that has shaped them. </a:t>
            </a:r>
          </a:p>
          <a:p>
            <a:pPr>
              <a:lnSpc>
                <a:spcPct val="130000"/>
              </a:lnSpc>
            </a:pPr>
            <a:endParaRPr lang="en-GB" dirty="0"/>
          </a:p>
          <a:p>
            <a:pPr>
              <a:lnSpc>
                <a:spcPct val="130000"/>
              </a:lnSpc>
            </a:pPr>
            <a:r>
              <a:rPr lang="en-GB" dirty="0"/>
              <a:t>Covering news and current affairs from the UK and US, it helps you understand how these these two countries are run and develops research, written communication and debating skills. </a:t>
            </a:r>
          </a:p>
          <a:p>
            <a:pPr>
              <a:lnSpc>
                <a:spcPct val="130000"/>
              </a:lnSpc>
            </a:pPr>
            <a:endParaRPr lang="en-GB" dirty="0"/>
          </a:p>
          <a:p>
            <a:pPr>
              <a:lnSpc>
                <a:spcPct val="130000"/>
              </a:lnSpc>
            </a:pPr>
            <a:r>
              <a:rPr lang="en-GB" dirty="0"/>
              <a:t>It is ideal if you are considering studying politics, sociology, ethics, advertising or journalism at university and is highly regarded by employers in industries including politics, international organisations, the media, government and the civil service.</a:t>
            </a:r>
          </a:p>
          <a:p>
            <a:pPr>
              <a:lnSpc>
                <a:spcPct val="130000"/>
              </a:lnSpc>
            </a:pPr>
            <a:endParaRPr lang="en-US" sz="1000" dirty="0"/>
          </a:p>
        </p:txBody>
      </p:sp>
      <p:pic>
        <p:nvPicPr>
          <p:cNvPr id="4" name="Audio Recording 8 Dec 2020 at 20:49:32" descr="Audio Recording 8 Dec 2020 at 20:49:32">
            <a:hlinkClick r:id="" action="ppaction://media"/>
            <a:extLst>
              <a:ext uri="{FF2B5EF4-FFF2-40B4-BE49-F238E27FC236}">
                <a16:creationId xmlns:a16="http://schemas.microsoft.com/office/drawing/2014/main" id="{E353B4E1-DBAF-254B-870D-36F88A9D426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pic>
        <p:nvPicPr>
          <p:cNvPr id="6" name="Audio Recording 8 Dec 2020 at 20:49:47" descr="Audio Recording 8 Dec 2020 at 20:49:47">
            <a:hlinkClick r:id="" action="ppaction://media"/>
            <a:extLst>
              <a:ext uri="{FF2B5EF4-FFF2-40B4-BE49-F238E27FC236}">
                <a16:creationId xmlns:a16="http://schemas.microsoft.com/office/drawing/2014/main" id="{DF712895-51A5-244E-BBD7-E2DFC47C29B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93955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7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0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0C8D42D-68C5-CF43-97E0-B7C767A8E613}"/>
              </a:ext>
            </a:extLst>
          </p:cNvPr>
          <p:cNvSpPr>
            <a:spLocks noGrp="1"/>
          </p:cNvSpPr>
          <p:nvPr>
            <p:ph type="title"/>
          </p:nvPr>
        </p:nvSpPr>
        <p:spPr>
          <a:xfrm>
            <a:off x="992518" y="442913"/>
            <a:ext cx="5368525" cy="1257300"/>
          </a:xfrm>
        </p:spPr>
        <p:txBody>
          <a:bodyPr anchor="b">
            <a:normAutofit fontScale="90000"/>
          </a:bodyPr>
          <a:lstStyle/>
          <a:p>
            <a:r>
              <a:rPr lang="en-US" dirty="0"/>
              <a:t>The Government and Politics of the UK</a:t>
            </a:r>
          </a:p>
        </p:txBody>
      </p:sp>
      <p:sp>
        <p:nvSpPr>
          <p:cNvPr id="3" name="Content Placeholder 2">
            <a:extLst>
              <a:ext uri="{FF2B5EF4-FFF2-40B4-BE49-F238E27FC236}">
                <a16:creationId xmlns:a16="http://schemas.microsoft.com/office/drawing/2014/main" id="{81ADDE68-212F-704B-ABF5-1DF70BF37ACF}"/>
              </a:ext>
            </a:extLst>
          </p:cNvPr>
          <p:cNvSpPr>
            <a:spLocks noGrp="1"/>
          </p:cNvSpPr>
          <p:nvPr>
            <p:ph idx="1"/>
          </p:nvPr>
        </p:nvSpPr>
        <p:spPr>
          <a:xfrm>
            <a:off x="757238" y="1943099"/>
            <a:ext cx="5871366" cy="4471987"/>
          </a:xfrm>
        </p:spPr>
        <p:txBody>
          <a:bodyPr>
            <a:normAutofit lnSpcReduction="10000"/>
          </a:bodyPr>
          <a:lstStyle/>
          <a:p>
            <a:pPr>
              <a:lnSpc>
                <a:spcPct val="130000"/>
              </a:lnSpc>
            </a:pPr>
            <a:r>
              <a:rPr lang="en-US" sz="1600" dirty="0"/>
              <a:t>The nature and sources of the British Constitution;</a:t>
            </a:r>
          </a:p>
          <a:p>
            <a:pPr>
              <a:lnSpc>
                <a:spcPct val="130000"/>
              </a:lnSpc>
            </a:pPr>
            <a:r>
              <a:rPr lang="en-US" sz="1600" dirty="0"/>
              <a:t>The structure and role of Parliament;</a:t>
            </a:r>
          </a:p>
          <a:p>
            <a:pPr>
              <a:lnSpc>
                <a:spcPct val="130000"/>
              </a:lnSpc>
            </a:pPr>
            <a:r>
              <a:rPr lang="en-US" sz="1600" dirty="0"/>
              <a:t>The Prime Minister and   Cabinet;</a:t>
            </a:r>
          </a:p>
          <a:p>
            <a:pPr>
              <a:lnSpc>
                <a:spcPct val="130000"/>
              </a:lnSpc>
            </a:pPr>
            <a:r>
              <a:rPr lang="en-US" sz="1600" dirty="0"/>
              <a:t>The Judiciary;</a:t>
            </a:r>
          </a:p>
          <a:p>
            <a:pPr>
              <a:lnSpc>
                <a:spcPct val="130000"/>
              </a:lnSpc>
            </a:pPr>
            <a:r>
              <a:rPr lang="en-US" sz="1600" dirty="0"/>
              <a:t>Devolution;</a:t>
            </a:r>
          </a:p>
          <a:p>
            <a:pPr>
              <a:lnSpc>
                <a:spcPct val="130000"/>
              </a:lnSpc>
            </a:pPr>
            <a:r>
              <a:rPr lang="en-US" sz="1600" dirty="0"/>
              <a:t>Democracy and participation;</a:t>
            </a:r>
          </a:p>
          <a:p>
            <a:pPr>
              <a:lnSpc>
                <a:spcPct val="130000"/>
              </a:lnSpc>
            </a:pPr>
            <a:r>
              <a:rPr lang="en-US" sz="1600" dirty="0"/>
              <a:t>Elections and Referendums;</a:t>
            </a:r>
          </a:p>
          <a:p>
            <a:pPr>
              <a:lnSpc>
                <a:spcPct val="130000"/>
              </a:lnSpc>
            </a:pPr>
            <a:r>
              <a:rPr lang="en-US" sz="1600" dirty="0"/>
              <a:t>Political Parties;</a:t>
            </a:r>
          </a:p>
          <a:p>
            <a:pPr>
              <a:lnSpc>
                <a:spcPct val="130000"/>
              </a:lnSpc>
            </a:pPr>
            <a:r>
              <a:rPr lang="en-US" sz="1600" dirty="0"/>
              <a:t>Pressure Groups;</a:t>
            </a:r>
          </a:p>
          <a:p>
            <a:pPr>
              <a:lnSpc>
                <a:spcPct val="130000"/>
              </a:lnSpc>
            </a:pPr>
            <a:r>
              <a:rPr lang="en-US" sz="1600" dirty="0"/>
              <a:t>The European Union.</a:t>
            </a:r>
          </a:p>
          <a:p>
            <a:pPr>
              <a:lnSpc>
                <a:spcPct val="130000"/>
              </a:lnSpc>
            </a:pPr>
            <a:endParaRPr lang="en-US" sz="1100" dirty="0"/>
          </a:p>
          <a:p>
            <a:pPr>
              <a:lnSpc>
                <a:spcPct val="130000"/>
              </a:lnSpc>
            </a:pPr>
            <a:endParaRPr lang="en-US" sz="1100" dirty="0"/>
          </a:p>
        </p:txBody>
      </p:sp>
      <p:sp>
        <p:nvSpPr>
          <p:cNvPr id="35" name="Freeform: Shape 34">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73906" y="0"/>
            <a:ext cx="5118093"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2860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82142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9" name="Picture 18">
            <a:extLst>
              <a:ext uri="{FF2B5EF4-FFF2-40B4-BE49-F238E27FC236}">
                <a16:creationId xmlns:a16="http://schemas.microsoft.com/office/drawing/2014/main" id="{214947A6-938E-D64F-99D3-71620716A02E}"/>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18996" r="2" b="27530"/>
          <a:stretch/>
        </p:blipFill>
        <p:spPr>
          <a:xfrm>
            <a:off x="7293798" y="10"/>
            <a:ext cx="4898203" cy="3488426"/>
          </a:xfrm>
          <a:custGeom>
            <a:avLst/>
            <a:gdLst/>
            <a:ahLst/>
            <a:cxnLst/>
            <a:rect l="l" t="t" r="r" b="b"/>
            <a:pathLst>
              <a:path w="4898203" h="3470148">
                <a:moveTo>
                  <a:pt x="1619455" y="0"/>
                </a:moveTo>
                <a:lnTo>
                  <a:pt x="2712688" y="0"/>
                </a:lnTo>
                <a:lnTo>
                  <a:pt x="3492854" y="0"/>
                </a:lnTo>
                <a:lnTo>
                  <a:pt x="4540916" y="0"/>
                </a:lnTo>
                <a:lnTo>
                  <a:pt x="4707219" y="0"/>
                </a:lnTo>
                <a:lnTo>
                  <a:pt x="4898203" y="0"/>
                </a:lnTo>
                <a:lnTo>
                  <a:pt x="4898203" y="3470148"/>
                </a:lnTo>
                <a:lnTo>
                  <a:pt x="0" y="3470148"/>
                </a:lnTo>
                <a:lnTo>
                  <a:pt x="3126" y="3337395"/>
                </a:lnTo>
                <a:cubicBezTo>
                  <a:pt x="69921" y="1928213"/>
                  <a:pt x="634366" y="708413"/>
                  <a:pt x="1597331" y="14997"/>
                </a:cubicBezTo>
                <a:close/>
              </a:path>
            </a:pathLst>
          </a:custGeom>
        </p:spPr>
      </p:pic>
      <p:pic>
        <p:nvPicPr>
          <p:cNvPr id="9" name="Picture 8">
            <a:extLst>
              <a:ext uri="{FF2B5EF4-FFF2-40B4-BE49-F238E27FC236}">
                <a16:creationId xmlns:a16="http://schemas.microsoft.com/office/drawing/2014/main" id="{D36B2E41-6266-EF4B-B308-5CB9B7A51856}"/>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t="25648" r="-2" b="22646"/>
          <a:stretch/>
        </p:blipFill>
        <p:spPr>
          <a:xfrm>
            <a:off x="7290230" y="3534156"/>
            <a:ext cx="4901771" cy="3323844"/>
          </a:xfrm>
          <a:custGeom>
            <a:avLst/>
            <a:gdLst/>
            <a:ahLst/>
            <a:cxnLst/>
            <a:rect l="l" t="t" r="r" b="b"/>
            <a:pathLst>
              <a:path w="4901771" h="3305556">
                <a:moveTo>
                  <a:pt x="1630" y="0"/>
                </a:moveTo>
                <a:lnTo>
                  <a:pt x="4901771" y="0"/>
                </a:lnTo>
                <a:lnTo>
                  <a:pt x="4901771" y="3305556"/>
                </a:lnTo>
                <a:lnTo>
                  <a:pt x="4710787" y="3305556"/>
                </a:lnTo>
                <a:lnTo>
                  <a:pt x="4544484" y="3305556"/>
                </a:lnTo>
                <a:lnTo>
                  <a:pt x="3496422" y="3305556"/>
                </a:lnTo>
                <a:lnTo>
                  <a:pt x="2716256" y="3305556"/>
                </a:lnTo>
                <a:lnTo>
                  <a:pt x="2502754" y="3305556"/>
                </a:lnTo>
                <a:lnTo>
                  <a:pt x="2390998" y="3228155"/>
                </a:lnTo>
                <a:cubicBezTo>
                  <a:pt x="2217180" y="3100664"/>
                  <a:pt x="2046553" y="2962953"/>
                  <a:pt x="1874350" y="2822370"/>
                </a:cubicBezTo>
                <a:cubicBezTo>
                  <a:pt x="928725" y="2050395"/>
                  <a:pt x="0" y="1416687"/>
                  <a:pt x="0" y="69212"/>
                </a:cubicBezTo>
                <a:close/>
              </a:path>
            </a:pathLst>
          </a:custGeom>
        </p:spPr>
      </p:pic>
      <p:pic>
        <p:nvPicPr>
          <p:cNvPr id="4" name="Audio Recording 8 Dec 2020 at 20:50:11" descr="Audio Recording 8 Dec 2020 at 20:50:11">
            <a:hlinkClick r:id="" action="ppaction://media"/>
            <a:extLst>
              <a:ext uri="{FF2B5EF4-FFF2-40B4-BE49-F238E27FC236}">
                <a16:creationId xmlns:a16="http://schemas.microsoft.com/office/drawing/2014/main" id="{7509919E-8316-7348-809E-F2868B219D2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pic>
        <p:nvPicPr>
          <p:cNvPr id="5" name="Audio Recording 8 Dec 2020 at 20:52:22" descr="Audio Recording 8 Dec 2020 at 20:52:22">
            <a:hlinkClick r:id="" action="ppaction://media"/>
            <a:extLst>
              <a:ext uri="{FF2B5EF4-FFF2-40B4-BE49-F238E27FC236}">
                <a16:creationId xmlns:a16="http://schemas.microsoft.com/office/drawing/2014/main" id="{D48BFBB8-BDD3-104A-99C0-64E4BE65858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96419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6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14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ED6D1B5-62A5-7745-A37C-8B3517F796CA}"/>
              </a:ext>
            </a:extLst>
          </p:cNvPr>
          <p:cNvSpPr>
            <a:spLocks noGrp="1"/>
          </p:cNvSpPr>
          <p:nvPr>
            <p:ph type="title"/>
          </p:nvPr>
        </p:nvSpPr>
        <p:spPr>
          <a:xfrm>
            <a:off x="992518" y="442913"/>
            <a:ext cx="5368525" cy="1639888"/>
          </a:xfrm>
        </p:spPr>
        <p:txBody>
          <a:bodyPr anchor="b">
            <a:normAutofit fontScale="90000"/>
          </a:bodyPr>
          <a:lstStyle/>
          <a:p>
            <a:pPr>
              <a:lnSpc>
                <a:spcPct val="120000"/>
              </a:lnSpc>
            </a:pPr>
            <a:br>
              <a:rPr lang="en-US" sz="1500" dirty="0"/>
            </a:br>
            <a:br>
              <a:rPr lang="en-US" sz="1500" dirty="0"/>
            </a:br>
            <a:br>
              <a:rPr lang="en-US" sz="1500" dirty="0"/>
            </a:br>
            <a:r>
              <a:rPr lang="en-US" sz="2400" dirty="0"/>
              <a:t>The Government and Politics of the USA and Comparative Politics</a:t>
            </a:r>
          </a:p>
        </p:txBody>
      </p:sp>
      <p:sp>
        <p:nvSpPr>
          <p:cNvPr id="3" name="Content Placeholder 2">
            <a:extLst>
              <a:ext uri="{FF2B5EF4-FFF2-40B4-BE49-F238E27FC236}">
                <a16:creationId xmlns:a16="http://schemas.microsoft.com/office/drawing/2014/main" id="{A7D2CEB2-6403-2442-8BDE-E01858B78735}"/>
              </a:ext>
            </a:extLst>
          </p:cNvPr>
          <p:cNvSpPr>
            <a:spLocks noGrp="1"/>
          </p:cNvSpPr>
          <p:nvPr>
            <p:ph idx="1"/>
          </p:nvPr>
        </p:nvSpPr>
        <p:spPr>
          <a:xfrm>
            <a:off x="992518" y="2312987"/>
            <a:ext cx="5368525" cy="4344957"/>
          </a:xfrm>
        </p:spPr>
        <p:txBody>
          <a:bodyPr>
            <a:normAutofit fontScale="92500" lnSpcReduction="20000"/>
          </a:bodyPr>
          <a:lstStyle/>
          <a:p>
            <a:pPr>
              <a:lnSpc>
                <a:spcPct val="130000"/>
              </a:lnSpc>
            </a:pPr>
            <a:endParaRPr lang="en-US" sz="1400" dirty="0"/>
          </a:p>
          <a:p>
            <a:pPr>
              <a:lnSpc>
                <a:spcPct val="130000"/>
              </a:lnSpc>
            </a:pPr>
            <a:r>
              <a:rPr lang="en-US" sz="1700" dirty="0"/>
              <a:t>The Constitutional Framework of US Government;</a:t>
            </a:r>
          </a:p>
          <a:p>
            <a:pPr>
              <a:lnSpc>
                <a:spcPct val="130000"/>
              </a:lnSpc>
            </a:pPr>
            <a:r>
              <a:rPr lang="en-US" sz="1700" dirty="0"/>
              <a:t>Congress, the President and the Supreme Court;</a:t>
            </a:r>
          </a:p>
          <a:p>
            <a:pPr>
              <a:lnSpc>
                <a:spcPct val="130000"/>
              </a:lnSpc>
            </a:pPr>
            <a:r>
              <a:rPr lang="en-US" sz="1700" dirty="0"/>
              <a:t>The electoral process and direct democracy;</a:t>
            </a:r>
          </a:p>
          <a:p>
            <a:pPr>
              <a:lnSpc>
                <a:spcPct val="130000"/>
              </a:lnSpc>
            </a:pPr>
            <a:r>
              <a:rPr lang="en-US" sz="1700" dirty="0"/>
              <a:t>Political Parties;</a:t>
            </a:r>
          </a:p>
          <a:p>
            <a:pPr>
              <a:lnSpc>
                <a:spcPct val="130000"/>
              </a:lnSpc>
            </a:pPr>
            <a:r>
              <a:rPr lang="en-US" sz="1700" dirty="0"/>
              <a:t>Pressure Groups;</a:t>
            </a:r>
          </a:p>
          <a:p>
            <a:pPr>
              <a:lnSpc>
                <a:spcPct val="130000"/>
              </a:lnSpc>
            </a:pPr>
            <a:r>
              <a:rPr lang="en-US" sz="1700" dirty="0"/>
              <a:t>Civil Rights;</a:t>
            </a:r>
          </a:p>
          <a:p>
            <a:pPr>
              <a:lnSpc>
                <a:spcPct val="130000"/>
              </a:lnSpc>
            </a:pPr>
            <a:r>
              <a:rPr lang="en-US" sz="1700" dirty="0"/>
              <a:t>Comparisons with the British political system.</a:t>
            </a:r>
          </a:p>
          <a:p>
            <a:pPr>
              <a:lnSpc>
                <a:spcPct val="130000"/>
              </a:lnSpc>
            </a:pPr>
            <a:endParaRPr lang="en-US" sz="1700" dirty="0"/>
          </a:p>
          <a:p>
            <a:pPr>
              <a:lnSpc>
                <a:spcPct val="130000"/>
              </a:lnSpc>
            </a:pPr>
            <a:endParaRPr lang="en-US" sz="1400" dirty="0"/>
          </a:p>
          <a:p>
            <a:pPr>
              <a:lnSpc>
                <a:spcPct val="130000"/>
              </a:lnSpc>
            </a:pPr>
            <a:endParaRPr lang="en-US" sz="1400" dirty="0"/>
          </a:p>
          <a:p>
            <a:pPr>
              <a:lnSpc>
                <a:spcPct val="130000"/>
              </a:lnSpc>
            </a:pPr>
            <a:endParaRPr lang="en-US" sz="1400" dirty="0"/>
          </a:p>
        </p:txBody>
      </p:sp>
      <p:sp>
        <p:nvSpPr>
          <p:cNvPr id="31" name="Freeform: Shape 3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73906" y="0"/>
            <a:ext cx="5118093"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2860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5" name="Freeform: Shape 3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82142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picture containing person, person, suit, dressed&#10;&#10;Description automatically generated">
            <a:extLst>
              <a:ext uri="{FF2B5EF4-FFF2-40B4-BE49-F238E27FC236}">
                <a16:creationId xmlns:a16="http://schemas.microsoft.com/office/drawing/2014/main" id="{4DD9E01F-498A-0B48-BFA7-295EE28FB76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1" b="43026"/>
          <a:stretch/>
        </p:blipFill>
        <p:spPr>
          <a:xfrm>
            <a:off x="7293798" y="10"/>
            <a:ext cx="4898203" cy="3488426"/>
          </a:xfrm>
          <a:custGeom>
            <a:avLst/>
            <a:gdLst/>
            <a:ahLst/>
            <a:cxnLst/>
            <a:rect l="l" t="t" r="r" b="b"/>
            <a:pathLst>
              <a:path w="4898203" h="3470148">
                <a:moveTo>
                  <a:pt x="1619455" y="0"/>
                </a:moveTo>
                <a:lnTo>
                  <a:pt x="2712688" y="0"/>
                </a:lnTo>
                <a:lnTo>
                  <a:pt x="3492854" y="0"/>
                </a:lnTo>
                <a:lnTo>
                  <a:pt x="4540916" y="0"/>
                </a:lnTo>
                <a:lnTo>
                  <a:pt x="4707219" y="0"/>
                </a:lnTo>
                <a:lnTo>
                  <a:pt x="4898203" y="0"/>
                </a:lnTo>
                <a:lnTo>
                  <a:pt x="4898203" y="3470148"/>
                </a:lnTo>
                <a:lnTo>
                  <a:pt x="0" y="3470148"/>
                </a:lnTo>
                <a:lnTo>
                  <a:pt x="3126" y="3337395"/>
                </a:lnTo>
                <a:cubicBezTo>
                  <a:pt x="69921" y="1928213"/>
                  <a:pt x="634366" y="708413"/>
                  <a:pt x="1597331" y="14997"/>
                </a:cubicBezTo>
                <a:close/>
              </a:path>
            </a:pathLst>
          </a:custGeom>
        </p:spPr>
      </p:pic>
      <p:pic>
        <p:nvPicPr>
          <p:cNvPr id="7" name="Picture 6">
            <a:extLst>
              <a:ext uri="{FF2B5EF4-FFF2-40B4-BE49-F238E27FC236}">
                <a16:creationId xmlns:a16="http://schemas.microsoft.com/office/drawing/2014/main" id="{ECAD13EE-C583-1B41-BE98-1B03FCE288D8}"/>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17384" r="-1" b="31758"/>
          <a:stretch/>
        </p:blipFill>
        <p:spPr>
          <a:xfrm>
            <a:off x="7290230" y="3534156"/>
            <a:ext cx="4901771" cy="3323844"/>
          </a:xfrm>
          <a:custGeom>
            <a:avLst/>
            <a:gdLst/>
            <a:ahLst/>
            <a:cxnLst/>
            <a:rect l="l" t="t" r="r" b="b"/>
            <a:pathLst>
              <a:path w="4901771" h="3305556">
                <a:moveTo>
                  <a:pt x="1630" y="0"/>
                </a:moveTo>
                <a:lnTo>
                  <a:pt x="4901771" y="0"/>
                </a:lnTo>
                <a:lnTo>
                  <a:pt x="4901771" y="3305556"/>
                </a:lnTo>
                <a:lnTo>
                  <a:pt x="4710787" y="3305556"/>
                </a:lnTo>
                <a:lnTo>
                  <a:pt x="4544484" y="3305556"/>
                </a:lnTo>
                <a:lnTo>
                  <a:pt x="3496422" y="3305556"/>
                </a:lnTo>
                <a:lnTo>
                  <a:pt x="2716256" y="3305556"/>
                </a:lnTo>
                <a:lnTo>
                  <a:pt x="2502754" y="3305556"/>
                </a:lnTo>
                <a:lnTo>
                  <a:pt x="2390998" y="3228155"/>
                </a:lnTo>
                <a:cubicBezTo>
                  <a:pt x="2217180" y="3100664"/>
                  <a:pt x="2046553" y="2962953"/>
                  <a:pt x="1874350" y="2822370"/>
                </a:cubicBezTo>
                <a:cubicBezTo>
                  <a:pt x="928725" y="2050395"/>
                  <a:pt x="0" y="1416687"/>
                  <a:pt x="0" y="69212"/>
                </a:cubicBezTo>
                <a:close/>
              </a:path>
            </a:pathLst>
          </a:custGeom>
        </p:spPr>
      </p:pic>
      <p:sp>
        <p:nvSpPr>
          <p:cNvPr id="9" name="TextBox 8">
            <a:extLst>
              <a:ext uri="{FF2B5EF4-FFF2-40B4-BE49-F238E27FC236}">
                <a16:creationId xmlns:a16="http://schemas.microsoft.com/office/drawing/2014/main" id="{A7FCDD7E-5A27-E046-A7B0-CBA7CFC0E598}"/>
              </a:ext>
            </a:extLst>
          </p:cNvPr>
          <p:cNvSpPr txBox="1"/>
          <p:nvPr/>
        </p:nvSpPr>
        <p:spPr>
          <a:xfrm>
            <a:off x="12007270" y="6657945"/>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pic>
        <p:nvPicPr>
          <p:cNvPr id="4" name="Audio Recording 8 Dec 2020 at 20:53:40" descr="Audio Recording 8 Dec 2020 at 20:53:40">
            <a:hlinkClick r:id="" action="ppaction://media"/>
            <a:extLst>
              <a:ext uri="{FF2B5EF4-FFF2-40B4-BE49-F238E27FC236}">
                <a16:creationId xmlns:a16="http://schemas.microsoft.com/office/drawing/2014/main" id="{FBD30524-1EA6-0A4D-9F6D-023FC5A53ED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54694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A9775601-6BEA-434A-BE5B-7352EEFBCE09}"/>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7855" r="9412"/>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13" name="Freeform: Shape 12">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15" name="Freeform: Shape 14">
            <a:extLst>
              <a:ext uri="{FF2B5EF4-FFF2-40B4-BE49-F238E27FC236}">
                <a16:creationId xmlns:a16="http://schemas.microsoft.com/office/drawing/2014/main" id="{0BA56A81-C9DD-4EBA-9E13-32FFB51CF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EE1345BE-0263-A94A-BCA1-8EB6B4DED07F}"/>
              </a:ext>
            </a:extLst>
          </p:cNvPr>
          <p:cNvSpPr>
            <a:spLocks noGrp="1"/>
          </p:cNvSpPr>
          <p:nvPr>
            <p:ph type="title"/>
          </p:nvPr>
        </p:nvSpPr>
        <p:spPr>
          <a:xfrm>
            <a:off x="992518" y="442913"/>
            <a:ext cx="4780129" cy="1639888"/>
          </a:xfrm>
        </p:spPr>
        <p:txBody>
          <a:bodyPr anchor="b">
            <a:normAutofit/>
          </a:bodyPr>
          <a:lstStyle/>
          <a:p>
            <a:r>
              <a:rPr lang="en-US" dirty="0"/>
              <a:t>Political Ideas and Core Ideologies</a:t>
            </a:r>
          </a:p>
        </p:txBody>
      </p:sp>
      <p:sp>
        <p:nvSpPr>
          <p:cNvPr id="3" name="Content Placeholder 2">
            <a:extLst>
              <a:ext uri="{FF2B5EF4-FFF2-40B4-BE49-F238E27FC236}">
                <a16:creationId xmlns:a16="http://schemas.microsoft.com/office/drawing/2014/main" id="{E815211E-E3BE-1448-8945-A8F2A30C4926}"/>
              </a:ext>
            </a:extLst>
          </p:cNvPr>
          <p:cNvSpPr>
            <a:spLocks noGrp="1"/>
          </p:cNvSpPr>
          <p:nvPr>
            <p:ph idx="1"/>
          </p:nvPr>
        </p:nvSpPr>
        <p:spPr>
          <a:xfrm>
            <a:off x="992518" y="2312988"/>
            <a:ext cx="5368525" cy="3651250"/>
          </a:xfrm>
        </p:spPr>
        <p:txBody>
          <a:bodyPr>
            <a:normAutofit lnSpcReduction="10000"/>
          </a:bodyPr>
          <a:lstStyle/>
          <a:p>
            <a:pPr>
              <a:lnSpc>
                <a:spcPct val="130000"/>
              </a:lnSpc>
            </a:pPr>
            <a:r>
              <a:rPr lang="en-US" dirty="0"/>
              <a:t>Liberalism;</a:t>
            </a:r>
          </a:p>
          <a:p>
            <a:pPr>
              <a:lnSpc>
                <a:spcPct val="130000"/>
              </a:lnSpc>
            </a:pPr>
            <a:r>
              <a:rPr lang="en-US" dirty="0"/>
              <a:t>Conservatism;</a:t>
            </a:r>
          </a:p>
          <a:p>
            <a:pPr>
              <a:lnSpc>
                <a:spcPct val="130000"/>
              </a:lnSpc>
            </a:pPr>
            <a:r>
              <a:rPr lang="en-US" dirty="0"/>
              <a:t>Socialism;</a:t>
            </a:r>
          </a:p>
          <a:p>
            <a:pPr>
              <a:lnSpc>
                <a:spcPct val="130000"/>
              </a:lnSpc>
            </a:pPr>
            <a:r>
              <a:rPr lang="en-US" dirty="0"/>
              <a:t>Nationalism;</a:t>
            </a:r>
          </a:p>
          <a:p>
            <a:pPr>
              <a:lnSpc>
                <a:spcPct val="130000"/>
              </a:lnSpc>
            </a:pPr>
            <a:r>
              <a:rPr lang="en-US" dirty="0"/>
              <a:t>Feminism;</a:t>
            </a:r>
          </a:p>
          <a:p>
            <a:pPr>
              <a:lnSpc>
                <a:spcPct val="130000"/>
              </a:lnSpc>
            </a:pPr>
            <a:r>
              <a:rPr lang="en-US" dirty="0"/>
              <a:t>Multi-</a:t>
            </a:r>
            <a:r>
              <a:rPr lang="en-US" dirty="0" err="1"/>
              <a:t>culturism</a:t>
            </a:r>
            <a:r>
              <a:rPr lang="en-US" dirty="0"/>
              <a:t>;</a:t>
            </a:r>
          </a:p>
          <a:p>
            <a:pPr>
              <a:lnSpc>
                <a:spcPct val="130000"/>
              </a:lnSpc>
            </a:pPr>
            <a:r>
              <a:rPr lang="en-US" dirty="0"/>
              <a:t>Anarchism;</a:t>
            </a:r>
          </a:p>
          <a:p>
            <a:pPr>
              <a:lnSpc>
                <a:spcPct val="130000"/>
              </a:lnSpc>
            </a:pPr>
            <a:r>
              <a:rPr lang="en-US" dirty="0"/>
              <a:t>Ecologism.</a:t>
            </a:r>
          </a:p>
          <a:p>
            <a:pPr>
              <a:lnSpc>
                <a:spcPct val="130000"/>
              </a:lnSpc>
            </a:pPr>
            <a:endParaRPr lang="en-US" sz="1500" dirty="0"/>
          </a:p>
          <a:p>
            <a:pPr>
              <a:lnSpc>
                <a:spcPct val="130000"/>
              </a:lnSpc>
            </a:pPr>
            <a:endParaRPr lang="en-US" sz="1500" dirty="0"/>
          </a:p>
        </p:txBody>
      </p:sp>
      <p:pic>
        <p:nvPicPr>
          <p:cNvPr id="4" name="Audio Recording 8 Dec 2020 at 20:54:17" descr="Audio Recording 8 Dec 2020 at 20:54:17">
            <a:hlinkClick r:id="" action="ppaction://media"/>
            <a:extLst>
              <a:ext uri="{FF2B5EF4-FFF2-40B4-BE49-F238E27FC236}">
                <a16:creationId xmlns:a16="http://schemas.microsoft.com/office/drawing/2014/main" id="{CDC22D1C-C644-7C41-8F1D-50E15D7C810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8204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1245729-5C1C-D047-8350-44EBA4717793}"/>
              </a:ext>
            </a:extLst>
          </p:cNvPr>
          <p:cNvSpPr>
            <a:spLocks noGrp="1"/>
          </p:cNvSpPr>
          <p:nvPr>
            <p:ph type="title"/>
          </p:nvPr>
        </p:nvSpPr>
        <p:spPr>
          <a:xfrm>
            <a:off x="914400" y="442912"/>
            <a:ext cx="5411050" cy="1822123"/>
          </a:xfrm>
        </p:spPr>
        <p:txBody>
          <a:bodyPr anchor="b">
            <a:normAutofit/>
          </a:bodyPr>
          <a:lstStyle/>
          <a:p>
            <a:pPr>
              <a:lnSpc>
                <a:spcPct val="120000"/>
              </a:lnSpc>
            </a:pPr>
            <a:r>
              <a:rPr lang="en-US" sz="2700"/>
              <a:t>What are we looking for in pupils looking to study A Level Politics?</a:t>
            </a:r>
          </a:p>
        </p:txBody>
      </p:sp>
      <p:sp>
        <p:nvSpPr>
          <p:cNvPr id="3" name="Content Placeholder 2">
            <a:extLst>
              <a:ext uri="{FF2B5EF4-FFF2-40B4-BE49-F238E27FC236}">
                <a16:creationId xmlns:a16="http://schemas.microsoft.com/office/drawing/2014/main" id="{4B0FF437-D385-6948-A7CA-3C727648C07D}"/>
              </a:ext>
            </a:extLst>
          </p:cNvPr>
          <p:cNvSpPr>
            <a:spLocks noGrp="1"/>
          </p:cNvSpPr>
          <p:nvPr>
            <p:ph idx="1"/>
          </p:nvPr>
        </p:nvSpPr>
        <p:spPr>
          <a:xfrm>
            <a:off x="914400" y="2496720"/>
            <a:ext cx="5181599" cy="3467518"/>
          </a:xfrm>
        </p:spPr>
        <p:txBody>
          <a:bodyPr anchor="t">
            <a:normAutofit/>
          </a:bodyPr>
          <a:lstStyle/>
          <a:p>
            <a:pPr>
              <a:lnSpc>
                <a:spcPct val="130000"/>
              </a:lnSpc>
            </a:pPr>
            <a:r>
              <a:rPr lang="en-US" sz="1300" b="1" dirty="0"/>
              <a:t>Enthusiasm</a:t>
            </a:r>
            <a:r>
              <a:rPr lang="en-US" sz="1300" dirty="0"/>
              <a:t> and a keen interest in </a:t>
            </a:r>
            <a:r>
              <a:rPr lang="en-US" sz="1300" b="1" dirty="0"/>
              <a:t>current affairs </a:t>
            </a:r>
            <a:r>
              <a:rPr lang="en-US" sz="1300" dirty="0"/>
              <a:t>and politics are essential!</a:t>
            </a:r>
          </a:p>
          <a:p>
            <a:pPr>
              <a:lnSpc>
                <a:spcPct val="130000"/>
              </a:lnSpc>
            </a:pPr>
            <a:endParaRPr lang="en-US" sz="1300" dirty="0"/>
          </a:p>
          <a:p>
            <a:pPr>
              <a:lnSpc>
                <a:spcPct val="130000"/>
              </a:lnSpc>
            </a:pPr>
            <a:r>
              <a:rPr lang="en-US" sz="1300" b="1" dirty="0"/>
              <a:t>Good writing skills </a:t>
            </a:r>
            <a:r>
              <a:rPr lang="en-US" sz="1300" dirty="0"/>
              <a:t>with the ability to </a:t>
            </a:r>
            <a:r>
              <a:rPr lang="en-US" sz="1300" b="1" dirty="0" err="1"/>
              <a:t>analyse</a:t>
            </a:r>
            <a:r>
              <a:rPr lang="en-US" sz="1300" dirty="0"/>
              <a:t> and </a:t>
            </a:r>
            <a:r>
              <a:rPr lang="en-US" sz="1300" b="1" dirty="0"/>
              <a:t>evaluate</a:t>
            </a:r>
            <a:r>
              <a:rPr lang="en-US" sz="1300" dirty="0"/>
              <a:t>.</a:t>
            </a:r>
          </a:p>
          <a:p>
            <a:pPr>
              <a:lnSpc>
                <a:spcPct val="130000"/>
              </a:lnSpc>
            </a:pPr>
            <a:r>
              <a:rPr lang="en-US" sz="1300" dirty="0"/>
              <a:t>There is no NEA (non-examined assessment) for A Level Politics. It is a two-year linear course that culminates in three examinations, each lasting 2 hours. Question styles are based around explanation and essays questions.</a:t>
            </a:r>
          </a:p>
        </p:txBody>
      </p:sp>
      <p:sp>
        <p:nvSpPr>
          <p:cNvPr id="17" name="Freeform: Shape 16">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59912667-8E89-7945-A6D5-931172B64E89}"/>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0035" r="26629" b="1"/>
          <a:stretch/>
        </p:blipFill>
        <p:spPr>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pic>
        <p:nvPicPr>
          <p:cNvPr id="4" name="Audio Recording 8 Dec 2020 at 20:55:39" descr="Audio Recording 8 Dec 2020 at 20:55:39">
            <a:hlinkClick r:id="" action="ppaction://media"/>
            <a:extLst>
              <a:ext uri="{FF2B5EF4-FFF2-40B4-BE49-F238E27FC236}">
                <a16:creationId xmlns:a16="http://schemas.microsoft.com/office/drawing/2014/main" id="{6BF3AFAB-32C5-0E4E-BB61-6FBCE79AD0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4986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1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AC101CC-3891-6B4C-A700-0358D77FE63B}"/>
              </a:ext>
            </a:extLst>
          </p:cNvPr>
          <p:cNvSpPr>
            <a:spLocks noGrp="1"/>
          </p:cNvSpPr>
          <p:nvPr>
            <p:ph type="title"/>
          </p:nvPr>
        </p:nvSpPr>
        <p:spPr>
          <a:xfrm>
            <a:off x="6162259" y="893763"/>
            <a:ext cx="4527965" cy="933504"/>
          </a:xfrm>
        </p:spPr>
        <p:txBody>
          <a:bodyPr anchor="b">
            <a:normAutofit/>
          </a:bodyPr>
          <a:lstStyle/>
          <a:p>
            <a:r>
              <a:rPr lang="en-US" dirty="0"/>
              <a:t>Any questions?</a:t>
            </a:r>
          </a:p>
        </p:txBody>
      </p:sp>
      <p:sp>
        <p:nvSpPr>
          <p:cNvPr id="13" name="Freeform: Shape 12">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Text, letter&#10;&#10;Description automatically generated">
            <a:extLst>
              <a:ext uri="{FF2B5EF4-FFF2-40B4-BE49-F238E27FC236}">
                <a16:creationId xmlns:a16="http://schemas.microsoft.com/office/drawing/2014/main" id="{C47C917E-8DCA-1148-BEA2-3086F1DC68D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0742" r="3786" b="-1"/>
          <a:stretch/>
        </p:blipFill>
        <p:spPr>
          <a:xfrm>
            <a:off x="1033670" y="128810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p:spPr>
      </p:pic>
      <p:sp>
        <p:nvSpPr>
          <p:cNvPr id="3" name="Content Placeholder 2">
            <a:extLst>
              <a:ext uri="{FF2B5EF4-FFF2-40B4-BE49-F238E27FC236}">
                <a16:creationId xmlns:a16="http://schemas.microsoft.com/office/drawing/2014/main" id="{D53039E3-68FC-6543-B035-2529053843F7}"/>
              </a:ext>
            </a:extLst>
          </p:cNvPr>
          <p:cNvSpPr>
            <a:spLocks noGrp="1"/>
          </p:cNvSpPr>
          <p:nvPr>
            <p:ph idx="1"/>
          </p:nvPr>
        </p:nvSpPr>
        <p:spPr>
          <a:xfrm>
            <a:off x="6162259" y="2120955"/>
            <a:ext cx="4691478" cy="3243207"/>
          </a:xfrm>
        </p:spPr>
        <p:txBody>
          <a:bodyPr>
            <a:noAutofit/>
          </a:bodyPr>
          <a:lstStyle/>
          <a:p>
            <a:pPr>
              <a:lnSpc>
                <a:spcPct val="130000"/>
              </a:lnSpc>
            </a:pPr>
            <a:r>
              <a:rPr lang="en-US" dirty="0"/>
              <a:t>If you have any questions about the A Level Politics course, please do not hesitate to contact me via the Firefly Forum or directly on the email address below:</a:t>
            </a:r>
          </a:p>
          <a:p>
            <a:pPr>
              <a:lnSpc>
                <a:spcPct val="130000"/>
              </a:lnSpc>
            </a:pPr>
            <a:endParaRPr lang="en-US" dirty="0"/>
          </a:p>
          <a:p>
            <a:pPr>
              <a:lnSpc>
                <a:spcPct val="130000"/>
              </a:lnSpc>
            </a:pPr>
            <a:r>
              <a:rPr lang="en-US" dirty="0">
                <a:hlinkClick r:id="rId6"/>
              </a:rPr>
              <a:t>jwalker@warminsterschool.org.uk</a:t>
            </a:r>
            <a:endParaRPr lang="en-US" dirty="0"/>
          </a:p>
          <a:p>
            <a:pPr>
              <a:lnSpc>
                <a:spcPct val="130000"/>
              </a:lnSpc>
            </a:pPr>
            <a:endParaRPr lang="en-US" dirty="0"/>
          </a:p>
          <a:p>
            <a:pPr>
              <a:lnSpc>
                <a:spcPct val="130000"/>
              </a:lnSpc>
            </a:pPr>
            <a:r>
              <a:rPr lang="en-US" dirty="0"/>
              <a:t>Mrs. J. Walker, Head of History and Politics</a:t>
            </a:r>
          </a:p>
        </p:txBody>
      </p:sp>
      <p:pic>
        <p:nvPicPr>
          <p:cNvPr id="4" name="Audio Recording 8 Dec 2020 at 20:56:02" descr="Audio Recording 8 Dec 2020 at 20:56:02">
            <a:hlinkClick r:id="" action="ppaction://media"/>
            <a:extLst>
              <a:ext uri="{FF2B5EF4-FFF2-40B4-BE49-F238E27FC236}">
                <a16:creationId xmlns:a16="http://schemas.microsoft.com/office/drawing/2014/main" id="{CE9AAA5C-12A3-E34D-9244-60996815A27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47022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SketchLinesVTI">
  <a:themeElements>
    <a:clrScheme name="AnalogousFromRegularSeedLeftStep">
      <a:dk1>
        <a:srgbClr val="000000"/>
      </a:dk1>
      <a:lt1>
        <a:srgbClr val="FFFFFF"/>
      </a:lt1>
      <a:dk2>
        <a:srgbClr val="241D3A"/>
      </a:dk2>
      <a:lt2>
        <a:srgbClr val="E2E8E7"/>
      </a:lt2>
      <a:accent1>
        <a:srgbClr val="E7293F"/>
      </a:accent1>
      <a:accent2>
        <a:srgbClr val="D5177C"/>
      </a:accent2>
      <a:accent3>
        <a:srgbClr val="E729DD"/>
      </a:accent3>
      <a:accent4>
        <a:srgbClr val="9017D5"/>
      </a:accent4>
      <a:accent5>
        <a:srgbClr val="5229E7"/>
      </a:accent5>
      <a:accent6>
        <a:srgbClr val="173DD5"/>
      </a:accent6>
      <a:hlink>
        <a:srgbClr val="309287"/>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19</TotalTime>
  <Words>368</Words>
  <Application>Microsoft Macintosh PowerPoint</Application>
  <PresentationFormat>Widescreen</PresentationFormat>
  <Paragraphs>49</Paragraphs>
  <Slides>7</Slides>
  <Notes>0</Notes>
  <HiddenSlides>0</HiddenSlides>
  <MMClips>10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Meiryo</vt:lpstr>
      <vt:lpstr>Corbel</vt:lpstr>
      <vt:lpstr>SketchLinesVTI</vt:lpstr>
      <vt:lpstr>A Level Politics</vt:lpstr>
      <vt:lpstr>Why should I study A Level Politics?</vt:lpstr>
      <vt:lpstr>The Government and Politics of the UK</vt:lpstr>
      <vt:lpstr>   The Government and Politics of the USA and Comparative Politics</vt:lpstr>
      <vt:lpstr>Political Ideas and Core Ideologies</vt:lpstr>
      <vt:lpstr>What are we looking for in pupils looking to study A Level Politics?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Politics</dc:title>
  <dc:creator>Juliette Walker</dc:creator>
  <cp:lastModifiedBy>Juliette Walker</cp:lastModifiedBy>
  <cp:revision>3</cp:revision>
  <dcterms:created xsi:type="dcterms:W3CDTF">2020-12-01T21:46:23Z</dcterms:created>
  <dcterms:modified xsi:type="dcterms:W3CDTF">2020-12-08T21:02:16Z</dcterms:modified>
</cp:coreProperties>
</file>