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08" r:id="rId2"/>
    <p:sldId id="311" r:id="rId3"/>
    <p:sldId id="313" r:id="rId4"/>
    <p:sldId id="314" r:id="rId5"/>
    <p:sldId id="315" r:id="rId6"/>
    <p:sldId id="316" r:id="rId7"/>
    <p:sldId id="317" r:id="rId8"/>
    <p:sldId id="318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Data Types and Maths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5170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500" dirty="0" smtClean="0"/>
              <a:t>There are several different types of data that your programs will need to work with.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dirty="0" smtClean="0"/>
              <a:t>Here are some of them:</a:t>
            </a:r>
            <a:endParaRPr lang="en-GB" sz="15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Data Types and Maths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 rot="21026145">
            <a:off x="468858" y="2408496"/>
            <a:ext cx="249604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</a:rPr>
              <a:t>String</a:t>
            </a:r>
          </a:p>
          <a:p>
            <a:pPr algn="ctr"/>
            <a:r>
              <a:rPr lang="en-GB" i="1" dirty="0" smtClean="0"/>
              <a:t>This means any combination of keyboard characters (letters, numbers symbols)</a:t>
            </a:r>
            <a:endParaRPr lang="en-GB" i="1" dirty="0"/>
          </a:p>
        </p:txBody>
      </p:sp>
      <p:sp>
        <p:nvSpPr>
          <p:cNvPr id="5" name="TextBox 4"/>
          <p:cNvSpPr txBox="1"/>
          <p:nvPr/>
        </p:nvSpPr>
        <p:spPr>
          <a:xfrm rot="391675">
            <a:off x="3378856" y="2151506"/>
            <a:ext cx="249604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</a:rPr>
              <a:t>Integer</a:t>
            </a:r>
          </a:p>
          <a:p>
            <a:pPr algn="ctr"/>
            <a:r>
              <a:rPr lang="en-GB" i="1" dirty="0" smtClean="0"/>
              <a:t>This means any whole number. If the computer knows the data is an integer it can do maths with the data</a:t>
            </a:r>
            <a:endParaRPr lang="en-GB" i="1" dirty="0"/>
          </a:p>
        </p:txBody>
      </p:sp>
      <p:sp>
        <p:nvSpPr>
          <p:cNvPr id="7" name="TextBox 6"/>
          <p:cNvSpPr txBox="1"/>
          <p:nvPr/>
        </p:nvSpPr>
        <p:spPr>
          <a:xfrm rot="21261451">
            <a:off x="6206111" y="2607094"/>
            <a:ext cx="249604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</a:rPr>
              <a:t>Real / Float</a:t>
            </a:r>
          </a:p>
          <a:p>
            <a:pPr algn="ctr"/>
            <a:r>
              <a:rPr lang="en-GB" i="1" dirty="0" smtClean="0"/>
              <a:t>This means any decimal (fractional) number</a:t>
            </a:r>
            <a:endParaRPr lang="en-GB" i="1" dirty="0"/>
          </a:p>
        </p:txBody>
      </p:sp>
      <p:sp>
        <p:nvSpPr>
          <p:cNvPr id="8" name="TextBox 7"/>
          <p:cNvSpPr txBox="1"/>
          <p:nvPr/>
        </p:nvSpPr>
        <p:spPr>
          <a:xfrm rot="391675">
            <a:off x="5724506" y="4653314"/>
            <a:ext cx="249604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</a:rPr>
              <a:t>Boolean</a:t>
            </a:r>
          </a:p>
          <a:p>
            <a:pPr algn="ctr"/>
            <a:r>
              <a:rPr lang="en-GB" i="1" dirty="0" smtClean="0"/>
              <a:t>This data type has just two values:</a:t>
            </a:r>
          </a:p>
          <a:p>
            <a:pPr algn="ctr"/>
            <a:r>
              <a:rPr lang="en-GB" i="1" dirty="0" smtClean="0"/>
              <a:t>True &amp; False.</a:t>
            </a:r>
          </a:p>
        </p:txBody>
      </p:sp>
      <p:sp>
        <p:nvSpPr>
          <p:cNvPr id="9" name="TextBox 8"/>
          <p:cNvSpPr txBox="1"/>
          <p:nvPr/>
        </p:nvSpPr>
        <p:spPr>
          <a:xfrm rot="21261451">
            <a:off x="1780432" y="4608345"/>
            <a:ext cx="249604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</a:rPr>
              <a:t>Character</a:t>
            </a:r>
          </a:p>
          <a:p>
            <a:pPr algn="ctr"/>
            <a:r>
              <a:rPr lang="en-GB" i="1" dirty="0" smtClean="0"/>
              <a:t>This means any single character that you might find on a keyboard.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58554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376" y="1592573"/>
            <a:ext cx="8435280" cy="4853865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Computers store values in variables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In order for the computer to understand our inputs, it needs to </a:t>
            </a:r>
            <a:r>
              <a:rPr lang="en-GB" b="1" dirty="0" smtClean="0"/>
              <a:t>know</a:t>
            </a:r>
            <a:r>
              <a:rPr lang="en-GB" dirty="0" smtClean="0"/>
              <a:t> what </a:t>
            </a:r>
            <a:r>
              <a:rPr lang="en-GB" b="1" dirty="0" smtClean="0"/>
              <a:t>type of data </a:t>
            </a:r>
            <a:r>
              <a:rPr lang="en-GB" dirty="0" smtClean="0"/>
              <a:t>our input is</a:t>
            </a:r>
            <a:r>
              <a:rPr lang="en-GB" i="1" dirty="0" smtClean="0"/>
              <a:t>.</a:t>
            </a:r>
          </a:p>
          <a:p>
            <a:pPr>
              <a:buNone/>
            </a:pPr>
            <a:endParaRPr lang="en-GB" i="1" dirty="0" smtClean="0"/>
          </a:p>
          <a:p>
            <a:r>
              <a:rPr lang="en-GB" dirty="0" smtClean="0"/>
              <a:t>If a variable is to hold a </a:t>
            </a:r>
            <a:r>
              <a:rPr lang="en-GB" b="1" dirty="0" smtClean="0"/>
              <a:t>word</a:t>
            </a:r>
            <a:r>
              <a:rPr lang="en-GB" dirty="0" smtClean="0"/>
              <a:t>, we must tell the computer that the variable is to contain a </a:t>
            </a:r>
            <a:r>
              <a:rPr lang="en-GB" b="1" dirty="0" smtClean="0"/>
              <a:t>string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If a variable is to hold a </a:t>
            </a:r>
            <a:r>
              <a:rPr lang="en-GB" b="1" dirty="0" smtClean="0"/>
              <a:t>whole number</a:t>
            </a:r>
            <a:r>
              <a:rPr lang="en-GB" dirty="0" smtClean="0"/>
              <a:t>, we must tell the computer that the variable is to contain an </a:t>
            </a:r>
            <a:r>
              <a:rPr lang="en-GB" b="1" dirty="0" smtClean="0"/>
              <a:t>integer</a:t>
            </a:r>
            <a:r>
              <a:rPr lang="en-GB" dirty="0" smtClean="0"/>
              <a:t> – so it can do calculations.</a:t>
            </a:r>
          </a:p>
          <a:p>
            <a:endParaRPr lang="en-GB" dirty="0" smtClean="0"/>
          </a:p>
          <a:p>
            <a:r>
              <a:rPr lang="en-GB" dirty="0" smtClean="0"/>
              <a:t>If we don’t do this the program will not be able to perform the correct operations on the data.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340768"/>
            <a:ext cx="2999492" cy="1329043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Data Types and Maths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9100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496944" cy="4853136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If we want our program to work with numbers we must tell the program that certain variables will hold numbers.</a:t>
            </a:r>
          </a:p>
          <a:p>
            <a:endParaRPr lang="en-GB" dirty="0" smtClean="0"/>
          </a:p>
          <a:p>
            <a:r>
              <a:rPr lang="en-GB" dirty="0" smtClean="0"/>
              <a:t>When we input a number into our program</a:t>
            </a:r>
          </a:p>
          <a:p>
            <a:pPr marL="457200" lvl="1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num1 = input(“please enter a number”)</a:t>
            </a:r>
          </a:p>
          <a:p>
            <a:pPr marL="457200" lvl="1" indent="0">
              <a:buNone/>
            </a:pPr>
            <a:r>
              <a:rPr lang="en-GB" sz="3200" dirty="0" smtClean="0"/>
              <a:t>python automatically sets the variable as a string</a:t>
            </a:r>
            <a:r>
              <a:rPr lang="en-GB" sz="3200" dirty="0"/>
              <a:t> </a:t>
            </a:r>
            <a:r>
              <a:rPr lang="en-GB" i="1" dirty="0" smtClean="0"/>
              <a:t>(think of it as if python reads the input as </a:t>
            </a:r>
            <a:r>
              <a:rPr lang="en-GB" b="1" i="1" dirty="0" smtClean="0"/>
              <a:t>twenty</a:t>
            </a:r>
            <a:r>
              <a:rPr lang="en-GB" i="1" dirty="0" smtClean="0"/>
              <a:t> instead of </a:t>
            </a:r>
            <a:r>
              <a:rPr lang="en-GB" b="1" i="1" dirty="0" smtClean="0"/>
              <a:t>20</a:t>
            </a:r>
            <a:r>
              <a:rPr lang="en-GB" i="1" dirty="0" smtClean="0"/>
              <a:t>).</a:t>
            </a:r>
            <a:endParaRPr lang="en-GB" sz="3200" i="1" dirty="0" smtClean="0"/>
          </a:p>
          <a:p>
            <a:pPr marL="457200" lvl="1" indent="0">
              <a:buNone/>
            </a:pPr>
            <a:endParaRPr lang="en-GB" sz="3200" dirty="0" smtClean="0"/>
          </a:p>
          <a:p>
            <a:r>
              <a:rPr lang="en-GB" dirty="0" smtClean="0"/>
              <a:t>If we want to do maths with the ‘inputs’ we need to tell the computer that the variable contains a number (integer).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Data Types and Maths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5508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4011"/>
            <a:ext cx="8602512" cy="4610057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To do this we need to convert the variable to an ‘integer’ or ‘real’ data type.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Above you can see that two numbers have been entered and stored in variables num1 and num2.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As python stores inputs as strings we need to convert these variables into integers.</a:t>
            </a:r>
          </a:p>
          <a:p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276872"/>
            <a:ext cx="5840635" cy="149451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Data Types and Maths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0022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872" y="4960435"/>
            <a:ext cx="1058495" cy="105849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437" y="4939802"/>
            <a:ext cx="1391816" cy="101341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019" y="4919022"/>
            <a:ext cx="1391816" cy="101341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995" y="1856539"/>
            <a:ext cx="1391816" cy="10134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343" y="473378"/>
            <a:ext cx="8592168" cy="360040"/>
          </a:xfrm>
        </p:spPr>
        <p:txBody>
          <a:bodyPr>
            <a:normAutofit fontScale="90000"/>
          </a:bodyPr>
          <a:lstStyle/>
          <a:p>
            <a:r>
              <a:rPr lang="en-GB" b="1" i="1" dirty="0" smtClean="0"/>
              <a:t>What’s going on?</a:t>
            </a:r>
            <a:endParaRPr lang="en-GB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646524" y="5332308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Variable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 rot="652814">
            <a:off x="1907511" y="4538617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tx2">
                    <a:lumMod val="50000"/>
                  </a:schemeClr>
                </a:solidFill>
              </a:rPr>
              <a:t>29</a:t>
            </a:r>
            <a:endParaRPr lang="en-GB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rot="21100055" flipH="1">
            <a:off x="2742198" y="3378220"/>
            <a:ext cx="4055285" cy="8806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14867" y="533668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Variable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 rot="652814">
            <a:off x="5540431" y="4542991"/>
            <a:ext cx="2879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tx2">
                    <a:lumMod val="50000"/>
                  </a:schemeClr>
                </a:solidFill>
              </a:rPr>
              <a:t>Twenty Nine</a:t>
            </a:r>
            <a:endParaRPr lang="en-GB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80963" y="4191288"/>
            <a:ext cx="5822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29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762592" y="5936954"/>
            <a:ext cx="12442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Mr Int.</a:t>
            </a:r>
            <a:endParaRPr lang="en-GB" sz="28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5832044" y="4815121"/>
            <a:ext cx="2348423" cy="11691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937358" y="4478282"/>
            <a:ext cx="1830885" cy="76700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4" name="Picture 23" descr="Screen Clippi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7" t="54829" r="59444" b="28247"/>
          <a:stretch/>
        </p:blipFill>
        <p:spPr>
          <a:xfrm>
            <a:off x="499733" y="3122829"/>
            <a:ext cx="2353357" cy="288032"/>
          </a:xfrm>
          <a:prstGeom prst="rect">
            <a:avLst/>
          </a:prstGeom>
        </p:spPr>
      </p:pic>
      <p:pic>
        <p:nvPicPr>
          <p:cNvPr id="25" name="Picture 24" descr="Screen Clippi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8" t="297" r="13283" b="80430"/>
          <a:stretch/>
        </p:blipFill>
        <p:spPr>
          <a:xfrm>
            <a:off x="499733" y="1065289"/>
            <a:ext cx="5005577" cy="30336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4536117" y="2275423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Num1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 rot="652814">
            <a:off x="6180948" y="1952257"/>
            <a:ext cx="2879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tx2">
                    <a:lumMod val="50000"/>
                  </a:schemeClr>
                </a:solidFill>
              </a:rPr>
              <a:t>Twenty Nine</a:t>
            </a:r>
            <a:endParaRPr lang="en-GB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Curved Down Arrow 28"/>
          <p:cNvSpPr/>
          <p:nvPr/>
        </p:nvSpPr>
        <p:spPr>
          <a:xfrm rot="21100055" flipH="1">
            <a:off x="4759223" y="1439202"/>
            <a:ext cx="1836673" cy="51740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Oval Callout 22"/>
          <p:cNvSpPr/>
          <p:nvPr/>
        </p:nvSpPr>
        <p:spPr>
          <a:xfrm>
            <a:off x="3455871" y="3834273"/>
            <a:ext cx="1634248" cy="1392322"/>
          </a:xfrm>
          <a:prstGeom prst="wedgeEllipseCallout">
            <a:avLst>
              <a:gd name="adj1" fmla="val 47663"/>
              <a:gd name="adj2" fmla="val 767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I’m telling the computer that this variable contains a number not a string!</a:t>
            </a:r>
            <a:endParaRPr lang="en-GB" sz="1100" dirty="0"/>
          </a:p>
        </p:txBody>
      </p:sp>
      <p:sp>
        <p:nvSpPr>
          <p:cNvPr id="4" name="TextBox 3"/>
          <p:cNvSpPr txBox="1"/>
          <p:nvPr/>
        </p:nvSpPr>
        <p:spPr>
          <a:xfrm>
            <a:off x="7047345" y="841182"/>
            <a:ext cx="19801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 smtClean="0"/>
              <a:t>User types in 29 but python reads it as a string (so think of it like python reading 29 as twenty nine).</a:t>
            </a:r>
            <a:endParaRPr lang="en-GB" sz="1400" b="1" i="1" dirty="0"/>
          </a:p>
        </p:txBody>
      </p:sp>
    </p:spTree>
    <p:extLst>
      <p:ext uri="{BB962C8B-B14F-4D97-AF65-F5344CB8AC3E}">
        <p14:creationId xmlns:p14="http://schemas.microsoft.com/office/powerpoint/2010/main" val="110172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 animBg="1"/>
      <p:bldP spid="11" grpId="0"/>
      <p:bldP spid="12" grpId="0"/>
      <p:bldP spid="13" grpId="0"/>
      <p:bldP spid="14" grpId="0"/>
      <p:bldP spid="27" grpId="0"/>
      <p:bldP spid="28" grpId="0"/>
      <p:bldP spid="29" grpId="0" animBg="1"/>
      <p:bldP spid="23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111" y="4330898"/>
            <a:ext cx="1134156" cy="82580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861" y="5600443"/>
            <a:ext cx="1134156" cy="8258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107" y="5548688"/>
            <a:ext cx="1087892" cy="946806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3" y="2446734"/>
            <a:ext cx="5450375" cy="2887539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6227106" y="1913758"/>
            <a:ext cx="2539151" cy="1028534"/>
            <a:chOff x="6227106" y="1913758"/>
            <a:chExt cx="2539151" cy="1028534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32101" y="2116485"/>
              <a:ext cx="1134156" cy="825807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7106" y="2107902"/>
              <a:ext cx="1134156" cy="825807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6404562" y="2330549"/>
              <a:ext cx="709081" cy="2849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Num1</a:t>
              </a:r>
              <a:endParaRPr lang="en-GB" dirty="0"/>
            </a:p>
          </p:txBody>
        </p:sp>
        <p:sp>
          <p:nvSpPr>
            <p:cNvPr id="8" name="TextBox 7"/>
            <p:cNvSpPr txBox="1"/>
            <p:nvPr/>
          </p:nvSpPr>
          <p:spPr>
            <a:xfrm rot="652814">
              <a:off x="6518217" y="1913758"/>
              <a:ext cx="487662" cy="2612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2">
                      <a:lumMod val="50000"/>
                    </a:schemeClr>
                  </a:solidFill>
                </a:rPr>
                <a:t>Five</a:t>
              </a:r>
              <a:endParaRPr lang="en-GB" sz="16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740093" y="2330548"/>
              <a:ext cx="709081" cy="2849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Num2</a:t>
              </a:r>
              <a:endParaRPr lang="en-GB" dirty="0"/>
            </a:p>
          </p:txBody>
        </p:sp>
        <p:sp>
          <p:nvSpPr>
            <p:cNvPr id="11" name="TextBox 10"/>
            <p:cNvSpPr txBox="1"/>
            <p:nvPr/>
          </p:nvSpPr>
          <p:spPr>
            <a:xfrm rot="652814">
              <a:off x="7866696" y="1940364"/>
              <a:ext cx="540317" cy="2612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2">
                      <a:lumMod val="50000"/>
                    </a:schemeClr>
                  </a:solidFill>
                </a:rPr>
                <a:t>Nine</a:t>
              </a:r>
              <a:endParaRPr lang="en-GB" sz="16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227106" y="3133185"/>
            <a:ext cx="2529602" cy="965904"/>
            <a:chOff x="6227106" y="3133185"/>
            <a:chExt cx="2529602" cy="965904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552" y="3273282"/>
              <a:ext cx="1134156" cy="825807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7106" y="3252167"/>
              <a:ext cx="1134156" cy="825807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381332" y="3549976"/>
              <a:ext cx="709081" cy="2849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Num1</a:t>
              </a:r>
              <a:endParaRPr lang="en-GB" dirty="0"/>
            </a:p>
          </p:txBody>
        </p:sp>
        <p:sp>
          <p:nvSpPr>
            <p:cNvPr id="22" name="TextBox 21"/>
            <p:cNvSpPr txBox="1"/>
            <p:nvPr/>
          </p:nvSpPr>
          <p:spPr>
            <a:xfrm rot="652814">
              <a:off x="6494987" y="3133185"/>
              <a:ext cx="487662" cy="2612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2">
                      <a:lumMod val="50000"/>
                    </a:schemeClr>
                  </a:solidFill>
                </a:rPr>
                <a:t>Five</a:t>
              </a:r>
              <a:endParaRPr lang="en-GB" sz="16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716863" y="3549975"/>
              <a:ext cx="709081" cy="2849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Num2</a:t>
              </a:r>
              <a:endParaRPr lang="en-GB" dirty="0"/>
            </a:p>
          </p:txBody>
        </p:sp>
        <p:sp>
          <p:nvSpPr>
            <p:cNvPr id="25" name="TextBox 24"/>
            <p:cNvSpPr txBox="1"/>
            <p:nvPr/>
          </p:nvSpPr>
          <p:spPr>
            <a:xfrm rot="652814">
              <a:off x="7843466" y="3159791"/>
              <a:ext cx="540317" cy="2612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2">
                      <a:lumMod val="50000"/>
                    </a:schemeClr>
                  </a:solidFill>
                </a:rPr>
                <a:t>Nine</a:t>
              </a:r>
              <a:endParaRPr lang="en-GB" sz="16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 rot="652814">
            <a:off x="6741877" y="2825740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endParaRPr lang="en-GB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 rot="652814">
            <a:off x="8116683" y="2852346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en-GB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6517154" y="3189573"/>
            <a:ext cx="554061" cy="16741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639083" y="3126864"/>
            <a:ext cx="360700" cy="32916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912600" y="3218308"/>
            <a:ext cx="554061" cy="16741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034529" y="3155599"/>
            <a:ext cx="360700" cy="32916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rot="652814">
            <a:off x="7802823" y="4564635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endParaRPr lang="en-GB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rot="652814">
            <a:off x="8413326" y="4564636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en-GB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02683" y="4559136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+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6306695" y="4590099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Answer</a:t>
            </a:r>
            <a:endParaRPr lang="en-GB" dirty="0"/>
          </a:p>
        </p:txBody>
      </p:sp>
      <p:sp>
        <p:nvSpPr>
          <p:cNvPr id="39" name="Curved Down Arrow 38"/>
          <p:cNvSpPr/>
          <p:nvPr/>
        </p:nvSpPr>
        <p:spPr>
          <a:xfrm rot="550607" flipH="1">
            <a:off x="6749094" y="4091555"/>
            <a:ext cx="1625058" cy="39474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 rot="652814">
            <a:off x="6612737" y="4311420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50000"/>
                  </a:schemeClr>
                </a:solidFill>
              </a:rPr>
              <a:t>14</a:t>
            </a:r>
            <a:endParaRPr lang="en-GB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306694" y="592834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Answer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 rot="652814">
            <a:off x="6612737" y="5497543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50000"/>
                  </a:schemeClr>
                </a:solidFill>
              </a:rPr>
              <a:t>14</a:t>
            </a:r>
            <a:endParaRPr lang="en-GB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Curved Down Arrow 43"/>
          <p:cNvSpPr/>
          <p:nvPr/>
        </p:nvSpPr>
        <p:spPr>
          <a:xfrm>
            <a:off x="6763604" y="5134906"/>
            <a:ext cx="1620466" cy="39474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50196" y="5560779"/>
            <a:ext cx="692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14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Data Types and Maths</a:t>
            </a:r>
            <a:endParaRPr lang="en-GB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430631" y="1475851"/>
            <a:ext cx="3222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Visualisation of the Process: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34966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4" grpId="0"/>
      <p:bldP spid="35" grpId="0"/>
      <p:bldP spid="36" grpId="0"/>
      <p:bldP spid="38" grpId="0"/>
      <p:bldP spid="39" grpId="0" animBg="1"/>
      <p:bldP spid="40" grpId="0"/>
      <p:bldP spid="42" grpId="0"/>
      <p:bldP spid="43" grpId="0"/>
      <p:bldP spid="44" grpId="0" animBg="1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Data Types and Maths</a:t>
            </a:r>
            <a:endParaRPr lang="en-GB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430631" y="1475851"/>
            <a:ext cx="85338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What if we want python to read our inputs as decimal numbers instead of integers?</a:t>
            </a:r>
          </a:p>
          <a:p>
            <a:endParaRPr lang="en-GB" b="1" i="1" dirty="0"/>
          </a:p>
          <a:p>
            <a:r>
              <a:rPr lang="en-GB" dirty="0" smtClean="0"/>
              <a:t>Instead of using the </a:t>
            </a:r>
            <a:r>
              <a:rPr lang="en-GB" dirty="0" err="1" smtClean="0"/>
              <a:t>int</a:t>
            </a:r>
            <a:r>
              <a:rPr lang="en-GB" dirty="0" smtClean="0"/>
              <a:t>() function to convert a string to an integer, we can use the float() function to convert a string to a decimal number, so that python can perform maths on the number correctly.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474210"/>
            <a:ext cx="5163271" cy="174331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313536"/>
            <a:ext cx="5052044" cy="129694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87910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504</Words>
  <Application>Microsoft Office PowerPoint</Application>
  <PresentationFormat>On-screen Show (4:3)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Office Theme</vt:lpstr>
      <vt:lpstr>Data Types and Maths</vt:lpstr>
      <vt:lpstr>Data Types and Maths</vt:lpstr>
      <vt:lpstr>Data Types and Maths</vt:lpstr>
      <vt:lpstr>Data Types and Maths</vt:lpstr>
      <vt:lpstr>Data Types and Maths</vt:lpstr>
      <vt:lpstr>What’s going on?</vt:lpstr>
      <vt:lpstr>Data Types and Maths</vt:lpstr>
      <vt:lpstr>Data Types and Maths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169</cp:revision>
  <cp:lastPrinted>2016-10-18T07:43:41Z</cp:lastPrinted>
  <dcterms:created xsi:type="dcterms:W3CDTF">2013-09-11T18:04:43Z</dcterms:created>
  <dcterms:modified xsi:type="dcterms:W3CDTF">2017-07-02T10:30:42Z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