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embeddedFontLst>
    <p:embeddedFont>
      <p:font typeface="Museo 100" panose="02000000000000000000" pitchFamily="2" charset="0"/>
      <p:regular r:id="rId10"/>
    </p:embeddedFont>
    <p:embeddedFont>
      <p:font typeface="Museo 700" panose="02000000000000000000" pitchFamily="2" charset="0"/>
      <p:bold r:id="rId11"/>
    </p:embeddedFont>
    <p:embeddedFont>
      <p:font typeface="Museo 900" panose="02000000000000000000" pitchFamily="2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useo900-Regular" panose="02000000000000000000" pitchFamily="2" charset="0"/>
      <p:bold r:id="rId17"/>
    </p:embeddedFont>
    <p:embeddedFont>
      <p:font typeface="Museo 500" panose="02000000000000000000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A639"/>
    <a:srgbClr val="B2CB63"/>
    <a:srgbClr val="6C6F59"/>
    <a:srgbClr val="C0BB9E"/>
    <a:srgbClr val="2F586A"/>
    <a:srgbClr val="364656"/>
    <a:srgbClr val="274754"/>
    <a:srgbClr val="979A78"/>
    <a:srgbClr val="8D8959"/>
    <a:srgbClr val="2B7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napToObjects="1" showGuides="1">
      <p:cViewPr varScale="1">
        <p:scale>
          <a:sx n="115" d="100"/>
          <a:sy n="115" d="100"/>
        </p:scale>
        <p:origin x="1200" y="96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it 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B2CB6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B2CB6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B2CB63"/>
                </a:solidFill>
                <a:latin typeface="Arial"/>
                <a:cs typeface="Arial"/>
              </a:rPr>
              <a:t>5</a:t>
            </a:r>
            <a:endParaRPr lang="en-US" sz="4500" b="1" dirty="0">
              <a:solidFill>
                <a:srgbClr val="B2CB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9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98A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341953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B2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Communication and privacy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  <p:pic>
        <p:nvPicPr>
          <p:cNvPr id="28" name="Picture 27" descr="Logo Unit 6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ogo Unit 6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39" name="Picture 3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Communication and privacy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Communication and privacy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2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Communication and privacy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>
                <a:latin typeface="Museo 900" panose="02000000000000000000" pitchFamily="50" charset="0"/>
              </a:rPr>
              <a:t>Communication and privacy</a:t>
            </a:r>
            <a:endParaRPr lang="en-US" dirty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6</a:t>
            </a: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Communication: Technology and consequences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8269398" cy="4918133"/>
          </a:xfrm>
        </p:spPr>
        <p:txBody>
          <a:bodyPr/>
          <a:lstStyle/>
          <a:p>
            <a:pPr lvl="0"/>
            <a:r>
              <a:rPr lang="en-US" dirty="0" smtClean="0"/>
              <a:t>Understand how </a:t>
            </a:r>
            <a:r>
              <a:rPr lang="en-US" dirty="0"/>
              <a:t>developments in digital technologies </a:t>
            </a:r>
            <a:r>
              <a:rPr lang="en-US" dirty="0" smtClean="0"/>
              <a:t>enable organisations </a:t>
            </a:r>
            <a:r>
              <a:rPr lang="en-US" dirty="0"/>
              <a:t>to monitor </a:t>
            </a:r>
            <a:r>
              <a:rPr lang="en-US" dirty="0" err="1" smtClean="0"/>
              <a:t>behaviour</a:t>
            </a:r>
            <a:r>
              <a:rPr lang="en-US" dirty="0" smtClean="0"/>
              <a:t>, </a:t>
            </a:r>
            <a:r>
              <a:rPr lang="en-US" dirty="0"/>
              <a:t>amass and analyse personal information</a:t>
            </a:r>
          </a:p>
          <a:p>
            <a:pPr lvl="0"/>
            <a:r>
              <a:rPr lang="en-US" dirty="0" smtClean="0"/>
              <a:t>Understand </a:t>
            </a:r>
            <a:r>
              <a:rPr lang="en-US" dirty="0"/>
              <a:t>the </a:t>
            </a:r>
            <a:r>
              <a:rPr lang="en-US" dirty="0" smtClean="0"/>
              <a:t>potential </a:t>
            </a:r>
            <a:r>
              <a:rPr lang="en-US" dirty="0"/>
              <a:t>for individual computer scientists and software engineers to produce great good, but also great harm</a:t>
            </a:r>
          </a:p>
          <a:p>
            <a:pPr lvl="0"/>
            <a:r>
              <a:rPr lang="en-US" dirty="0" smtClean="0"/>
              <a:t>Be </a:t>
            </a:r>
            <a:r>
              <a:rPr lang="en-US" dirty="0"/>
              <a:t>able to </a:t>
            </a:r>
            <a:r>
              <a:rPr lang="en-US" dirty="0" smtClean="0"/>
              <a:t>discuss </a:t>
            </a:r>
            <a:r>
              <a:rPr lang="en-US" dirty="0"/>
              <a:t>the challenges facing legislators in the digital age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3962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Collecting personal information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Name some organisations that collect information about you</a:t>
            </a:r>
          </a:p>
          <a:p>
            <a:pPr lvl="1"/>
            <a:r>
              <a:rPr lang="en-GB" dirty="0" smtClean="0"/>
              <a:t>What information are they collecting?</a:t>
            </a:r>
          </a:p>
          <a:p>
            <a:pPr lvl="1"/>
            <a:r>
              <a:rPr lang="en-GB" dirty="0" smtClean="0"/>
              <a:t>What is this information used for?</a:t>
            </a:r>
          </a:p>
          <a:p>
            <a:pPr lvl="1"/>
            <a:r>
              <a:rPr lang="en-GB" dirty="0" smtClean="0"/>
              <a:t>Does it bother you?</a:t>
            </a:r>
          </a:p>
          <a:p>
            <a:pPr lvl="1"/>
            <a:r>
              <a:rPr lang="en-GB" dirty="0" smtClean="0"/>
              <a:t>Can you stop these organisations from collecting the information?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57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Communications and privacy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Consider the following companies or organisations and find out about recent news articles regarding data collection and privacy</a:t>
            </a:r>
          </a:p>
          <a:p>
            <a:pPr lvl="1"/>
            <a:r>
              <a:rPr lang="en-GB" dirty="0" smtClean="0"/>
              <a:t>GCHQ</a:t>
            </a:r>
          </a:p>
          <a:p>
            <a:pPr lvl="1"/>
            <a:r>
              <a:rPr lang="en-GB" dirty="0" smtClean="0"/>
              <a:t>Facebook</a:t>
            </a:r>
          </a:p>
          <a:p>
            <a:pPr lvl="1"/>
            <a:r>
              <a:rPr lang="en-GB" dirty="0" smtClean="0"/>
              <a:t>Google</a:t>
            </a:r>
          </a:p>
          <a:p>
            <a:pPr lvl="1"/>
            <a:r>
              <a:rPr lang="en-GB" dirty="0" smtClean="0"/>
              <a:t>Apple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7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662609"/>
            <a:ext cx="9153939" cy="619539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GCHQ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Privacy 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Developments in communications technology mean that organisations can:</a:t>
            </a:r>
          </a:p>
          <a:p>
            <a:pPr lvl="1"/>
            <a:r>
              <a:rPr lang="en-GB" dirty="0" smtClean="0"/>
              <a:t>Monitor behaviour</a:t>
            </a:r>
          </a:p>
          <a:p>
            <a:pPr lvl="1"/>
            <a:r>
              <a:rPr lang="en-GB" dirty="0" smtClean="0"/>
              <a:t>Collect and analyse personal information</a:t>
            </a:r>
          </a:p>
          <a:p>
            <a:pPr lvl="1"/>
            <a:r>
              <a:rPr lang="en-GB" dirty="0" smtClean="0"/>
              <a:t>Distribute, publish, communicate and disseminate personal information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51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5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This worksheet has six case studies </a:t>
            </a:r>
          </a:p>
          <a:p>
            <a:r>
              <a:rPr lang="en-GB" dirty="0" smtClean="0"/>
              <a:t>In groups, research one of the scenarios and make notes</a:t>
            </a:r>
          </a:p>
          <a:p>
            <a:r>
              <a:rPr lang="en-GB" dirty="0" smtClean="0"/>
              <a:t>You will be asked to give a short presentation on your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362495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6</Template>
  <TotalTime>1909</TotalTime>
  <Words>182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Museo 100</vt:lpstr>
      <vt:lpstr>Museo 700</vt:lpstr>
      <vt:lpstr>Museo 900</vt:lpstr>
      <vt:lpstr>Calibri</vt:lpstr>
      <vt:lpstr>Arial</vt:lpstr>
      <vt:lpstr>Museo900-Regular</vt:lpstr>
      <vt:lpstr>Museo 500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Leonora Sheppard</cp:lastModifiedBy>
  <cp:revision>81</cp:revision>
  <dcterms:created xsi:type="dcterms:W3CDTF">2015-07-23T10:55:14Z</dcterms:created>
  <dcterms:modified xsi:type="dcterms:W3CDTF">2015-08-13T11:37:41Z</dcterms:modified>
</cp:coreProperties>
</file>