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261" r:id="rId3"/>
    <p:sldId id="262" r:id="rId4"/>
    <p:sldId id="263" r:id="rId5"/>
    <p:sldId id="265" r:id="rId6"/>
    <p:sldId id="295" r:id="rId7"/>
    <p:sldId id="291" r:id="rId8"/>
    <p:sldId id="296" r:id="rId9"/>
    <p:sldId id="297" r:id="rId10"/>
    <p:sldId id="266" r:id="rId11"/>
    <p:sldId id="298" r:id="rId12"/>
    <p:sldId id="273" r:id="rId13"/>
    <p:sldId id="276" r:id="rId14"/>
    <p:sldId id="268" r:id="rId15"/>
    <p:sldId id="293" r:id="rId16"/>
    <p:sldId id="274" r:id="rId17"/>
    <p:sldId id="275" r:id="rId18"/>
    <p:sldId id="288" r:id="rId19"/>
    <p:sldId id="269" r:id="rId20"/>
    <p:sldId id="279" r:id="rId21"/>
    <p:sldId id="294" r:id="rId22"/>
    <p:sldId id="282" r:id="rId23"/>
    <p:sldId id="283" r:id="rId24"/>
    <p:sldId id="284" r:id="rId25"/>
    <p:sldId id="285" r:id="rId26"/>
    <p:sldId id="292" r:id="rId27"/>
    <p:sldId id="286" r:id="rId28"/>
    <p:sldId id="290" r:id="rId29"/>
  </p:sldIdLst>
  <p:sldSz cx="9144000" cy="6858000" type="screen4x3"/>
  <p:notesSz cx="6858000" cy="9144000"/>
  <p:embeddedFontLst>
    <p:embeddedFont>
      <p:font typeface="Museo 100" panose="02000000000000000000" pitchFamily="2" charset="0"/>
      <p:regular r:id="rId31"/>
    </p:embeddedFont>
    <p:embeddedFont>
      <p:font typeface="Museo900-Regular" panose="02000000000000000000" pitchFamily="2" charset="0"/>
      <p:bold r:id="rId32"/>
    </p:embeddedFont>
    <p:embeddedFont>
      <p:font typeface="Museo 500" panose="02000000000000000000" pitchFamily="2" charset="0"/>
      <p:regular r:id="rId33"/>
    </p:embeddedFont>
    <p:embeddedFont>
      <p:font typeface="Museo 700" panose="02000000000000000000" pitchFamily="2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nsolas" panose="020B0609020204030204" pitchFamily="49" charset="0"/>
      <p:regular r:id="rId39"/>
      <p:bold r:id="rId40"/>
      <p:italic r:id="rId41"/>
      <p:boldItalic r:id="rId42"/>
    </p:embeddedFont>
    <p:embeddedFont>
      <p:font typeface="Museo 900" panose="02000000000000000000" pitchFamily="2" charset="0"/>
      <p:bold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19B"/>
    <a:srgbClr val="E6E6E6"/>
    <a:srgbClr val="993233"/>
    <a:srgbClr val="C396A3"/>
    <a:srgbClr val="98A639"/>
    <a:srgbClr val="B2CB63"/>
    <a:srgbClr val="6C6F59"/>
    <a:srgbClr val="C0BB9E"/>
    <a:srgbClr val="2F586A"/>
    <a:srgbClr val="364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618" y="96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it 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C396A3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C396A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C396A3"/>
                </a:solidFill>
                <a:latin typeface="Arial"/>
                <a:cs typeface="Arial"/>
              </a:rPr>
              <a:t>1</a:t>
            </a:r>
            <a:endParaRPr lang="en-US" sz="4500" b="1" dirty="0">
              <a:solidFill>
                <a:srgbClr val="C396A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D191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C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463132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Unit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Internal computer hardware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pic>
        <p:nvPicPr>
          <p:cNvPr id="32" name="Picture 31" descr="Logo Unit 5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Logo Unit 5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8"/>
          </a:xfrm>
          <a:prstGeom prst="rect">
            <a:avLst/>
          </a:prstGeom>
        </p:spPr>
      </p:pic>
      <p:pic>
        <p:nvPicPr>
          <p:cNvPr id="44" name="Picture 43" descr="Unit 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Internal computer hardware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37" name="Picture 36" descr="Unit 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Internal computer hardware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Unit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Internal computer hardware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Internal computer hardware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Museo 100" panose="02000000000000000000" pitchFamily="50" charset="0"/>
              </a:rPr>
              <a:t/>
            </a:r>
            <a:br>
              <a:rPr lang="en-US" sz="2000" dirty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Unit </a:t>
            </a:r>
            <a:r>
              <a:rPr lang="en-US" sz="2000" dirty="0">
                <a:latin typeface="Museo 100" panose="02000000000000000000" pitchFamily="50" charset="0"/>
              </a:rPr>
              <a:t>5</a:t>
            </a:r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Computer </a:t>
            </a:r>
            <a:r>
              <a:rPr lang="en-GB" sz="2000" dirty="0" smtClean="0">
                <a:latin typeface="Museo 100" panose="02000000000000000000" pitchFamily="50" charset="0"/>
              </a:rPr>
              <a:t>organisation</a:t>
            </a:r>
            <a:r>
              <a:rPr lang="en-US" sz="2000" dirty="0" smtClean="0">
                <a:latin typeface="Museo 100" panose="02000000000000000000" pitchFamily="50" charset="0"/>
              </a:rPr>
              <a:t> </a:t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Tasks of an I/O controller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controller converts the signals received from </a:t>
            </a:r>
            <a:r>
              <a:rPr lang="en-GB" dirty="0" smtClean="0"/>
              <a:t>a peripheral device </a:t>
            </a:r>
            <a:r>
              <a:rPr lang="en-GB" dirty="0"/>
              <a:t>into a format the computer can process, and vice versa  </a:t>
            </a:r>
            <a:endParaRPr lang="en-GB" dirty="0" smtClean="0"/>
          </a:p>
          <a:p>
            <a:r>
              <a:rPr lang="en-GB" dirty="0" smtClean="0"/>
              <a:t>It receives </a:t>
            </a:r>
            <a:r>
              <a:rPr lang="en-GB" dirty="0"/>
              <a:t>I/O </a:t>
            </a:r>
            <a:r>
              <a:rPr lang="en-GB" dirty="0" smtClean="0"/>
              <a:t>requests from the CPU, and then sends device-specific control signals to the device it is controlling</a:t>
            </a:r>
            <a:endParaRPr lang="en-GB" dirty="0"/>
          </a:p>
          <a:p>
            <a:r>
              <a:rPr lang="en-GB" dirty="0" smtClean="0"/>
              <a:t>It also </a:t>
            </a:r>
            <a:r>
              <a:rPr lang="en-GB" dirty="0"/>
              <a:t>manages the data flow to and from the </a:t>
            </a:r>
            <a:r>
              <a:rPr lang="en-GB" dirty="0" smtClean="0"/>
              <a:t>device, freeing the CPU to get on with other tasks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549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Sending information via buses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>
                <a:solidFill>
                  <a:srgbClr val="D1919B"/>
                </a:solidFill>
              </a:rPr>
              <a:t>c</a:t>
            </a:r>
            <a:r>
              <a:rPr lang="en-GB" dirty="0" smtClean="0">
                <a:solidFill>
                  <a:srgbClr val="D1919B"/>
                </a:solidFill>
              </a:rPr>
              <a:t>ontrol bus </a:t>
            </a:r>
            <a:r>
              <a:rPr lang="en-GB" dirty="0" smtClean="0"/>
              <a:t>is used to send control signals between each I/O controller and the processor, as well as between the processor and memory</a:t>
            </a:r>
          </a:p>
          <a:p>
            <a:r>
              <a:rPr lang="en-GB" dirty="0" smtClean="0"/>
              <a:t>The</a:t>
            </a:r>
            <a:r>
              <a:rPr lang="en-GB" dirty="0" smtClean="0">
                <a:solidFill>
                  <a:srgbClr val="D1919B"/>
                </a:solidFill>
              </a:rPr>
              <a:t> data bus </a:t>
            </a:r>
            <a:r>
              <a:rPr lang="en-GB" dirty="0" smtClean="0"/>
              <a:t>sends data between CPU components</a:t>
            </a:r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D1919B"/>
                </a:solidFill>
              </a:rPr>
              <a:t>address bus </a:t>
            </a:r>
            <a:r>
              <a:rPr lang="en-GB" dirty="0" smtClean="0"/>
              <a:t>sends memory addresses from the processor to CPU components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458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System buses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system bus comprises three separate buses:</a:t>
            </a:r>
          </a:p>
        </p:txBody>
      </p:sp>
      <p:pic>
        <p:nvPicPr>
          <p:cNvPr id="1026" name="Picture 2" descr="C:\Users\Rob\AppData\Roaming\PixelMetrics\CaptureWiz\Tem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552" y="2222918"/>
            <a:ext cx="7428771" cy="3990266"/>
          </a:xfrm>
          <a:prstGeom prst="rect">
            <a:avLst/>
          </a:prstGeom>
          <a:solidFill>
            <a:srgbClr val="E6E6E6"/>
          </a:solidFill>
          <a:extLst/>
        </p:spPr>
      </p:pic>
    </p:spTree>
    <p:extLst>
      <p:ext uri="{BB962C8B-B14F-4D97-AF65-F5344CB8AC3E}">
        <p14:creationId xmlns:p14="http://schemas.microsoft.com/office/powerpoint/2010/main" val="36910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Control signals include…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D1919B"/>
                </a:solidFill>
              </a:rPr>
              <a:t>Memory read</a:t>
            </a:r>
            <a:r>
              <a:rPr lang="en-GB" dirty="0" smtClean="0"/>
              <a:t>: causes data from the addressed location to be placed on the data bus </a:t>
            </a:r>
          </a:p>
          <a:p>
            <a:r>
              <a:rPr lang="en-GB" dirty="0" smtClean="0">
                <a:solidFill>
                  <a:srgbClr val="D1919B"/>
                </a:solidFill>
              </a:rPr>
              <a:t>Memory write</a:t>
            </a:r>
            <a:r>
              <a:rPr lang="en-GB" dirty="0" smtClean="0"/>
              <a:t>: causes data on the data bus to be written into the addressed location</a:t>
            </a:r>
          </a:p>
          <a:p>
            <a:r>
              <a:rPr lang="en-GB" dirty="0" smtClean="0">
                <a:solidFill>
                  <a:srgbClr val="D1919B"/>
                </a:solidFill>
              </a:rPr>
              <a:t>Bus request</a:t>
            </a:r>
            <a:r>
              <a:rPr lang="en-GB" dirty="0" smtClean="0"/>
              <a:t>: indicates that a device is requesting use of the data bus</a:t>
            </a:r>
          </a:p>
          <a:p>
            <a:r>
              <a:rPr lang="en-GB" dirty="0" smtClean="0">
                <a:solidFill>
                  <a:srgbClr val="D1919B"/>
                </a:solidFill>
              </a:rPr>
              <a:t>Bus grant</a:t>
            </a:r>
            <a:r>
              <a:rPr lang="en-GB" dirty="0" smtClean="0"/>
              <a:t>: indicates that the CPU has granted access to the data bus</a:t>
            </a:r>
          </a:p>
          <a:p>
            <a:r>
              <a:rPr lang="en-GB" dirty="0" smtClean="0">
                <a:solidFill>
                  <a:srgbClr val="D1919B"/>
                </a:solidFill>
              </a:rPr>
              <a:t>Clock</a:t>
            </a:r>
            <a:r>
              <a:rPr lang="en-GB" dirty="0" smtClean="0"/>
              <a:t>: used to synchronise operations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50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What is a bus?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Buses in a computer consist of a series of wires that transfer data signals between internal components</a:t>
            </a:r>
          </a:p>
          <a:p>
            <a:r>
              <a:rPr lang="en-GB" dirty="0" smtClean="0"/>
              <a:t>They typically consist of 8, 16, 32 or 64 lines</a:t>
            </a:r>
          </a:p>
        </p:txBody>
      </p:sp>
      <p:pic>
        <p:nvPicPr>
          <p:cNvPr id="1026" name="Picture 2" descr="C:\Users\Rob\AppData\Roaming\PixelMetrics\CaptureWiz\Temp\5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5" y="3360565"/>
            <a:ext cx="8387585" cy="30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18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Memory is divided up in equal units called words</a:t>
            </a:r>
          </a:p>
          <a:p>
            <a:r>
              <a:rPr lang="en-GB" dirty="0" smtClean="0"/>
              <a:t>Word length is usually 8, 16, 32 or 64 bits</a:t>
            </a:r>
          </a:p>
          <a:p>
            <a:r>
              <a:rPr lang="en-GB" dirty="0" smtClean="0"/>
              <a:t>Each word has a separate memory address</a:t>
            </a:r>
          </a:p>
          <a:p>
            <a:pPr lvl="1"/>
            <a:r>
              <a:rPr lang="en-GB" dirty="0" smtClean="0"/>
              <a:t>What would be the memory capacity in bytes of a machine with an 8-line address bus and a word length of 8 bits?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58609"/>
              </p:ext>
            </p:extLst>
          </p:nvPr>
        </p:nvGraphicFramePr>
        <p:xfrm>
          <a:off x="1948676" y="4291100"/>
          <a:ext cx="5348438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4176">
                  <a:extLst>
                    <a:ext uri="{9D8B030D-6E8A-4147-A177-3AD203B41FA5}">
                      <a16:colId xmlns:a16="http://schemas.microsoft.com/office/drawing/2014/main" xmlns="" val="1857694001"/>
                    </a:ext>
                  </a:extLst>
                </a:gridCol>
                <a:gridCol w="3374262">
                  <a:extLst>
                    <a:ext uri="{9D8B030D-6E8A-4147-A177-3AD203B41FA5}">
                      <a16:colId xmlns:a16="http://schemas.microsoft.com/office/drawing/2014/main" xmlns="" val="184251401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1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or instruction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17477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00000000</a:t>
                      </a:r>
                      <a:endParaRPr lang="en-GB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01101001</a:t>
                      </a:r>
                      <a:endParaRPr lang="en-GB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8890822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00000001</a:t>
                      </a:r>
                      <a:endParaRPr lang="en-GB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01101100</a:t>
                      </a:r>
                      <a:endParaRPr lang="en-GB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95497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00000010</a:t>
                      </a:r>
                      <a:endParaRPr lang="en-GB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6113134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00000011</a:t>
                      </a:r>
                      <a:endParaRPr lang="en-GB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10011111</a:t>
                      </a:r>
                      <a:endParaRPr lang="en-GB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2951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25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Data bus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5153821"/>
          </a:xfrm>
        </p:spPr>
        <p:txBody>
          <a:bodyPr/>
          <a:lstStyle/>
          <a:p>
            <a:r>
              <a:rPr lang="en-GB" dirty="0" smtClean="0"/>
              <a:t>The data bus is bi-directional as data can be sent both ways along the bus</a:t>
            </a:r>
          </a:p>
          <a:p>
            <a:r>
              <a:rPr lang="en-GB" dirty="0" smtClean="0"/>
              <a:t>The width of the data bus is defined by the number of wires or lines it contains</a:t>
            </a:r>
          </a:p>
          <a:p>
            <a:r>
              <a:rPr lang="en-GB" dirty="0" smtClean="0"/>
              <a:t>If the data bus is the same width as a computer </a:t>
            </a:r>
            <a:r>
              <a:rPr lang="en-GB" dirty="0" smtClean="0">
                <a:solidFill>
                  <a:srgbClr val="D1919B"/>
                </a:solidFill>
              </a:rPr>
              <a:t>word</a:t>
            </a:r>
            <a:r>
              <a:rPr lang="en-GB" dirty="0" smtClean="0"/>
              <a:t>, data can be transferred to and from memory in a single operation</a:t>
            </a:r>
          </a:p>
          <a:p>
            <a:pPr lvl="1"/>
            <a:r>
              <a:rPr lang="en-GB" dirty="0" smtClean="0"/>
              <a:t>If it is 16 lines and a word is 32 bits, it will require two memory access and data transfer operations</a:t>
            </a:r>
          </a:p>
          <a:p>
            <a:r>
              <a:rPr lang="en-GB" b="1" dirty="0"/>
              <a:t>B</a:t>
            </a:r>
            <a:r>
              <a:rPr lang="en-GB" b="1" dirty="0" smtClean="0"/>
              <a:t>us width affects overall 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915991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Address bus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96621"/>
          </a:xfrm>
        </p:spPr>
        <p:txBody>
          <a:bodyPr/>
          <a:lstStyle/>
          <a:p>
            <a:r>
              <a:rPr lang="en-GB" dirty="0" smtClean="0"/>
              <a:t>This bus carries the address of a memory location </a:t>
            </a:r>
            <a:r>
              <a:rPr lang="en-GB" b="1" dirty="0" smtClean="0"/>
              <a:t>in one direction</a:t>
            </a:r>
            <a:r>
              <a:rPr lang="en-GB" dirty="0" smtClean="0"/>
              <a:t> from the processor to I/O controllers and memory</a:t>
            </a:r>
          </a:p>
          <a:p>
            <a:r>
              <a:rPr lang="en-GB" dirty="0" smtClean="0"/>
              <a:t>It may, for example, be the address of the next instruction to be processed, or data referred to in the instruction</a:t>
            </a:r>
          </a:p>
          <a:p>
            <a:r>
              <a:rPr lang="en-GB" b="1" dirty="0" smtClean="0"/>
              <a:t>The width of the address bus determines the maximum possible memory addresses of the system</a:t>
            </a:r>
          </a:p>
          <a:p>
            <a:r>
              <a:rPr lang="en-GB" dirty="0" smtClean="0"/>
              <a:t>A 32-bit bus can carry 2</a:t>
            </a:r>
            <a:r>
              <a:rPr lang="en-GB" baseline="30000" dirty="0" smtClean="0"/>
              <a:t>32</a:t>
            </a:r>
            <a:r>
              <a:rPr lang="en-GB" dirty="0" smtClean="0"/>
              <a:t> (4GiB) addresses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616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Task 2 -  System buses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00" y="2800349"/>
            <a:ext cx="6292707" cy="37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11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Main memory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Main memory stores data and instructions that are to be processed</a:t>
            </a:r>
          </a:p>
          <a:p>
            <a:r>
              <a:rPr lang="en-GB" dirty="0" smtClean="0"/>
              <a:t>The number of memory addresses is constrained by the width of the address bus</a:t>
            </a:r>
          </a:p>
          <a:p>
            <a:pPr lvl="1"/>
            <a:r>
              <a:rPr lang="en-GB" dirty="0" smtClean="0"/>
              <a:t>How many unique addresses would you have with an address bus width of 16 bits?</a:t>
            </a:r>
          </a:p>
          <a:p>
            <a:r>
              <a:rPr lang="en-GB" dirty="0" smtClean="0"/>
              <a:t>Each address can store a fixed </a:t>
            </a:r>
            <a:r>
              <a:rPr lang="en-GB" dirty="0" smtClean="0"/>
              <a:t>number of bits determined </a:t>
            </a:r>
            <a:r>
              <a:rPr lang="en-GB" dirty="0" smtClean="0"/>
              <a:t>by the type of processor</a:t>
            </a:r>
          </a:p>
          <a:p>
            <a:r>
              <a:rPr lang="en-GB" dirty="0" smtClean="0"/>
              <a:t>The smallest addressable unit is called a </a:t>
            </a:r>
            <a:r>
              <a:rPr lang="en-GB" b="1" dirty="0" smtClean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2811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Identify the internal components of a computer system</a:t>
            </a:r>
          </a:p>
          <a:p>
            <a:r>
              <a:rPr lang="en-GB" dirty="0" smtClean="0"/>
              <a:t>Understand the role of the processor, main memory, buses and I/O controllers</a:t>
            </a:r>
          </a:p>
          <a:p>
            <a:r>
              <a:rPr lang="en-GB" dirty="0" smtClean="0"/>
              <a:t>Describe how these components are connected and how communication is controlled between them</a:t>
            </a:r>
          </a:p>
          <a:p>
            <a:r>
              <a:rPr lang="en-GB" dirty="0" smtClean="0"/>
              <a:t>Determine the most appropriate computer architecture for a given application</a:t>
            </a:r>
          </a:p>
          <a:p>
            <a:r>
              <a:rPr lang="en-GB" dirty="0" smtClean="0"/>
              <a:t>Understand the concept of addressable memory</a:t>
            </a:r>
          </a:p>
          <a:p>
            <a:r>
              <a:rPr lang="en-GB" dirty="0" smtClean="0"/>
              <a:t>Describe the stored program concept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6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Reading data from memory</a:t>
            </a:r>
            <a:endParaRPr lang="en-GB" dirty="0"/>
          </a:p>
        </p:txBody>
      </p:sp>
      <p:pic>
        <p:nvPicPr>
          <p:cNvPr id="2050" name="Picture 2" descr="C:\Users\Rob\AppData\Roaming\PixelMetrics\CaptureWiz\Tem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64" y="1826248"/>
            <a:ext cx="7580890" cy="389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84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Task 3</a:t>
            </a:r>
            <a:r>
              <a:rPr lang="en-GB" dirty="0" smtClean="0"/>
              <a:t> </a:t>
            </a:r>
            <a:r>
              <a:rPr lang="en-GB" b="1" dirty="0" smtClean="0"/>
              <a:t>- Word length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41049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Multipurpose machines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44929"/>
          </a:xfrm>
        </p:spPr>
        <p:txBody>
          <a:bodyPr/>
          <a:lstStyle/>
          <a:p>
            <a:r>
              <a:rPr lang="en-GB" dirty="0" smtClean="0"/>
              <a:t>Early computers were able to calculate an output using fixed instructions. They could perform only one set of instructions</a:t>
            </a:r>
          </a:p>
          <a:p>
            <a:r>
              <a:rPr lang="en-GB" dirty="0" smtClean="0"/>
              <a:t>A general purpose computer can perform many different tasks at different times</a:t>
            </a:r>
          </a:p>
          <a:p>
            <a:r>
              <a:rPr lang="en-GB" dirty="0" smtClean="0"/>
              <a:t>Their programming is not fixed</a:t>
            </a:r>
          </a:p>
          <a:p>
            <a:r>
              <a:rPr lang="en-GB" dirty="0" smtClean="0"/>
              <a:t>To achieve this, computers are designed to allow data </a:t>
            </a:r>
            <a:r>
              <a:rPr lang="en-GB" i="1" dirty="0" smtClean="0"/>
              <a:t>and instructions </a:t>
            </a:r>
            <a:r>
              <a:rPr lang="en-GB" dirty="0" smtClean="0"/>
              <a:t>to be stored – this is called the </a:t>
            </a:r>
            <a:r>
              <a:rPr lang="en-GB" dirty="0" smtClean="0">
                <a:solidFill>
                  <a:srgbClr val="D1919B"/>
                </a:solidFill>
              </a:rPr>
              <a:t>stored program concept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697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Stored program concept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Machine code instructions are loaded into main memory to be executed by the processor</a:t>
            </a:r>
          </a:p>
          <a:p>
            <a:r>
              <a:rPr lang="en-GB" dirty="0" smtClean="0"/>
              <a:t>The instructions are fetched one at a time and executed immediately by the processor in a sequential order</a:t>
            </a:r>
          </a:p>
        </p:txBody>
      </p:sp>
    </p:spTree>
    <p:extLst>
      <p:ext uri="{BB962C8B-B14F-4D97-AF65-F5344CB8AC3E}">
        <p14:creationId xmlns:p14="http://schemas.microsoft.com/office/powerpoint/2010/main" val="32591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John von </a:t>
            </a:r>
            <a:r>
              <a:rPr lang="en-GB" dirty="0"/>
              <a:t>Neumann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most common implementation of this concept is the von Neumann architecture</a:t>
            </a:r>
          </a:p>
          <a:p>
            <a:r>
              <a:rPr lang="en-GB" dirty="0" smtClean="0"/>
              <a:t>Instructions and data are stored in a common main memory and transferred using a single shared bus</a:t>
            </a:r>
          </a:p>
          <a:p>
            <a:pPr lvl="1"/>
            <a:r>
              <a:rPr lang="en-GB" dirty="0" smtClean="0"/>
              <a:t>What compromises might there be with a shared bus?</a:t>
            </a:r>
            <a:endParaRPr lang="en-GB" dirty="0"/>
          </a:p>
        </p:txBody>
      </p:sp>
      <p:pic>
        <p:nvPicPr>
          <p:cNvPr id="5" name="Picture 2" descr="C:\Users\Rob\AppData\Roaming\PixelMetrics\CaptureWiz\Temp\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561" y="4027216"/>
            <a:ext cx="5426669" cy="20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57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Harvard architecture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An alternative model separates the data and instructions into separate memories using different buses</a:t>
            </a:r>
          </a:p>
          <a:p>
            <a:pPr lvl="1"/>
            <a:r>
              <a:rPr lang="en-GB" dirty="0" smtClean="0"/>
              <a:t>Program instructions and data are no longer competing for the same bus</a:t>
            </a:r>
            <a:endParaRPr lang="en-GB" dirty="0"/>
          </a:p>
        </p:txBody>
      </p:sp>
      <p:pic>
        <p:nvPicPr>
          <p:cNvPr id="3074" name="Picture 2" descr="C:\Users\Rob\AppData\Roaming\PixelMetrics\CaptureWiz\Tem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95" y="4037747"/>
            <a:ext cx="7635744" cy="19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44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Programs and data buses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7884011" cy="3740018"/>
          </a:xfrm>
        </p:spPr>
        <p:txBody>
          <a:bodyPr/>
          <a:lstStyle/>
          <a:p>
            <a:r>
              <a:rPr lang="en-GB" dirty="0" smtClean="0"/>
              <a:t>Program instructions and data may be stored in unequal quantities</a:t>
            </a:r>
          </a:p>
          <a:p>
            <a:r>
              <a:rPr lang="en-GB" dirty="0" smtClean="0"/>
              <a:t>A Harvard architecture means that different sized memory spaces and word lengths can be used for data and instructions</a:t>
            </a:r>
          </a:p>
          <a:p>
            <a:pPr lvl="1"/>
            <a:r>
              <a:rPr lang="en-GB" dirty="0" smtClean="0"/>
              <a:t>This architecture is most commonly used with embedded systems performing specialist functions rather than general purpose machines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681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comparison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119105"/>
          </a:xfrm>
        </p:spPr>
        <p:txBody>
          <a:bodyPr/>
          <a:lstStyle/>
          <a:p>
            <a:r>
              <a:rPr lang="en-GB" dirty="0"/>
              <a:t>Owing primarily to cost and </a:t>
            </a:r>
            <a:r>
              <a:rPr lang="en-GB" dirty="0" smtClean="0"/>
              <a:t>programming complexity, </a:t>
            </a:r>
            <a:r>
              <a:rPr lang="en-GB" dirty="0"/>
              <a:t>almost all general purpose computers are based on von Neumann’s principles</a:t>
            </a:r>
          </a:p>
          <a:p>
            <a:pPr lvl="1"/>
            <a:r>
              <a:rPr lang="en-GB" dirty="0" smtClean="0"/>
              <a:t>Harvard principles are usually used with specialist embedded systems such as digital signal processing where speed takes priority over the complexities of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99" y="3956237"/>
            <a:ext cx="4350469" cy="29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/>
              <a:t>T</a:t>
            </a:r>
            <a:r>
              <a:rPr lang="en-GB" b="1" dirty="0" smtClean="0"/>
              <a:t>ask 4</a:t>
            </a:r>
            <a:r>
              <a:rPr lang="en-GB" dirty="0" smtClean="0"/>
              <a:t> on </a:t>
            </a:r>
            <a:r>
              <a:rPr lang="en-GB" b="1" dirty="0" smtClean="0"/>
              <a:t>Worksheet </a:t>
            </a:r>
            <a:r>
              <a:rPr lang="en-GB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162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What is a computer system?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computer system is any device that can take a set of inputs and process them into useful outputs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267001" y="2742924"/>
            <a:ext cx="1493240" cy="1227843"/>
          </a:xfrm>
          <a:prstGeom prst="rect">
            <a:avLst/>
          </a:prstGeom>
          <a:solidFill>
            <a:srgbClr val="C396A3"/>
          </a:solidFill>
          <a:ln>
            <a:solidFill>
              <a:srgbClr val="C396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Barcode reader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8531" y="2742924"/>
            <a:ext cx="1493240" cy="1227843"/>
          </a:xfrm>
          <a:prstGeom prst="rect">
            <a:avLst/>
          </a:prstGeom>
          <a:solidFill>
            <a:srgbClr val="C396A3"/>
          </a:solidFill>
          <a:ln>
            <a:solidFill>
              <a:srgbClr val="C396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Translate to digits, validate,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up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0061" y="2742924"/>
            <a:ext cx="1493240" cy="1227843"/>
          </a:xfrm>
          <a:prstGeom prst="rect">
            <a:avLst/>
          </a:prstGeom>
          <a:solidFill>
            <a:srgbClr val="C396A3"/>
          </a:solidFill>
          <a:ln>
            <a:solidFill>
              <a:srgbClr val="C396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Product code, name, price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1771" y="3348944"/>
            <a:ext cx="998290" cy="0"/>
          </a:xfrm>
          <a:prstGeom prst="straightConnector1">
            <a:avLst/>
          </a:prstGeom>
          <a:ln w="57150">
            <a:solidFill>
              <a:srgbClr val="99323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67001" y="4242835"/>
            <a:ext cx="1493240" cy="1227843"/>
          </a:xfrm>
          <a:prstGeom prst="rect">
            <a:avLst/>
          </a:prstGeom>
          <a:solidFill>
            <a:srgbClr val="C396A3"/>
          </a:solidFill>
          <a:ln>
            <a:solidFill>
              <a:srgbClr val="C396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Touchscreen presses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8531" y="4242835"/>
            <a:ext cx="1493240" cy="1227843"/>
          </a:xfrm>
          <a:prstGeom prst="rect">
            <a:avLst/>
          </a:prstGeom>
          <a:solidFill>
            <a:srgbClr val="C396A3"/>
          </a:solidFill>
          <a:ln>
            <a:solidFill>
              <a:srgbClr val="C396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Characters encoded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0061" y="4242835"/>
            <a:ext cx="1493240" cy="1227843"/>
          </a:xfrm>
          <a:prstGeom prst="rect">
            <a:avLst/>
          </a:prstGeom>
          <a:solidFill>
            <a:srgbClr val="C396A3"/>
          </a:solidFill>
          <a:ln>
            <a:solidFill>
              <a:srgbClr val="C396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Text message displayed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51771" y="4848855"/>
            <a:ext cx="998290" cy="0"/>
          </a:xfrm>
          <a:prstGeom prst="straightConnector1">
            <a:avLst/>
          </a:prstGeom>
          <a:ln w="57150">
            <a:solidFill>
              <a:srgbClr val="99323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5275" y="548688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9884" y="54789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8414" y="54789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60241" y="3348944"/>
            <a:ext cx="998290" cy="0"/>
          </a:xfrm>
          <a:prstGeom prst="straightConnector1">
            <a:avLst/>
          </a:prstGeom>
          <a:ln w="57150">
            <a:solidFill>
              <a:srgbClr val="99323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60241" y="4848855"/>
            <a:ext cx="998290" cy="0"/>
          </a:xfrm>
          <a:prstGeom prst="straightConnector1">
            <a:avLst/>
          </a:prstGeom>
          <a:ln w="57150">
            <a:solidFill>
              <a:srgbClr val="99323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Task 1</a:t>
            </a:r>
            <a:r>
              <a:rPr lang="en-GB" dirty="0" smtClean="0"/>
              <a:t> of </a:t>
            </a:r>
            <a:r>
              <a:rPr lang="en-GB" b="1" dirty="0" smtClean="0"/>
              <a:t>Worksheet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06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800" y="2133600"/>
            <a:ext cx="3759200" cy="47244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Internal hardware components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928375" cy="3453607"/>
          </a:xfrm>
        </p:spPr>
        <p:txBody>
          <a:bodyPr/>
          <a:lstStyle/>
          <a:p>
            <a:r>
              <a:rPr lang="en-GB" dirty="0" smtClean="0"/>
              <a:t>A computer system incorporates all of the hardware and software required to operate it</a:t>
            </a:r>
          </a:p>
          <a:p>
            <a:r>
              <a:rPr lang="en-GB" dirty="0" smtClean="0"/>
              <a:t>The hardware includes the Central Processing Unit (CPU), input, output and storage devices</a:t>
            </a:r>
          </a:p>
          <a:p>
            <a:r>
              <a:rPr lang="en-GB" dirty="0" smtClean="0"/>
              <a:t>In this lesson we will be looking in more detail at the CPU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17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Parts of the CPU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35439"/>
          </a:xfrm>
        </p:spPr>
        <p:txBody>
          <a:bodyPr/>
          <a:lstStyle/>
          <a:p>
            <a:r>
              <a:rPr lang="en-GB" dirty="0" smtClean="0"/>
              <a:t>The CPU contains the following components:</a:t>
            </a:r>
          </a:p>
          <a:p>
            <a:pPr lvl="1"/>
            <a:r>
              <a:rPr lang="en-GB" dirty="0" smtClean="0"/>
              <a:t>Processor</a:t>
            </a:r>
          </a:p>
          <a:p>
            <a:pPr lvl="1"/>
            <a:r>
              <a:rPr lang="en-GB" dirty="0" smtClean="0"/>
              <a:t>Main memory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ddress, control and data buses </a:t>
            </a:r>
          </a:p>
          <a:p>
            <a:pPr lvl="1"/>
            <a:r>
              <a:rPr lang="en-GB" dirty="0" err="1" smtClean="0"/>
              <a:t>Input/Output</a:t>
            </a:r>
            <a:r>
              <a:rPr lang="en-GB" dirty="0" smtClean="0"/>
              <a:t> (I/O) controllers</a:t>
            </a:r>
          </a:p>
          <a:p>
            <a:r>
              <a:rPr lang="en-GB" dirty="0" smtClean="0"/>
              <a:t>How do the processor components communicate with each other? What is a “bus”? What is a “controller”?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78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Inside the CPU</a:t>
            </a:r>
            <a:endParaRPr lang="en-GB" dirty="0"/>
          </a:p>
        </p:txBody>
      </p:sp>
      <p:pic>
        <p:nvPicPr>
          <p:cNvPr id="1026" name="Picture 2" descr="C:\Users\Rob\AppData\Roaming\PixelMetrics\CaptureWiz\Temp\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622" y="1591431"/>
            <a:ext cx="7546303" cy="46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I/O controllers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710689"/>
          </a:xfrm>
        </p:spPr>
        <p:txBody>
          <a:bodyPr/>
          <a:lstStyle/>
          <a:p>
            <a:r>
              <a:rPr lang="en-GB" dirty="0" smtClean="0"/>
              <a:t>External devices such as printers, scanners, microphones etc. are produced by different manufacturers </a:t>
            </a:r>
          </a:p>
          <a:p>
            <a:r>
              <a:rPr lang="en-GB" dirty="0" smtClean="0"/>
              <a:t>They cannot be directly connected to the processor </a:t>
            </a:r>
            <a:endParaRPr lang="en-GB" dirty="0"/>
          </a:p>
          <a:p>
            <a:r>
              <a:rPr lang="en-GB" dirty="0" smtClean="0"/>
              <a:t>An I/O controller for each peripheral device acts as an </a:t>
            </a:r>
            <a:r>
              <a:rPr lang="en-GB" dirty="0" smtClean="0">
                <a:solidFill>
                  <a:srgbClr val="D1919B"/>
                </a:solidFill>
              </a:rPr>
              <a:t>interface</a:t>
            </a:r>
            <a:r>
              <a:rPr lang="en-GB" dirty="0" smtClean="0"/>
              <a:t> between the device and the computer</a:t>
            </a:r>
          </a:p>
        </p:txBody>
      </p:sp>
    </p:spTree>
    <p:extLst>
      <p:ext uri="{BB962C8B-B14F-4D97-AF65-F5344CB8AC3E}">
        <p14:creationId xmlns:p14="http://schemas.microsoft.com/office/powerpoint/2010/main" val="12022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Device drivers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710689"/>
          </a:xfrm>
        </p:spPr>
        <p:txBody>
          <a:bodyPr/>
          <a:lstStyle/>
          <a:p>
            <a:r>
              <a:rPr lang="en-GB" dirty="0" smtClean="0"/>
              <a:t>The software that interacts directly with the I/O controller is called a </a:t>
            </a:r>
            <a:r>
              <a:rPr lang="en-GB" dirty="0" smtClean="0">
                <a:solidFill>
                  <a:srgbClr val="D1919B"/>
                </a:solidFill>
              </a:rPr>
              <a:t>device driver</a:t>
            </a:r>
          </a:p>
          <a:p>
            <a:r>
              <a:rPr lang="en-GB" dirty="0" smtClean="0"/>
              <a:t>When you install a new device (e.g. a new printer) you must install the device driver for it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9" t="3374" r="6415" b="4518"/>
          <a:stretch/>
        </p:blipFill>
        <p:spPr>
          <a:xfrm>
            <a:off x="4359565" y="3556000"/>
            <a:ext cx="4034710" cy="27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</Template>
  <TotalTime>3691</TotalTime>
  <Words>1109</Words>
  <Application>Microsoft Office PowerPoint</Application>
  <PresentationFormat>On-screen Show (4:3)</PresentationFormat>
  <Paragraphs>125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Museo 100</vt:lpstr>
      <vt:lpstr>Museo900-Regular</vt:lpstr>
      <vt:lpstr>Museo 500</vt:lpstr>
      <vt:lpstr>Museo 700</vt:lpstr>
      <vt:lpstr>Calibri</vt:lpstr>
      <vt:lpstr>Arial</vt:lpstr>
      <vt:lpstr>Consolas</vt:lpstr>
      <vt:lpstr>Museo 900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Leonora Sheppard</cp:lastModifiedBy>
  <cp:revision>144</cp:revision>
  <dcterms:created xsi:type="dcterms:W3CDTF">2015-08-13T09:52:03Z</dcterms:created>
  <dcterms:modified xsi:type="dcterms:W3CDTF">2015-12-14T14:49:15Z</dcterms:modified>
</cp:coreProperties>
</file>