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Quicksand"/>
      <p:regular r:id="rId15"/>
      <p:bold r:id="rId16"/>
    </p:embeddedFont>
    <p:embeddedFont>
      <p:font typeface="Quicksand Medium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042DEE3-6F0D-436F-A347-65ABE0F09488}">
  <a:tblStyle styleId="{7042DEE3-6F0D-436F-A347-65ABE0F0948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Quicksand-regular.fntdata"/><Relationship Id="rId14" Type="http://schemas.openxmlformats.org/officeDocument/2006/relationships/slide" Target="slides/slide9.xml"/><Relationship Id="rId17" Type="http://schemas.openxmlformats.org/officeDocument/2006/relationships/font" Target="fonts/QuicksandMedium-regular.fntdata"/><Relationship Id="rId16" Type="http://schemas.openxmlformats.org/officeDocument/2006/relationships/font" Target="fonts/Quicksan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QuicksandMedium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ncce.io/tcc" TargetMode="External"/><Relationship Id="rId3" Type="http://schemas.openxmlformats.org/officeDocument/2006/relationships/hyperlink" Target="https://pixabay.com/illustrations/smartphone-app-news-web-internet-1184883/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pixabay.com/vectors/school-school-supplies-education-1555910/" TargetMode="Externa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5ea948baa0_1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5ea948baa0_1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Last updated: 10-05-2021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Resources are updated regularly — the latest version is available at: </a:t>
            </a:r>
            <a:r>
              <a:rPr lang="en-GB" sz="1000" u="sng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ncce.io/tcc</a:t>
            </a: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Image source: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https://pixabay.com/illustrations/smartphone-app-news-web-internet-1184883</a:t>
            </a:r>
            <a:endParaRPr sz="10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59732e3e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759732e3e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Image source: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2"/>
              </a:rPr>
              <a:t>https://pixabay.com/vectors/school-school-supplies-education-1555910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59732e3e1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59732e3e1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59732e3e1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59732e3e1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6bbcecf246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6bbcecf246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6bbcecf246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6bbcecf246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5c2e34b0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75c2e34b0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5c2e34b0b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5c2e34b0b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6c2d49bf3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6c2d49bf3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3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title"/>
          </p:nvPr>
        </p:nvSpPr>
        <p:spPr>
          <a:xfrm>
            <a:off x="526875" y="576775"/>
            <a:ext cx="8095800" cy="20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5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32725" y="2665400"/>
            <a:ext cx="8095800" cy="7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90225" y="4164475"/>
            <a:ext cx="17145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ives / Questions / Lists">
  <p:cSld name="TITLE_4_1_1_1_2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" name="Google Shape;19;p3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image and text under (with heading)">
  <p:cSld name="TITLE_4_1_1_2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0900" y="1017725"/>
            <a:ext cx="8521200" cy="3097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2" type="body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4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image and text under (no heading)">
  <p:cSld name="TITLE_4_1_1_1_4_1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0900" y="472000"/>
            <a:ext cx="8521200" cy="37953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310900" y="4282175"/>
            <a:ext cx="8521200" cy="54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" name="Google Shape;30;p5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image (no text under)">
  <p:cSld name="TITLE_4_1_1_1_3_2_1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idx="1" type="body"/>
          </p:nvPr>
        </p:nvSpPr>
        <p:spPr>
          <a:xfrm>
            <a:off x="310900" y="1017725"/>
            <a:ext cx="8521200" cy="3811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type="title"/>
          </p:nvPr>
        </p:nvSpPr>
        <p:spPr>
          <a:xfrm>
            <a:off x="310900" y="319600"/>
            <a:ext cx="8521200" cy="70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5" name="Google Shape;35;p6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or Images side by side">
  <p:cSld name="TITLE_4_1_1_1_3_1_1_1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text">
  <p:cSld name="TITLE_4_1_1_1_1_1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310900" y="319600"/>
            <a:ext cx="8521200" cy="450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6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8"/>
          <p:cNvSpPr txBox="1"/>
          <p:nvPr>
            <p:ph idx="1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1155CC">
            <a:alpha val="5590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2725"/>
            <a:ext cx="9144000" cy="306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310900" y="310900"/>
            <a:ext cx="8521500" cy="7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icksand"/>
              <a:buNone/>
              <a:defRPr b="1" sz="2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0900" y="1017725"/>
            <a:ext cx="8521500" cy="38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 algn="ctr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 algn="ctr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 algn="ctr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 algn="ctr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 algn="ctr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 algn="ctr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 algn="ctr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 algn="ctr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196">
          <p15:clr>
            <a:srgbClr val="EA4335"/>
          </p15:clr>
        </p15:guide>
        <p15:guide id="2" orient="horz" pos="196">
          <p15:clr>
            <a:srgbClr val="EA4335"/>
          </p15:clr>
        </p15:guide>
        <p15:guide id="3" orient="horz" pos="641">
          <p15:clr>
            <a:srgbClr val="EA4335"/>
          </p15:clr>
        </p15:guide>
        <p15:guide id="4" pos="2776">
          <p15:clr>
            <a:srgbClr val="EA4335"/>
          </p15:clr>
        </p15:guide>
        <p15:guide id="5" orient="horz" pos="812">
          <p15:clr>
            <a:srgbClr val="EA4335"/>
          </p15:clr>
        </p15:guide>
        <p15:guide id="6" pos="2984">
          <p15:clr>
            <a:srgbClr val="EA4335"/>
          </p15:clr>
        </p15:guide>
        <p15:guide id="7" pos="5564">
          <p15:clr>
            <a:srgbClr val="EA4335"/>
          </p15:clr>
        </p15:guide>
        <p15:guide id="8" orient="horz" pos="2592">
          <p15:clr>
            <a:srgbClr val="EA4335"/>
          </p15:clr>
        </p15:guide>
        <p15:guide id="9" pos="2448">
          <p15:clr>
            <a:srgbClr val="EA4335"/>
          </p15:clr>
        </p15:guide>
        <p15:guide id="10" pos="3312">
          <p15:clr>
            <a:srgbClr val="EA4335"/>
          </p15:clr>
        </p15:guide>
        <p15:guide id="11" orient="horz" pos="304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526875" y="576775"/>
            <a:ext cx="8415600" cy="20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School Lab Studios</a:t>
            </a:r>
            <a:endParaRPr/>
          </a:p>
        </p:txBody>
      </p:sp>
      <p:pic>
        <p:nvPicPr>
          <p:cNvPr id="51" name="Google Shape;51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350950"/>
            <a:ext cx="2949750" cy="379255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9"/>
          <p:cNvSpPr txBox="1"/>
          <p:nvPr/>
        </p:nvSpPr>
        <p:spPr>
          <a:xfrm>
            <a:off x="5007650" y="2448975"/>
            <a:ext cx="2949900" cy="5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KS2</a:t>
            </a:r>
            <a:r>
              <a:rPr b="1" lang="en-GB"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Maths App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KS2 Maths App </a:t>
            </a:r>
            <a:endParaRPr/>
          </a:p>
        </p:txBody>
      </p:sp>
      <p:sp>
        <p:nvSpPr>
          <p:cNvPr id="58" name="Google Shape;58;p10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Project description</a:t>
            </a:r>
            <a:endParaRPr/>
          </a:p>
        </p:txBody>
      </p:sp>
      <p:sp>
        <p:nvSpPr>
          <p:cNvPr id="59" name="Google Shape;59;p10"/>
          <p:cNvSpPr txBox="1"/>
          <p:nvPr>
            <p:ph idx="1" type="body"/>
          </p:nvPr>
        </p:nvSpPr>
        <p:spPr>
          <a:xfrm>
            <a:off x="310900" y="1170125"/>
            <a:ext cx="42780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Learners at KS2 (ages seven to eleven) are expected to know their times tables.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We want an app that KS2 learners can use at home to </a:t>
            </a:r>
            <a:r>
              <a:rPr lang="en-GB"/>
              <a:t>practise</a:t>
            </a:r>
            <a:r>
              <a:rPr lang="en-GB"/>
              <a:t> them.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Learners will get to pick different levels of difficulty and be presented with ten questions before being given a final score. The correct answer should be shown after each question.</a:t>
            </a:r>
            <a:endParaRPr/>
          </a:p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61" name="Google Shape;61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07550" y="798075"/>
            <a:ext cx="3656818" cy="38210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311400" y="24215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Project 1: Success criteria</a:t>
            </a:r>
            <a:endParaRPr/>
          </a:p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311400" y="762325"/>
            <a:ext cx="8586000" cy="6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Below are some mandatory success criteria. You should add between two and four additional success criteria that you would like your project to be judged on​.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69" name="Google Shape;69;p11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</a:t>
            </a:r>
            <a:r>
              <a:rPr lang="en-GB"/>
              <a:t>uccess criteria</a:t>
            </a:r>
            <a:endParaRPr/>
          </a:p>
        </p:txBody>
      </p:sp>
      <p:graphicFrame>
        <p:nvGraphicFramePr>
          <p:cNvPr id="70" name="Google Shape;70;p11"/>
          <p:cNvGraphicFramePr/>
          <p:nvPr/>
        </p:nvGraphicFramePr>
        <p:xfrm>
          <a:off x="396950" y="154129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{7042DEE3-6F0D-436F-A347-65ABE0F09488}</a:tableStyleId>
              </a:tblPr>
              <a:tblGrid>
                <a:gridCol w="7379125"/>
                <a:gridCol w="900700"/>
              </a:tblGrid>
              <a:tr h="350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Success criterion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Met?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398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1. The app must have a welcome screen and allow the user to select either </a:t>
                      </a: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easy, medium, or hard</a:t>
                      </a: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.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410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2. Each round must ask ten questions.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410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3. The numbers must be selected at random.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410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4. Easy mode will test the 1, 2, 5, and 10 times tables.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410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5.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410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6.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410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7.</a:t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6" name="Google Shape;76;p12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Screen designs</a:t>
            </a:r>
            <a:endParaRPr/>
          </a:p>
        </p:txBody>
      </p:sp>
      <p:pic>
        <p:nvPicPr>
          <p:cNvPr id="77" name="Google Shape;77;p12"/>
          <p:cNvPicPr preferRelativeResize="0"/>
          <p:nvPr/>
        </p:nvPicPr>
        <p:blipFill rotWithShape="1">
          <a:blip r:embed="rId3">
            <a:alphaModFix/>
          </a:blip>
          <a:srcRect b="4736" l="27126" r="27158" t="4527"/>
          <a:stretch/>
        </p:blipFill>
        <p:spPr>
          <a:xfrm>
            <a:off x="1391250" y="310900"/>
            <a:ext cx="2377526" cy="4718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2"/>
          <p:cNvPicPr preferRelativeResize="0"/>
          <p:nvPr/>
        </p:nvPicPr>
        <p:blipFill rotWithShape="1">
          <a:blip r:embed="rId3">
            <a:alphaModFix/>
          </a:blip>
          <a:srcRect b="4736" l="27126" r="27158" t="4527"/>
          <a:stretch/>
        </p:blipFill>
        <p:spPr>
          <a:xfrm>
            <a:off x="5418100" y="310900"/>
            <a:ext cx="2377526" cy="4718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/>
          <p:nvPr>
            <p:ph idx="1" type="body"/>
          </p:nvPr>
        </p:nvSpPr>
        <p:spPr>
          <a:xfrm>
            <a:off x="310900" y="797675"/>
            <a:ext cx="8522100" cy="44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/>
              <a:t>Use the table below to document how you intend to decompose the problem. Don’t overcomplicate this by adding too many steps; remember that each step can be decomposed further, and use your success criteria as a guide to help you.</a:t>
            </a:r>
            <a:endParaRPr sz="11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84" name="Google Shape;84;p13"/>
          <p:cNvSpPr txBox="1"/>
          <p:nvPr>
            <p:ph type="title"/>
          </p:nvPr>
        </p:nvSpPr>
        <p:spPr>
          <a:xfrm>
            <a:off x="310950" y="254050"/>
            <a:ext cx="8522100" cy="70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Decompose the problem</a:t>
            </a:r>
            <a:endParaRPr/>
          </a:p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6" name="Google Shape;86;p13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Decomposition</a:t>
            </a:r>
            <a:endParaRPr/>
          </a:p>
        </p:txBody>
      </p:sp>
      <p:graphicFrame>
        <p:nvGraphicFramePr>
          <p:cNvPr id="87" name="Google Shape;87;p13"/>
          <p:cNvGraphicFramePr/>
          <p:nvPr/>
        </p:nvGraphicFramePr>
        <p:xfrm>
          <a:off x="310950" y="1646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{7042DEE3-6F0D-436F-A347-65ABE0F09488}</a:tableStyleId>
              </a:tblPr>
              <a:tblGrid>
                <a:gridCol w="2734275"/>
                <a:gridCol w="5949575"/>
              </a:tblGrid>
              <a:tr h="52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Step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Further decomposition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52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1.</a:t>
                      </a:r>
                      <a:endParaRPr sz="1100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2.</a:t>
                      </a:r>
                      <a:endParaRPr sz="1100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52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52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52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52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Diary milestone 1</a:t>
            </a:r>
            <a:endParaRPr/>
          </a:p>
        </p:txBody>
      </p:sp>
      <p:sp>
        <p:nvSpPr>
          <p:cNvPr id="93" name="Google Shape;93;p14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4" name="Google Shape;94;p14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Milestone 1</a:t>
            </a:r>
            <a:endParaRPr/>
          </a:p>
        </p:txBody>
      </p:sp>
      <p:sp>
        <p:nvSpPr>
          <p:cNvPr id="95" name="Google Shape;95;p14"/>
          <p:cNvSpPr txBox="1"/>
          <p:nvPr>
            <p:ph idx="2" type="body"/>
          </p:nvPr>
        </p:nvSpPr>
        <p:spPr>
          <a:xfrm>
            <a:off x="4037250" y="1289300"/>
            <a:ext cx="4795800" cy="21549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200"/>
              <a:t> </a:t>
            </a:r>
            <a:endParaRPr sz="1200"/>
          </a:p>
        </p:txBody>
      </p:sp>
      <p:sp>
        <p:nvSpPr>
          <p:cNvPr id="96" name="Google Shape;96;p14"/>
          <p:cNvSpPr txBox="1"/>
          <p:nvPr/>
        </p:nvSpPr>
        <p:spPr>
          <a:xfrm>
            <a:off x="4026800" y="548500"/>
            <a:ext cx="4795800" cy="6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W</a:t>
            </a: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hat have you achieved this lesson? Don’t forget to include information on anything that went wrong and how you resolved the issues</a:t>
            </a: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310900" y="975200"/>
            <a:ext cx="13407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Screenshot</a:t>
            </a:r>
            <a:endParaRPr/>
          </a:p>
        </p:txBody>
      </p:sp>
      <p:sp>
        <p:nvSpPr>
          <p:cNvPr id="98" name="Google Shape;98;p14"/>
          <p:cNvSpPr txBox="1"/>
          <p:nvPr>
            <p:ph idx="2" type="body"/>
          </p:nvPr>
        </p:nvSpPr>
        <p:spPr>
          <a:xfrm>
            <a:off x="4032050" y="3835650"/>
            <a:ext cx="4795800" cy="11736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200"/>
              <a:t> </a:t>
            </a:r>
            <a:endParaRPr sz="1200"/>
          </a:p>
        </p:txBody>
      </p:sp>
      <p:sp>
        <p:nvSpPr>
          <p:cNvPr id="99" name="Google Shape;99;p14"/>
          <p:cNvSpPr txBox="1"/>
          <p:nvPr/>
        </p:nvSpPr>
        <p:spPr>
          <a:xfrm>
            <a:off x="4034600" y="3444225"/>
            <a:ext cx="4780200" cy="3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What do you need to focus on in the next lesson?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>
            <p:ph type="title"/>
          </p:nvPr>
        </p:nvSpPr>
        <p:spPr>
          <a:xfrm>
            <a:off x="310900" y="319600"/>
            <a:ext cx="8521200" cy="70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Feedback</a:t>
            </a:r>
            <a:endParaRPr/>
          </a:p>
        </p:txBody>
      </p:sp>
      <p:sp>
        <p:nvSpPr>
          <p:cNvPr id="105" name="Google Shape;105;p15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6" name="Google Shape;106;p15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Peer feedback</a:t>
            </a:r>
            <a:endParaRPr/>
          </a:p>
        </p:txBody>
      </p:sp>
      <p:graphicFrame>
        <p:nvGraphicFramePr>
          <p:cNvPr id="107" name="Google Shape;107;p15"/>
          <p:cNvGraphicFramePr/>
          <p:nvPr/>
        </p:nvGraphicFramePr>
        <p:xfrm>
          <a:off x="345025" y="118696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{7042DEE3-6F0D-436F-A347-65ABE0F09488}</a:tableStyleId>
              </a:tblPr>
              <a:tblGrid>
                <a:gridCol w="3541175"/>
                <a:gridCol w="555325"/>
              </a:tblGrid>
              <a:tr h="356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Success criteri</a:t>
                      </a:r>
                      <a:r>
                        <a:rPr b="1"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on</a:t>
                      </a:r>
                      <a:endParaRPr b="1"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Met?</a:t>
                      </a:r>
                      <a:endParaRPr b="1"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529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1. The app must have a welcome screen and allow the user to select either </a:t>
                      </a: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easy, medium, or hard</a:t>
                      </a: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.</a:t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356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2. Each round must ask ten questions.</a:t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356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3. The numbers must be selected at random.</a:t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356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4. Easy mode will test the 1, 2, 5, and 10 times tables.</a:t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356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5.</a:t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356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6.</a:t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  <a:tr h="356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7.</a:t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8" name="Google Shape;108;p15"/>
          <p:cNvSpPr txBox="1"/>
          <p:nvPr>
            <p:ph idx="4294967295" type="body"/>
          </p:nvPr>
        </p:nvSpPr>
        <p:spPr>
          <a:xfrm>
            <a:off x="4705300" y="1415575"/>
            <a:ext cx="4203600" cy="19200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100"/>
              <a:t> </a:t>
            </a:r>
            <a:endParaRPr sz="1100"/>
          </a:p>
        </p:txBody>
      </p:sp>
      <p:sp>
        <p:nvSpPr>
          <p:cNvPr id="109" name="Google Shape;109;p15"/>
          <p:cNvSpPr txBox="1"/>
          <p:nvPr/>
        </p:nvSpPr>
        <p:spPr>
          <a:xfrm>
            <a:off x="4687050" y="651050"/>
            <a:ext cx="43743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What do you think could be done to help the app meet the success criteria? What other suggestions do you have?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0" name="Google Shape;110;p15"/>
          <p:cNvSpPr txBox="1"/>
          <p:nvPr>
            <p:ph idx="4294967295" type="body"/>
          </p:nvPr>
        </p:nvSpPr>
        <p:spPr>
          <a:xfrm>
            <a:off x="4700100" y="3885725"/>
            <a:ext cx="4203600" cy="11736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100"/>
              <a:t> </a:t>
            </a:r>
            <a:endParaRPr sz="1100"/>
          </a:p>
        </p:txBody>
      </p:sp>
      <p:sp>
        <p:nvSpPr>
          <p:cNvPr id="111" name="Google Shape;111;p15"/>
          <p:cNvSpPr txBox="1"/>
          <p:nvPr/>
        </p:nvSpPr>
        <p:spPr>
          <a:xfrm>
            <a:off x="4687050" y="3341900"/>
            <a:ext cx="4366500" cy="3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What do you think users will like most about the app?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Diary milestone 2</a:t>
            </a:r>
            <a:endParaRPr/>
          </a:p>
        </p:txBody>
      </p:sp>
      <p:sp>
        <p:nvSpPr>
          <p:cNvPr id="117" name="Google Shape;117;p16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8" name="Google Shape;118;p16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Milestone 2</a:t>
            </a:r>
            <a:endParaRPr/>
          </a:p>
        </p:txBody>
      </p:sp>
      <p:sp>
        <p:nvSpPr>
          <p:cNvPr id="119" name="Google Shape;119;p16"/>
          <p:cNvSpPr txBox="1"/>
          <p:nvPr>
            <p:ph idx="2" type="body"/>
          </p:nvPr>
        </p:nvSpPr>
        <p:spPr>
          <a:xfrm>
            <a:off x="4037250" y="1289300"/>
            <a:ext cx="4795800" cy="21549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200"/>
              <a:t> </a:t>
            </a:r>
            <a:endParaRPr sz="1200"/>
          </a:p>
        </p:txBody>
      </p:sp>
      <p:sp>
        <p:nvSpPr>
          <p:cNvPr id="120" name="Google Shape;120;p16"/>
          <p:cNvSpPr txBox="1"/>
          <p:nvPr/>
        </p:nvSpPr>
        <p:spPr>
          <a:xfrm>
            <a:off x="4026800" y="548500"/>
            <a:ext cx="4795800" cy="6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What have you achieved this lesson? Don’t forget to include information on anything that went wrong and how you resolved the issues.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21" name="Google Shape;121;p16"/>
          <p:cNvSpPr txBox="1"/>
          <p:nvPr/>
        </p:nvSpPr>
        <p:spPr>
          <a:xfrm>
            <a:off x="310900" y="975200"/>
            <a:ext cx="12099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Screenshot</a:t>
            </a:r>
            <a:endParaRPr/>
          </a:p>
        </p:txBody>
      </p:sp>
      <p:sp>
        <p:nvSpPr>
          <p:cNvPr id="122" name="Google Shape;122;p16"/>
          <p:cNvSpPr txBox="1"/>
          <p:nvPr>
            <p:ph idx="2" type="body"/>
          </p:nvPr>
        </p:nvSpPr>
        <p:spPr>
          <a:xfrm>
            <a:off x="4032050" y="3835650"/>
            <a:ext cx="4795800" cy="11736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200"/>
              <a:t> </a:t>
            </a:r>
            <a:endParaRPr sz="1200"/>
          </a:p>
        </p:txBody>
      </p:sp>
      <p:sp>
        <p:nvSpPr>
          <p:cNvPr id="123" name="Google Shape;123;p16"/>
          <p:cNvSpPr txBox="1"/>
          <p:nvPr/>
        </p:nvSpPr>
        <p:spPr>
          <a:xfrm>
            <a:off x="4034600" y="3444225"/>
            <a:ext cx="4780200" cy="3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What do you need to focus on in the next lesson?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Evaluation</a:t>
            </a:r>
            <a:endParaRPr/>
          </a:p>
        </p:txBody>
      </p:sp>
      <p:sp>
        <p:nvSpPr>
          <p:cNvPr id="129" name="Google Shape;129;p17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0" name="Google Shape;130;p17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Project evaluation</a:t>
            </a:r>
            <a:endParaRPr/>
          </a:p>
        </p:txBody>
      </p:sp>
      <p:graphicFrame>
        <p:nvGraphicFramePr>
          <p:cNvPr id="131" name="Google Shape;131;p17"/>
          <p:cNvGraphicFramePr/>
          <p:nvPr/>
        </p:nvGraphicFramePr>
        <p:xfrm>
          <a:off x="339375" y="1023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{7042DEE3-6F0D-436F-A347-65ABE0F09488}</a:tableStyleId>
              </a:tblPr>
              <a:tblGrid>
                <a:gridCol w="2805500"/>
                <a:gridCol w="5608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Questions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Responses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Do you think your app will be successful, and why? (For example, which features do you think will appeal to the audience?)</a:t>
                      </a:r>
                      <a:endParaRPr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Based on the feedback from your user, what do you think could be improved upon if you had had more time?​</a:t>
                      </a:r>
                      <a:endParaRPr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What additional features would you like to add to the app in the future to help keep people engaged with it?</a:t>
                      </a:r>
                      <a:endParaRPr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NCCE Slides">
  <a:themeElements>
    <a:clrScheme name="Simple Light">
      <a:dk1>
        <a:srgbClr val="5B5BA5"/>
      </a:dk1>
      <a:lt1>
        <a:srgbClr val="FFFFFF"/>
      </a:lt1>
      <a:dk2>
        <a:srgbClr val="E9E9F3"/>
      </a:dk2>
      <a:lt2>
        <a:srgbClr val="F2F6FC"/>
      </a:lt2>
      <a:accent1>
        <a:srgbClr val="E9F7FC"/>
      </a:accent1>
      <a:accent2>
        <a:srgbClr val="FFEFDA"/>
      </a:accent2>
      <a:accent3>
        <a:srgbClr val="ECF8F5"/>
      </a:accent3>
      <a:accent4>
        <a:srgbClr val="FEF2F6"/>
      </a:accent4>
      <a:accent5>
        <a:srgbClr val="E6E6EA"/>
      </a:accent5>
      <a:accent6>
        <a:srgbClr val="F0F6ED"/>
      </a:accent6>
      <a:hlink>
        <a:srgbClr val="3197A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