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handoutMasterIdLst>
    <p:handoutMasterId r:id="rId218"/>
  </p:handoutMasterIdLst>
  <p:sldIdLst>
    <p:sldId id="256" r:id="rId2"/>
    <p:sldId id="260" r:id="rId3"/>
    <p:sldId id="263" r:id="rId4"/>
    <p:sldId id="262" r:id="rId5"/>
    <p:sldId id="265" r:id="rId6"/>
    <p:sldId id="266" r:id="rId7"/>
    <p:sldId id="271" r:id="rId8"/>
    <p:sldId id="419" r:id="rId9"/>
    <p:sldId id="272" r:id="rId10"/>
    <p:sldId id="274" r:id="rId11"/>
    <p:sldId id="275" r:id="rId12"/>
    <p:sldId id="277" r:id="rId13"/>
    <p:sldId id="276" r:id="rId14"/>
    <p:sldId id="278" r:id="rId15"/>
    <p:sldId id="285" r:id="rId16"/>
    <p:sldId id="286" r:id="rId17"/>
    <p:sldId id="331" r:id="rId18"/>
    <p:sldId id="339" r:id="rId19"/>
    <p:sldId id="332" r:id="rId20"/>
    <p:sldId id="341" r:id="rId21"/>
    <p:sldId id="333" r:id="rId22"/>
    <p:sldId id="368" r:id="rId23"/>
    <p:sldId id="334" r:id="rId24"/>
    <p:sldId id="367" r:id="rId25"/>
    <p:sldId id="335" r:id="rId26"/>
    <p:sldId id="366" r:id="rId27"/>
    <p:sldId id="336" r:id="rId28"/>
    <p:sldId id="337" r:id="rId29"/>
    <p:sldId id="287" r:id="rId30"/>
    <p:sldId id="296" r:id="rId31"/>
    <p:sldId id="342" r:id="rId32"/>
    <p:sldId id="343" r:id="rId33"/>
    <p:sldId id="344" r:id="rId34"/>
    <p:sldId id="369" r:id="rId35"/>
    <p:sldId id="345" r:id="rId36"/>
    <p:sldId id="370" r:id="rId37"/>
    <p:sldId id="346" r:id="rId38"/>
    <p:sldId id="371" r:id="rId39"/>
    <p:sldId id="288" r:id="rId40"/>
    <p:sldId id="289" r:id="rId41"/>
    <p:sldId id="420" r:id="rId42"/>
    <p:sldId id="291" r:id="rId43"/>
    <p:sldId id="347" r:id="rId44"/>
    <p:sldId id="353" r:id="rId45"/>
    <p:sldId id="348" r:id="rId46"/>
    <p:sldId id="354" r:id="rId47"/>
    <p:sldId id="349" r:id="rId48"/>
    <p:sldId id="355" r:id="rId49"/>
    <p:sldId id="350" r:id="rId50"/>
    <p:sldId id="356" r:id="rId51"/>
    <p:sldId id="351" r:id="rId52"/>
    <p:sldId id="357" r:id="rId53"/>
    <p:sldId id="352" r:id="rId54"/>
    <p:sldId id="358" r:id="rId55"/>
    <p:sldId id="421" r:id="rId56"/>
    <p:sldId id="293" r:id="rId57"/>
    <p:sldId id="359" r:id="rId58"/>
    <p:sldId id="360" r:id="rId59"/>
    <p:sldId id="361" r:id="rId60"/>
    <p:sldId id="362" r:id="rId61"/>
    <p:sldId id="363" r:id="rId62"/>
    <p:sldId id="364" r:id="rId63"/>
    <p:sldId id="294" r:id="rId64"/>
    <p:sldId id="295" r:id="rId65"/>
    <p:sldId id="325" r:id="rId66"/>
    <p:sldId id="326" r:id="rId67"/>
    <p:sldId id="327" r:id="rId68"/>
    <p:sldId id="328" r:id="rId69"/>
    <p:sldId id="329" r:id="rId70"/>
    <p:sldId id="330" r:id="rId71"/>
    <p:sldId id="365" r:id="rId72"/>
    <p:sldId id="372" r:id="rId73"/>
    <p:sldId id="307" r:id="rId74"/>
    <p:sldId id="308" r:id="rId75"/>
    <p:sldId id="422" r:id="rId76"/>
    <p:sldId id="310" r:id="rId77"/>
    <p:sldId id="373" r:id="rId78"/>
    <p:sldId id="374" r:id="rId79"/>
    <p:sldId id="375" r:id="rId80"/>
    <p:sldId id="376" r:id="rId81"/>
    <p:sldId id="383" r:id="rId82"/>
    <p:sldId id="384" r:id="rId83"/>
    <p:sldId id="379" r:id="rId84"/>
    <p:sldId id="382" r:id="rId85"/>
    <p:sldId id="386" r:id="rId86"/>
    <p:sldId id="387" r:id="rId87"/>
    <p:sldId id="410" r:id="rId88"/>
    <p:sldId id="389" r:id="rId89"/>
    <p:sldId id="393" r:id="rId90"/>
    <p:sldId id="312" r:id="rId91"/>
    <p:sldId id="397" r:id="rId92"/>
    <p:sldId id="392" r:id="rId93"/>
    <p:sldId id="398" r:id="rId94"/>
    <p:sldId id="423" r:id="rId95"/>
    <p:sldId id="399" r:id="rId96"/>
    <p:sldId id="401" r:id="rId97"/>
    <p:sldId id="412" r:id="rId98"/>
    <p:sldId id="424" r:id="rId99"/>
    <p:sldId id="408" r:id="rId100"/>
    <p:sldId id="425" r:id="rId101"/>
    <p:sldId id="413" r:id="rId102"/>
    <p:sldId id="426" r:id="rId103"/>
    <p:sldId id="414" r:id="rId104"/>
    <p:sldId id="427" r:id="rId105"/>
    <p:sldId id="315" r:id="rId106"/>
    <p:sldId id="316" r:id="rId107"/>
    <p:sldId id="415" r:id="rId108"/>
    <p:sldId id="428" r:id="rId109"/>
    <p:sldId id="417" r:id="rId110"/>
    <p:sldId id="429" r:id="rId111"/>
    <p:sldId id="317" r:id="rId112"/>
    <p:sldId id="430" r:id="rId113"/>
    <p:sldId id="431" r:id="rId114"/>
    <p:sldId id="318" r:id="rId115"/>
    <p:sldId id="432" r:id="rId116"/>
    <p:sldId id="433" r:id="rId117"/>
    <p:sldId id="434" r:id="rId118"/>
    <p:sldId id="435" r:id="rId119"/>
    <p:sldId id="436" r:id="rId120"/>
    <p:sldId id="437" r:id="rId121"/>
    <p:sldId id="438" r:id="rId122"/>
    <p:sldId id="439" r:id="rId123"/>
    <p:sldId id="440" r:id="rId124"/>
    <p:sldId id="441" r:id="rId125"/>
    <p:sldId id="442" r:id="rId126"/>
    <p:sldId id="443" r:id="rId127"/>
    <p:sldId id="319" r:id="rId128"/>
    <p:sldId id="320" r:id="rId129"/>
    <p:sldId id="444" r:id="rId130"/>
    <p:sldId id="445" r:id="rId131"/>
    <p:sldId id="448" r:id="rId132"/>
    <p:sldId id="322" r:id="rId133"/>
    <p:sldId id="321" r:id="rId134"/>
    <p:sldId id="324" r:id="rId135"/>
    <p:sldId id="450" r:id="rId136"/>
    <p:sldId id="451" r:id="rId137"/>
    <p:sldId id="305" r:id="rId138"/>
    <p:sldId id="306" r:id="rId139"/>
    <p:sldId id="452" r:id="rId140"/>
    <p:sldId id="453" r:id="rId141"/>
    <p:sldId id="454" r:id="rId142"/>
    <p:sldId id="455" r:id="rId143"/>
    <p:sldId id="456" r:id="rId144"/>
    <p:sldId id="457" r:id="rId145"/>
    <p:sldId id="458" r:id="rId146"/>
    <p:sldId id="459" r:id="rId147"/>
    <p:sldId id="460" r:id="rId148"/>
    <p:sldId id="470" r:id="rId149"/>
    <p:sldId id="464" r:id="rId150"/>
    <p:sldId id="462" r:id="rId151"/>
    <p:sldId id="463" r:id="rId152"/>
    <p:sldId id="465" r:id="rId153"/>
    <p:sldId id="466" r:id="rId154"/>
    <p:sldId id="467" r:id="rId155"/>
    <p:sldId id="468" r:id="rId156"/>
    <p:sldId id="469" r:id="rId157"/>
    <p:sldId id="303" r:id="rId158"/>
    <p:sldId id="304" r:id="rId159"/>
    <p:sldId id="471" r:id="rId160"/>
    <p:sldId id="472" r:id="rId161"/>
    <p:sldId id="473" r:id="rId162"/>
    <p:sldId id="474" r:id="rId163"/>
    <p:sldId id="475" r:id="rId164"/>
    <p:sldId id="476" r:id="rId165"/>
    <p:sldId id="301" r:id="rId166"/>
    <p:sldId id="302" r:id="rId167"/>
    <p:sldId id="477" r:id="rId168"/>
    <p:sldId id="478" r:id="rId169"/>
    <p:sldId id="479" r:id="rId170"/>
    <p:sldId id="480" r:id="rId171"/>
    <p:sldId id="481" r:id="rId172"/>
    <p:sldId id="482" r:id="rId173"/>
    <p:sldId id="483" r:id="rId174"/>
    <p:sldId id="484" r:id="rId175"/>
    <p:sldId id="485" r:id="rId176"/>
    <p:sldId id="486" r:id="rId177"/>
    <p:sldId id="487" r:id="rId178"/>
    <p:sldId id="488" r:id="rId179"/>
    <p:sldId id="489" r:id="rId180"/>
    <p:sldId id="490" r:id="rId181"/>
    <p:sldId id="491" r:id="rId182"/>
    <p:sldId id="492" r:id="rId183"/>
    <p:sldId id="493" r:id="rId184"/>
    <p:sldId id="494" r:id="rId185"/>
    <p:sldId id="495" r:id="rId186"/>
    <p:sldId id="496" r:id="rId187"/>
    <p:sldId id="497" r:id="rId188"/>
    <p:sldId id="498" r:id="rId189"/>
    <p:sldId id="299" r:id="rId190"/>
    <p:sldId id="300" r:id="rId191"/>
    <p:sldId id="499" r:id="rId192"/>
    <p:sldId id="500" r:id="rId193"/>
    <p:sldId id="501" r:id="rId194"/>
    <p:sldId id="502" r:id="rId195"/>
    <p:sldId id="503" r:id="rId196"/>
    <p:sldId id="504" r:id="rId197"/>
    <p:sldId id="505" r:id="rId198"/>
    <p:sldId id="506" r:id="rId199"/>
    <p:sldId id="507" r:id="rId200"/>
    <p:sldId id="508" r:id="rId201"/>
    <p:sldId id="509" r:id="rId202"/>
    <p:sldId id="510" r:id="rId203"/>
    <p:sldId id="511" r:id="rId204"/>
    <p:sldId id="512" r:id="rId205"/>
    <p:sldId id="513" r:id="rId206"/>
    <p:sldId id="514" r:id="rId207"/>
    <p:sldId id="515" r:id="rId208"/>
    <p:sldId id="516" r:id="rId209"/>
    <p:sldId id="297" r:id="rId210"/>
    <p:sldId id="298" r:id="rId211"/>
    <p:sldId id="517" r:id="rId212"/>
    <p:sldId id="518" r:id="rId213"/>
    <p:sldId id="519" r:id="rId214"/>
    <p:sldId id="520" r:id="rId215"/>
    <p:sldId id="521" r:id="rId216"/>
    <p:sldId id="522" r:id="rId2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608C5018-C1CD-4F80-91B2-76FEBABE3D5B}">
          <p14:sldIdLst>
            <p14:sldId id="256"/>
          </p14:sldIdLst>
        </p14:section>
        <p14:section name="Contents" id="{82F48A66-D269-4714-83B3-1ACE95A98457}">
          <p14:sldIdLst>
            <p14:sldId id="260"/>
          </p14:sldIdLst>
        </p14:section>
        <p14:section name="1.1 Data representation" id="{AB760270-24C5-42CB-808E-EA4F660C8935}">
          <p14:sldIdLst>
            <p14:sldId id="263"/>
            <p14:sldId id="262"/>
            <p14:sldId id="265"/>
            <p14:sldId id="266"/>
            <p14:sldId id="271"/>
            <p14:sldId id="419"/>
            <p14:sldId id="272"/>
            <p14:sldId id="274"/>
            <p14:sldId id="275"/>
            <p14:sldId id="277"/>
            <p14:sldId id="276"/>
            <p14:sldId id="278"/>
            <p14:sldId id="285"/>
            <p14:sldId id="286"/>
            <p14:sldId id="331"/>
            <p14:sldId id="339"/>
            <p14:sldId id="332"/>
            <p14:sldId id="341"/>
            <p14:sldId id="333"/>
            <p14:sldId id="368"/>
            <p14:sldId id="334"/>
            <p14:sldId id="367"/>
            <p14:sldId id="335"/>
            <p14:sldId id="366"/>
            <p14:sldId id="336"/>
            <p14:sldId id="337"/>
            <p14:sldId id="287"/>
            <p14:sldId id="296"/>
            <p14:sldId id="342"/>
            <p14:sldId id="343"/>
            <p14:sldId id="344"/>
            <p14:sldId id="369"/>
            <p14:sldId id="345"/>
            <p14:sldId id="370"/>
            <p14:sldId id="346"/>
            <p14:sldId id="371"/>
          </p14:sldIdLst>
        </p14:section>
        <p14:section name="1.2 Comms &amp; Internet tech" id="{E3EC789C-0A6C-4027-9607-8ABADD14409A}">
          <p14:sldIdLst>
            <p14:sldId id="288"/>
            <p14:sldId id="289"/>
            <p14:sldId id="420"/>
            <p14:sldId id="291"/>
            <p14:sldId id="347"/>
            <p14:sldId id="353"/>
            <p14:sldId id="348"/>
            <p14:sldId id="354"/>
            <p14:sldId id="349"/>
            <p14:sldId id="355"/>
            <p14:sldId id="350"/>
            <p14:sldId id="356"/>
            <p14:sldId id="351"/>
            <p14:sldId id="357"/>
            <p14:sldId id="352"/>
            <p14:sldId id="358"/>
            <p14:sldId id="421"/>
            <p14:sldId id="293"/>
            <p14:sldId id="359"/>
            <p14:sldId id="360"/>
            <p14:sldId id="361"/>
            <p14:sldId id="362"/>
            <p14:sldId id="363"/>
            <p14:sldId id="364"/>
            <p14:sldId id="294"/>
            <p14:sldId id="295"/>
            <p14:sldId id="325"/>
            <p14:sldId id="326"/>
            <p14:sldId id="327"/>
            <p14:sldId id="328"/>
            <p14:sldId id="329"/>
            <p14:sldId id="330"/>
            <p14:sldId id="365"/>
            <p14:sldId id="372"/>
          </p14:sldIdLst>
        </p14:section>
        <p14:section name="1.3 Hardware and software" id="{8D2C9519-E6FE-4928-A25A-8941A2A6A5FD}">
          <p14:sldIdLst>
            <p14:sldId id="307"/>
            <p14:sldId id="308"/>
            <p14:sldId id="422"/>
            <p14:sldId id="310"/>
            <p14:sldId id="373"/>
            <p14:sldId id="374"/>
            <p14:sldId id="375"/>
            <p14:sldId id="376"/>
            <p14:sldId id="383"/>
            <p14:sldId id="384"/>
            <p14:sldId id="379"/>
            <p14:sldId id="382"/>
            <p14:sldId id="386"/>
            <p14:sldId id="387"/>
            <p14:sldId id="410"/>
            <p14:sldId id="389"/>
            <p14:sldId id="393"/>
            <p14:sldId id="312"/>
            <p14:sldId id="397"/>
            <p14:sldId id="392"/>
            <p14:sldId id="398"/>
            <p14:sldId id="423"/>
            <p14:sldId id="399"/>
            <p14:sldId id="401"/>
            <p14:sldId id="412"/>
            <p14:sldId id="424"/>
            <p14:sldId id="408"/>
            <p14:sldId id="425"/>
            <p14:sldId id="413"/>
            <p14:sldId id="426"/>
            <p14:sldId id="414"/>
            <p14:sldId id="427"/>
            <p14:sldId id="315"/>
            <p14:sldId id="316"/>
            <p14:sldId id="415"/>
            <p14:sldId id="428"/>
            <p14:sldId id="417"/>
            <p14:sldId id="429"/>
            <p14:sldId id="317"/>
            <p14:sldId id="430"/>
            <p14:sldId id="431"/>
            <p14:sldId id="318"/>
            <p14:sldId id="432"/>
            <p14:sldId id="433"/>
            <p14:sldId id="434"/>
            <p14:sldId id="435"/>
            <p14:sldId id="436"/>
            <p14:sldId id="437"/>
            <p14:sldId id="438"/>
            <p14:sldId id="439"/>
            <p14:sldId id="440"/>
            <p14:sldId id="441"/>
            <p14:sldId id="442"/>
            <p14:sldId id="443"/>
            <p14:sldId id="319"/>
            <p14:sldId id="320"/>
            <p14:sldId id="444"/>
            <p14:sldId id="445"/>
            <p14:sldId id="448"/>
            <p14:sldId id="322"/>
            <p14:sldId id="321"/>
            <p14:sldId id="324"/>
            <p14:sldId id="450"/>
            <p14:sldId id="451"/>
          </p14:sldIdLst>
        </p14:section>
        <p14:section name="1.4 Security" id="{F86E84D7-124F-496F-BD53-2AA5D8FBA117}">
          <p14:sldIdLst>
            <p14:sldId id="305"/>
            <p14:sldId id="306"/>
            <p14:sldId id="452"/>
            <p14:sldId id="453"/>
            <p14:sldId id="454"/>
            <p14:sldId id="455"/>
            <p14:sldId id="456"/>
            <p14:sldId id="457"/>
            <p14:sldId id="458"/>
            <p14:sldId id="459"/>
            <p14:sldId id="460"/>
            <p14:sldId id="470"/>
            <p14:sldId id="464"/>
            <p14:sldId id="462"/>
            <p14:sldId id="463"/>
            <p14:sldId id="465"/>
            <p14:sldId id="466"/>
            <p14:sldId id="467"/>
            <p14:sldId id="468"/>
            <p14:sldId id="469"/>
          </p14:sldIdLst>
        </p14:section>
        <p14:section name="1.5 Ethics" id="{A187B6DB-7FCD-4951-8CAF-79E55E070C69}">
          <p14:sldIdLst>
            <p14:sldId id="303"/>
            <p14:sldId id="304"/>
            <p14:sldId id="471"/>
            <p14:sldId id="472"/>
            <p14:sldId id="473"/>
            <p14:sldId id="474"/>
            <p14:sldId id="475"/>
            <p14:sldId id="476"/>
          </p14:sldIdLst>
        </p14:section>
        <p14:section name="2.1 Algorithmn design &amp; problem solving" id="{1E0F9316-43AF-4EA9-84BB-501F023C555A}">
          <p14:sldIdLst>
            <p14:sldId id="301"/>
            <p14:sldId id="302"/>
            <p14:sldId id="477"/>
            <p14:sldId id="478"/>
            <p14:sldId id="479"/>
            <p14:sldId id="480"/>
            <p14:sldId id="481"/>
            <p14:sldId id="482"/>
            <p14:sldId id="483"/>
            <p14:sldId id="484"/>
            <p14:sldId id="485"/>
            <p14:sldId id="486"/>
            <p14:sldId id="487"/>
            <p14:sldId id="488"/>
            <p14:sldId id="489"/>
            <p14:sldId id="490"/>
            <p14:sldId id="491"/>
            <p14:sldId id="492"/>
            <p14:sldId id="493"/>
            <p14:sldId id="494"/>
            <p14:sldId id="495"/>
            <p14:sldId id="496"/>
            <p14:sldId id="497"/>
            <p14:sldId id="498"/>
          </p14:sldIdLst>
        </p14:section>
        <p14:section name="2.2 Programming" id="{5D6DA03F-D34D-48D8-9B41-B31F6D4CE40C}">
          <p14:sldIdLst>
            <p14:sldId id="299"/>
            <p14:sldId id="300"/>
            <p14:sldId id="499"/>
            <p14:sldId id="500"/>
            <p14:sldId id="501"/>
            <p14:sldId id="502"/>
            <p14:sldId id="503"/>
            <p14:sldId id="504"/>
            <p14:sldId id="505"/>
            <p14:sldId id="506"/>
            <p14:sldId id="507"/>
            <p14:sldId id="508"/>
            <p14:sldId id="509"/>
            <p14:sldId id="510"/>
            <p14:sldId id="511"/>
            <p14:sldId id="512"/>
            <p14:sldId id="513"/>
            <p14:sldId id="514"/>
            <p14:sldId id="515"/>
            <p14:sldId id="516"/>
          </p14:sldIdLst>
        </p14:section>
        <p14:section name="2.3 Databases" id="{E2B07497-B129-451D-A5FE-57E1D434F535}">
          <p14:sldIdLst>
            <p14:sldId id="297"/>
            <p14:sldId id="298"/>
            <p14:sldId id="517"/>
            <p14:sldId id="518"/>
            <p14:sldId id="519"/>
            <p14:sldId id="520"/>
            <p14:sldId id="521"/>
            <p14:sldId id="52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ri Mears" initials="RM" lastIdx="1" clrIdx="0">
    <p:extLst>
      <p:ext uri="{19B8F6BF-5375-455C-9EA6-DF929625EA0E}">
        <p15:presenceInfo xmlns:p15="http://schemas.microsoft.com/office/powerpoint/2012/main" userId="S-1-5-21-1711214100-426467072-926709054-167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3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116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11" Type="http://schemas.openxmlformats.org/officeDocument/2006/relationships/slide" Target="slides/slide210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92" Type="http://schemas.openxmlformats.org/officeDocument/2006/relationships/slide" Target="slides/slide191.xml"/><Relationship Id="rId197" Type="http://schemas.openxmlformats.org/officeDocument/2006/relationships/slide" Target="slides/slide196.xml"/><Relationship Id="rId206" Type="http://schemas.openxmlformats.org/officeDocument/2006/relationships/slide" Target="slides/slide205.xml"/><Relationship Id="rId201" Type="http://schemas.openxmlformats.org/officeDocument/2006/relationships/slide" Target="slides/slide200.xml"/><Relationship Id="rId222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slide" Target="slides/slide186.xml"/><Relationship Id="rId217" Type="http://schemas.openxmlformats.org/officeDocument/2006/relationships/slide" Target="slides/slide2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12" Type="http://schemas.openxmlformats.org/officeDocument/2006/relationships/slide" Target="slides/slide211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2" Type="http://schemas.openxmlformats.org/officeDocument/2006/relationships/slide" Target="slides/slide201.xml"/><Relationship Id="rId207" Type="http://schemas.openxmlformats.org/officeDocument/2006/relationships/slide" Target="slides/slide206.xml"/><Relationship Id="rId223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3" Type="http://schemas.openxmlformats.org/officeDocument/2006/relationships/slide" Target="slides/slide212.xml"/><Relationship Id="rId21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208" Type="http://schemas.openxmlformats.org/officeDocument/2006/relationships/slide" Target="slides/slide207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219" Type="http://schemas.openxmlformats.org/officeDocument/2006/relationships/commentAuthors" Target="commentAuthors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presProps" Target="pres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viewProps" Target="viewProps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F9F11-E0CB-48BF-99C0-A16E35E09B2E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FBE8A-C161-4611-827C-CE4567142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743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07552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68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9851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6675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277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43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90600" indent="-990600">
              <a:buNone/>
              <a:tabLst>
                <a:tab pos="990600" algn="l"/>
              </a:tabLst>
              <a:defRPr/>
            </a:lvl1pPr>
          </a:lstStyle>
          <a:p>
            <a:pPr lvl="0"/>
            <a:endParaRPr lang="en-US" dirty="0" smtClean="0"/>
          </a:p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84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3565" y="685800"/>
            <a:ext cx="8079236" cy="14859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371600" y="685800"/>
            <a:ext cx="1521964" cy="1485900"/>
          </a:xfrm>
        </p:spPr>
        <p:txBody>
          <a:bodyPr/>
          <a:lstStyle>
            <a:lvl1pPr marL="0" indent="0">
              <a:buFontTx/>
              <a:buNone/>
              <a:defRPr sz="3200"/>
            </a:lvl1pPr>
            <a:lvl2pPr marL="530352" indent="0">
              <a:buFontTx/>
              <a:buNone/>
              <a:defRPr/>
            </a:lvl2pPr>
            <a:lvl3pPr marL="987552" indent="0">
              <a:buFontTx/>
              <a:buNone/>
              <a:defRPr/>
            </a:lvl3pPr>
            <a:lvl4pPr marL="1444752" indent="0">
              <a:buFontTx/>
              <a:buNone/>
              <a:defRPr/>
            </a:lvl4pPr>
            <a:lvl5pPr marL="1901952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21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t">
            <a:normAutofit/>
          </a:bodyPr>
          <a:lstStyle>
            <a:lvl1pPr algn="r">
              <a:defRPr sz="7200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Action Button: Home 7">
            <a:hlinkClick r:id="rId2" action="ppaction://hlinksldjump" highlightClick="1"/>
          </p:cNvPr>
          <p:cNvSpPr/>
          <p:nvPr userDrawn="1"/>
        </p:nvSpPr>
        <p:spPr>
          <a:xfrm>
            <a:off x="738908" y="5557511"/>
            <a:ext cx="698015" cy="69801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0880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-section Header"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Action Button: Home 7">
            <a:hlinkClick r:id="rId2" action="ppaction://hlinksldjump" highlightClick="1"/>
          </p:cNvPr>
          <p:cNvSpPr/>
          <p:nvPr userDrawn="1"/>
        </p:nvSpPr>
        <p:spPr>
          <a:xfrm>
            <a:off x="738908" y="5557511"/>
            <a:ext cx="698015" cy="69801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7606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-section 2 Header">
    <p:bg>
      <p:bgPr>
        <a:solidFill>
          <a:schemeClr val="bg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Action Button: Home 7">
            <a:hlinkClick r:id="rId2" action="ppaction://hlinksldjump" highlightClick="1"/>
          </p:cNvPr>
          <p:cNvSpPr/>
          <p:nvPr userDrawn="1"/>
        </p:nvSpPr>
        <p:spPr>
          <a:xfrm>
            <a:off x="738908" y="5557511"/>
            <a:ext cx="698015" cy="69801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7879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041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50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07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0F3E167-1F6A-400C-87DD-520DDDA2B53A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7E312AE-54B4-46B8-82F9-A0DBB40F84E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8447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35" r:id="rId3"/>
    <p:sldLayoutId id="2147483724" r:id="rId4"/>
    <p:sldLayoutId id="2147483733" r:id="rId5"/>
    <p:sldLayoutId id="214748373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slide" Target="slide1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9.xml"/><Relationship Id="rId4" Type="http://schemas.openxmlformats.org/officeDocument/2006/relationships/slide" Target="slide11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25.xml"/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8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slide" Target="slide12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5.xml"/><Relationship Id="rId4" Type="http://schemas.openxmlformats.org/officeDocument/2006/relationships/slide" Target="slide133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45.xml"/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3.xml"/><Relationship Id="rId4" Type="http://schemas.openxmlformats.org/officeDocument/2006/relationships/slide" Target="slide149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0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slide" Target="slide141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8.xml.rels><?xml version="1.0" encoding="UTF-8" standalone="yes"?>
<Relationships xmlns="http://schemas.openxmlformats.org/package/2006/relationships"><Relationship Id="rId3" Type="http://schemas.openxmlformats.org/officeDocument/2006/relationships/slide" Target="slide161.xml"/><Relationship Id="rId2" Type="http://schemas.openxmlformats.org/officeDocument/2006/relationships/slide" Target="slide15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3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slide" Target="slide27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5.xml"/><Relationship Id="rId5" Type="http://schemas.openxmlformats.org/officeDocument/2006/relationships/slide" Target="slide23.xml"/><Relationship Id="rId4" Type="http://schemas.openxmlformats.org/officeDocument/2006/relationships/slide" Target="slide21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slide" Target="slide167.xml"/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8.xml.rels><?xml version="1.0" encoding="UTF-8" standalone="yes"?>
<Relationships xmlns="http://schemas.openxmlformats.org/package/2006/relationships"><Relationship Id="rId8" Type="http://schemas.openxmlformats.org/officeDocument/2006/relationships/slide" Target="slide181.xml"/><Relationship Id="rId3" Type="http://schemas.openxmlformats.org/officeDocument/2006/relationships/slide" Target="slide171.xml"/><Relationship Id="rId7" Type="http://schemas.openxmlformats.org/officeDocument/2006/relationships/slide" Target="slide179.xml"/><Relationship Id="rId2" Type="http://schemas.openxmlformats.org/officeDocument/2006/relationships/slide" Target="slide16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77.xml"/><Relationship Id="rId11" Type="http://schemas.openxmlformats.org/officeDocument/2006/relationships/slide" Target="slide187.xml"/><Relationship Id="rId5" Type="http://schemas.openxmlformats.org/officeDocument/2006/relationships/slide" Target="slide175.xml"/><Relationship Id="rId10" Type="http://schemas.openxmlformats.org/officeDocument/2006/relationships/slide" Target="slide185.xml"/><Relationship Id="rId4" Type="http://schemas.openxmlformats.org/officeDocument/2006/relationships/slide" Target="slide173.xml"/><Relationship Id="rId9" Type="http://schemas.openxmlformats.org/officeDocument/2006/relationships/slide" Target="slide183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0.xml.rels><?xml version="1.0" encoding="UTF-8" standalone="yes"?>
<Relationships xmlns="http://schemas.openxmlformats.org/package/2006/relationships"><Relationship Id="rId3" Type="http://schemas.openxmlformats.org/officeDocument/2006/relationships/slide" Target="slide201.xml"/><Relationship Id="rId2" Type="http://schemas.openxmlformats.org/officeDocument/2006/relationships/slide" Target="slide191.xml"/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2.xml.rels><?xml version="1.0" encoding="UTF-8" standalone="yes"?>
<Relationships xmlns="http://schemas.openxmlformats.org/package/2006/relationships"><Relationship Id="rId3" Type="http://schemas.openxmlformats.org/officeDocument/2006/relationships/slide" Target="slide195.xml"/><Relationship Id="rId2" Type="http://schemas.openxmlformats.org/officeDocument/2006/relationships/slide" Target="slide19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9.xml"/><Relationship Id="rId4" Type="http://schemas.openxmlformats.org/officeDocument/2006/relationships/slide" Target="slide197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89.xml"/><Relationship Id="rId3" Type="http://schemas.openxmlformats.org/officeDocument/2006/relationships/slide" Target="slide39.xml"/><Relationship Id="rId7" Type="http://schemas.openxmlformats.org/officeDocument/2006/relationships/slide" Target="slide16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57.xml"/><Relationship Id="rId5" Type="http://schemas.openxmlformats.org/officeDocument/2006/relationships/slide" Target="slide137.xml"/><Relationship Id="rId4" Type="http://schemas.openxmlformats.org/officeDocument/2006/relationships/slide" Target="slide74.xml"/><Relationship Id="rId9" Type="http://schemas.openxmlformats.org/officeDocument/2006/relationships/slide" Target="slide20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2.xml.rels><?xml version="1.0" encoding="UTF-8" standalone="yes"?>
<Relationships xmlns="http://schemas.openxmlformats.org/package/2006/relationships"><Relationship Id="rId3" Type="http://schemas.openxmlformats.org/officeDocument/2006/relationships/slide" Target="slide205.xml"/><Relationship Id="rId2" Type="http://schemas.openxmlformats.org/officeDocument/2006/relationships/slide" Target="slide20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7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0.xml.rels><?xml version="1.0" encoding="UTF-8" standalone="yes"?>
<Relationships xmlns="http://schemas.openxmlformats.org/package/2006/relationships"><Relationship Id="rId3" Type="http://schemas.openxmlformats.org/officeDocument/2006/relationships/slide" Target="slide213.xml"/><Relationship Id="rId2" Type="http://schemas.openxmlformats.org/officeDocument/2006/relationships/slide" Target="slide2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15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9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slide" Target="slide4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slide" Target="slide53.xml"/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1.xml"/><Relationship Id="rId5" Type="http://schemas.openxmlformats.org/officeDocument/2006/relationships/slide" Target="slide49.xml"/><Relationship Id="rId4" Type="http://schemas.openxmlformats.org/officeDocument/2006/relationships/slide" Target="slide4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slide" Target="slide1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slide" Target="slide6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71.xml"/><Relationship Id="rId4" Type="http://schemas.openxmlformats.org/officeDocument/2006/relationships/slide" Target="slide69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89.xml"/><Relationship Id="rId7" Type="http://schemas.openxmlformats.org/officeDocument/2006/relationships/slide" Target="slide121.xml"/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1.xml"/><Relationship Id="rId5" Type="http://schemas.openxmlformats.org/officeDocument/2006/relationships/slide" Target="slide105.xml"/><Relationship Id="rId4" Type="http://schemas.openxmlformats.org/officeDocument/2006/relationships/slide" Target="slide9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7" Type="http://schemas.openxmlformats.org/officeDocument/2006/relationships/slide" Target="slide87.xml"/><Relationship Id="rId2" Type="http://schemas.openxmlformats.org/officeDocument/2006/relationships/slide" Target="slide7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5.xml"/><Relationship Id="rId5" Type="http://schemas.openxmlformats.org/officeDocument/2006/relationships/slide" Target="slide83.xml"/><Relationship Id="rId4" Type="http://schemas.openxmlformats.org/officeDocument/2006/relationships/slide" Target="slide8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slide" Target="slide9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03.xml"/><Relationship Id="rId4" Type="http://schemas.openxmlformats.org/officeDocument/2006/relationships/slide" Target="slide10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CIE IGCSE 0948 Computer Science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Subject Notes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402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1.1.1.b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45067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1.3.3.b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441946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1.3.3.c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Describe </a:t>
            </a:r>
            <a:r>
              <a:rPr lang="en-GB" dirty="0"/>
              <a:t>how a range of sensors can be used to input data into a computer system, including light, temperature, magnetic field, gas, pressure, moisture, humidity, pH/acidity/alkalinity and motion/infra-red.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459515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1.3.3.c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281494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1.3.3.d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Describe </a:t>
            </a:r>
            <a:r>
              <a:rPr lang="en-GB" dirty="0"/>
              <a:t>how these sensors are used in real-life scenarios, for example: street lights, security devices, pollution control, games, and household and industrial applications.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160607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1.3.3.d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637465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1.3.4</a:t>
            </a:r>
            <a:br>
              <a:rPr lang="en-GB" dirty="0" smtClean="0"/>
            </a:br>
            <a:r>
              <a:rPr lang="en-GB" dirty="0" smtClean="0"/>
              <a:t>Output devices</a:t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522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1.3.4 – Output devices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 action="ppaction://hlinksldjump"/>
              </a:rPr>
              <a:t>1.3.4.a</a:t>
            </a:r>
            <a:r>
              <a:rPr lang="en-GB" dirty="0"/>
              <a:t> – Describe the principles of operation of a range of output devices, including: inkjet, laser and 3D printers; 2D and 3D cutters; speakers and headphones; actuators; flat-panel display screens, including Liquid Crystal Display (LCD) and Light-Emitting Diodes (LED); and LCD projectors and Digital Light Projectors (DLP</a:t>
            </a:r>
            <a:r>
              <a:rPr lang="en-GB" dirty="0" smtClean="0"/>
              <a:t>).</a:t>
            </a:r>
          </a:p>
          <a:p>
            <a:r>
              <a:rPr lang="en-GB" dirty="0"/>
              <a:t>1.3.4.b – Describe how these principles are applied to real-life scenarios for example: printing single items on demand or in large volumes; banks of digital displays; use of small screens on mobile devices; smart </a:t>
            </a:r>
            <a:r>
              <a:rPr lang="en-GB" dirty="0" smtClean="0"/>
              <a:t>boards.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87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1.3.4.a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Describe the principles of operation of a range of output devices, including: inkjet, laser and 3D printers; 2D and 3D cutters; speakers and headphones; actuators; flat-panel display screens, including Liquid Crystal Display (LCD) and Light-Emitting Diodes (LED); and LCD projectors and Digital Light Projectors (DLP).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228958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1.3.4.a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19981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1.3.4.b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/>
              <a:t>Describe how these principles are applied to real-life scenarios for example: printing single items on demand or in large volumes; banks of digital displays; use of small screens on mobile devices; smart boards.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7130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1.1.1.c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concept of a byte and how the byte is used to measure memory size</a:t>
            </a:r>
          </a:p>
        </p:txBody>
      </p:sp>
    </p:spTree>
    <p:extLst>
      <p:ext uri="{BB962C8B-B14F-4D97-AF65-F5344CB8AC3E}">
        <p14:creationId xmlns:p14="http://schemas.microsoft.com/office/powerpoint/2010/main" val="821509579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1.3.4.b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598007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1.3.5</a:t>
            </a:r>
            <a:br>
              <a:rPr lang="en-GB" dirty="0"/>
            </a:br>
            <a:r>
              <a:rPr lang="en-GB" dirty="0"/>
              <a:t>Memory, storage devices and </a:t>
            </a:r>
            <a:r>
              <a:rPr lang="en-GB" dirty="0" smtClean="0"/>
              <a:t>media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89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1.3.5 – </a:t>
            </a:r>
            <a:r>
              <a:rPr lang="en-GB" dirty="0" smtClean="0"/>
              <a:t>Memory, </a:t>
            </a:r>
            <a:r>
              <a:rPr lang="en-GB" dirty="0"/>
              <a:t>storage devices and media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hlinkClick r:id="rId2" action="ppaction://hlinksldjump"/>
              </a:rPr>
              <a:t>1.3.5.a</a:t>
            </a:r>
            <a:r>
              <a:rPr lang="en-GB" dirty="0" smtClean="0"/>
              <a:t> – </a:t>
            </a:r>
            <a:r>
              <a:rPr lang="en-GB" dirty="0"/>
              <a:t>	Show understanding of the difference between: primary, secondary and off-line storage and provide examples of each, such as, primary: Read Only Memory (ROM), Random Access Memory (RAM) and DVD-RAM; secondary: hard disk drive (HDD) and Solid State Drives (SSDs); off-line: Digital Versatile Disks (DVDs), Compact Disks (CDs), Blu-ray, USB flash memory and removable disks</a:t>
            </a:r>
            <a:endParaRPr lang="en-GB" dirty="0" smtClean="0"/>
          </a:p>
          <a:p>
            <a:r>
              <a:rPr lang="en-GB" dirty="0">
                <a:hlinkClick r:id="rId3" action="ppaction://hlinksldjump"/>
              </a:rPr>
              <a:t>1.3.5.b</a:t>
            </a:r>
            <a:r>
              <a:rPr lang="en-GB" dirty="0"/>
              <a:t> – </a:t>
            </a:r>
            <a:r>
              <a:rPr lang="en-GB" dirty="0" smtClean="0"/>
              <a:t>	Describe </a:t>
            </a:r>
            <a:r>
              <a:rPr lang="en-GB" dirty="0"/>
              <a:t>the principles of operation of a range of types of storage devices and media including magnetic, optical and solid state</a:t>
            </a:r>
            <a:endParaRPr lang="en-GB" dirty="0" smtClean="0"/>
          </a:p>
          <a:p>
            <a:r>
              <a:rPr lang="en-GB" dirty="0">
                <a:hlinkClick r:id="rId4" action="ppaction://hlinksldjump"/>
              </a:rPr>
              <a:t>1.3.5.c</a:t>
            </a:r>
            <a:r>
              <a:rPr lang="en-GB" dirty="0"/>
              <a:t> – </a:t>
            </a:r>
            <a:r>
              <a:rPr lang="en-GB" dirty="0" smtClean="0"/>
              <a:t>	Describe </a:t>
            </a:r>
            <a:r>
              <a:rPr lang="en-GB" dirty="0"/>
              <a:t>how these principles are applied to currently available storage solutions, such as SSDs, hard disk drives, USB flash memory, DVDs, CDs and Blu-ray</a:t>
            </a:r>
            <a:endParaRPr lang="en-GB" dirty="0" smtClean="0"/>
          </a:p>
          <a:p>
            <a:r>
              <a:rPr lang="en-GB" dirty="0">
                <a:hlinkClick r:id="rId5" action="ppaction://hlinksldjump"/>
              </a:rPr>
              <a:t>1.3.5.d</a:t>
            </a:r>
            <a:r>
              <a:rPr lang="en-GB" dirty="0"/>
              <a:t> – </a:t>
            </a:r>
            <a:r>
              <a:rPr lang="en-GB" dirty="0" smtClean="0"/>
              <a:t>	Calculate </a:t>
            </a:r>
            <a:r>
              <a:rPr lang="en-GB" dirty="0"/>
              <a:t>the storage requirement of a file</a:t>
            </a:r>
          </a:p>
        </p:txBody>
      </p:sp>
    </p:spTree>
    <p:extLst>
      <p:ext uri="{BB962C8B-B14F-4D97-AF65-F5344CB8AC3E}">
        <p14:creationId xmlns:p14="http://schemas.microsoft.com/office/powerpoint/2010/main" val="3591294742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1.3.5.a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Show understanding of the difference between: primary, secondary and off-line storage and provide examples of each, such as, primary: Read Only Memory (ROM), Random Access Memory (RAM) and DVD-RAM; secondary: hard disk drive (HDD) and Solid State Drives (SSDs); off-line: Digital Versatile Disks (DVDs), Compact Disks (CDs), Blu-ray, USB flash memory and removable disks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4259274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1.3.5.a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829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1.3.5.b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Describe the principles of operation of a range of types of storage devices and media including magnetic, optical and solid state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5974054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1.3.5.b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7256434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1.3.5.c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Describe how these principles are applied to currently available storage solutions, such as SSDs, hard disk drives, USB flash memory, DVDs, CDs and Blu-ray</a:t>
            </a:r>
          </a:p>
        </p:txBody>
      </p:sp>
    </p:spTree>
    <p:extLst>
      <p:ext uri="{BB962C8B-B14F-4D97-AF65-F5344CB8AC3E}">
        <p14:creationId xmlns:p14="http://schemas.microsoft.com/office/powerpoint/2010/main" val="347612714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1.3.5.c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5449911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1.3.5.d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Calculate the storage requirement of a file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1296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1.1.1.c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51659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1.3.5.d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563156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1.3.6</a:t>
            </a:r>
            <a:br>
              <a:rPr lang="en-GB" dirty="0" smtClean="0"/>
            </a:br>
            <a:r>
              <a:rPr lang="en-GB" dirty="0" smtClean="0"/>
              <a:t>Operating systems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4849577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1.3.6 – Operating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 action="ppaction://hlinksldjump"/>
              </a:rPr>
              <a:t>1.3.6.a</a:t>
            </a:r>
            <a:r>
              <a:rPr lang="en-GB" dirty="0" smtClean="0"/>
              <a:t> </a:t>
            </a:r>
            <a:r>
              <a:rPr lang="en-GB" dirty="0"/>
              <a:t>– Describe the purpose of an operating system</a:t>
            </a:r>
            <a:endParaRPr lang="en-GB" dirty="0" smtClean="0"/>
          </a:p>
          <a:p>
            <a:r>
              <a:rPr lang="en-GB" dirty="0" smtClean="0">
                <a:hlinkClick r:id="rId3" action="ppaction://hlinksldjump"/>
              </a:rPr>
              <a:t>1.3.6.b</a:t>
            </a:r>
            <a:r>
              <a:rPr lang="en-GB" dirty="0" smtClean="0"/>
              <a:t> – </a:t>
            </a:r>
            <a:r>
              <a:rPr lang="en-GB" dirty="0"/>
              <a:t>Show understanding of the need for interrupts</a:t>
            </a:r>
          </a:p>
        </p:txBody>
      </p:sp>
    </p:spTree>
    <p:extLst>
      <p:ext uri="{BB962C8B-B14F-4D97-AF65-F5344CB8AC3E}">
        <p14:creationId xmlns:p14="http://schemas.microsoft.com/office/powerpoint/2010/main" val="2099691971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1.3.6.a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Describe the purpose of an operating system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925060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1.3.6.a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8129086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1.3.6.b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need for interrupts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7262969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1.3.6.b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40494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1.3.7</a:t>
            </a:r>
            <a:br>
              <a:rPr lang="en-GB" dirty="0"/>
            </a:br>
            <a:r>
              <a:rPr lang="en-GB" dirty="0"/>
              <a:t>High </a:t>
            </a:r>
            <a:r>
              <a:rPr lang="en-GB" dirty="0" smtClean="0"/>
              <a:t>&amp; </a:t>
            </a:r>
            <a:r>
              <a:rPr lang="en-GB" dirty="0"/>
              <a:t>low-level languages and their </a:t>
            </a:r>
            <a:r>
              <a:rPr lang="en-GB" dirty="0" smtClean="0"/>
              <a:t>translators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092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346200" indent="-1346200"/>
            <a:r>
              <a:rPr lang="en-GB" dirty="0"/>
              <a:t>1.3.7 – High and low-level languages and their translators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 action="ppaction://hlinksldjump"/>
              </a:rPr>
              <a:t>1.3.7.a</a:t>
            </a:r>
            <a:r>
              <a:rPr lang="en-GB" dirty="0"/>
              <a:t> – </a:t>
            </a:r>
            <a:r>
              <a:rPr lang="en-GB" dirty="0" smtClean="0"/>
              <a:t>Show </a:t>
            </a:r>
            <a:r>
              <a:rPr lang="en-GB" dirty="0"/>
              <a:t>understanding of the need for both high-level and low-level </a:t>
            </a:r>
            <a:r>
              <a:rPr lang="en-GB" dirty="0" smtClean="0"/>
              <a:t>languages</a:t>
            </a:r>
          </a:p>
          <a:p>
            <a:r>
              <a:rPr lang="en-GB" dirty="0" smtClean="0">
                <a:hlinkClick r:id="rId3" action="ppaction://hlinksldjump"/>
              </a:rPr>
              <a:t>1.3.7.b</a:t>
            </a:r>
            <a:r>
              <a:rPr lang="en-GB" dirty="0" smtClean="0"/>
              <a:t> – Show </a:t>
            </a:r>
            <a:r>
              <a:rPr lang="en-GB" dirty="0"/>
              <a:t>understanding of the need for compilers when translating programs written in a high-level language</a:t>
            </a:r>
            <a:endParaRPr lang="en-GB" dirty="0" smtClean="0"/>
          </a:p>
          <a:p>
            <a:r>
              <a:rPr lang="en-GB" dirty="0" smtClean="0">
                <a:hlinkClick r:id="rId4" action="ppaction://hlinksldjump"/>
              </a:rPr>
              <a:t>1.3.7.c</a:t>
            </a:r>
            <a:r>
              <a:rPr lang="en-GB" dirty="0" smtClean="0"/>
              <a:t> – Show </a:t>
            </a:r>
            <a:r>
              <a:rPr lang="en-GB" dirty="0"/>
              <a:t>understanding of the use of interpreters with high-level language programs</a:t>
            </a:r>
            <a:endParaRPr lang="en-GB" dirty="0" smtClean="0"/>
          </a:p>
          <a:p>
            <a:r>
              <a:rPr lang="en-GB" dirty="0" smtClean="0">
                <a:hlinkClick r:id="rId5" action="ppaction://hlinksldjump"/>
              </a:rPr>
              <a:t>1.3.7.d</a:t>
            </a:r>
            <a:r>
              <a:rPr lang="en-GB" dirty="0" smtClean="0"/>
              <a:t> – Show </a:t>
            </a:r>
            <a:r>
              <a:rPr lang="en-GB" dirty="0"/>
              <a:t>understanding of the need for assemblers when translating programs written in assembly language</a:t>
            </a:r>
          </a:p>
        </p:txBody>
      </p:sp>
    </p:spTree>
    <p:extLst>
      <p:ext uri="{BB962C8B-B14F-4D97-AF65-F5344CB8AC3E}">
        <p14:creationId xmlns:p14="http://schemas.microsoft.com/office/powerpoint/2010/main" val="284917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1.3.7.a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need for both high-level and low-level languages</a:t>
            </a:r>
          </a:p>
        </p:txBody>
      </p:sp>
    </p:spTree>
    <p:extLst>
      <p:ext uri="{BB962C8B-B14F-4D97-AF65-F5344CB8AC3E}">
        <p14:creationId xmlns:p14="http://schemas.microsoft.com/office/powerpoint/2010/main" val="4129421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1.1.1.d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concept of a byte and how the byte is used to measure memory size</a:t>
            </a:r>
          </a:p>
        </p:txBody>
      </p:sp>
    </p:spTree>
    <p:extLst>
      <p:ext uri="{BB962C8B-B14F-4D97-AF65-F5344CB8AC3E}">
        <p14:creationId xmlns:p14="http://schemas.microsoft.com/office/powerpoint/2010/main" val="246714027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1.3.7.a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0313715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1.3.7.b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need for compilers when translating programs written in a high-level language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567606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Model exam question and answer</a:t>
            </a:r>
            <a:br>
              <a:rPr lang="en-GB" dirty="0"/>
            </a:br>
            <a:r>
              <a:rPr lang="en-GB" dirty="0"/>
              <a:t>May 2018 q.7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3616" y="2471513"/>
            <a:ext cx="7297168" cy="3210373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1.3.7.b</a:t>
            </a:r>
            <a:endParaRPr lang="en-GB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2121" y="3789069"/>
            <a:ext cx="6869879" cy="1458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14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1.3.7.c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use of interpreters with high-level language programs</a:t>
            </a:r>
          </a:p>
        </p:txBody>
      </p:sp>
    </p:spTree>
    <p:extLst>
      <p:ext uri="{BB962C8B-B14F-4D97-AF65-F5344CB8AC3E}">
        <p14:creationId xmlns:p14="http://schemas.microsoft.com/office/powerpoint/2010/main" val="285467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Model exam question and </a:t>
            </a:r>
            <a:r>
              <a:rPr lang="en-GB" dirty="0" smtClean="0"/>
              <a:t>answer</a:t>
            </a:r>
            <a:br>
              <a:rPr lang="en-GB" dirty="0" smtClean="0"/>
            </a:br>
            <a:r>
              <a:rPr lang="en-GB" dirty="0" smtClean="0"/>
              <a:t>May 2018 q.7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3616" y="2471513"/>
            <a:ext cx="7297168" cy="3210373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1.3.7.c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6955" y="3465177"/>
            <a:ext cx="7240010" cy="2476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6167" y="3810725"/>
            <a:ext cx="6764349" cy="1312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80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1.3.7.d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need for assemblers when translating programs written in assembly language</a:t>
            </a:r>
          </a:p>
        </p:txBody>
      </p:sp>
    </p:spTree>
    <p:extLst>
      <p:ext uri="{BB962C8B-B14F-4D97-AF65-F5344CB8AC3E}">
        <p14:creationId xmlns:p14="http://schemas.microsoft.com/office/powerpoint/2010/main" val="4270054023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1.3.7.d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4758715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</a:t>
            </a:r>
            <a:br>
              <a:rPr lang="en-GB" dirty="0" smtClean="0"/>
            </a:br>
            <a:r>
              <a:rPr lang="en-GB" dirty="0" smtClean="0"/>
              <a:t>Security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28122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 – Security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 action="ppaction://hlinksldjump"/>
              </a:rPr>
              <a:t>1.4.1</a:t>
            </a:r>
            <a:endParaRPr lang="en-GB" dirty="0" smtClean="0"/>
          </a:p>
          <a:p>
            <a:r>
              <a:rPr lang="en-GB" dirty="0" smtClean="0">
                <a:hlinkClick r:id="rId3" action="ppaction://hlinksldjump"/>
              </a:rPr>
              <a:t>1.4.2</a:t>
            </a:r>
            <a:endParaRPr lang="en-GB" dirty="0" smtClean="0"/>
          </a:p>
          <a:p>
            <a:r>
              <a:rPr lang="en-GB" dirty="0" smtClean="0">
                <a:hlinkClick r:id="rId4" action="ppaction://hlinksldjump"/>
              </a:rPr>
              <a:t>1.4.3</a:t>
            </a:r>
            <a:endParaRPr lang="en-GB" dirty="0" smtClean="0"/>
          </a:p>
          <a:p>
            <a:r>
              <a:rPr lang="en-GB" dirty="0" smtClean="0">
                <a:hlinkClick r:id="rId5" action="ppaction://hlinksldjump"/>
              </a:rPr>
              <a:t>1.4.4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6285415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6470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1.1.1.d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13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 action="ppaction://hlinksldjump"/>
              </a:rPr>
              <a:t>1.4.1.a</a:t>
            </a:r>
            <a:r>
              <a:rPr lang="en-GB" dirty="0"/>
              <a:t> – </a:t>
            </a:r>
            <a:r>
              <a:rPr lang="en-GB" dirty="0" smtClean="0"/>
              <a:t>	Show understanding </a:t>
            </a:r>
            <a:r>
              <a:rPr lang="en-GB" dirty="0"/>
              <a:t>of the need to keep data safe from accidental damage, including corruption and human </a:t>
            </a:r>
            <a:r>
              <a:rPr lang="en-GB" dirty="0" smtClean="0"/>
              <a:t>errors</a:t>
            </a:r>
          </a:p>
          <a:p>
            <a:r>
              <a:rPr lang="en-GB" dirty="0">
                <a:hlinkClick r:id="rId3" action="ppaction://hlinksldjump"/>
              </a:rPr>
              <a:t>1.4.1.b</a:t>
            </a:r>
            <a:r>
              <a:rPr lang="en-GB" dirty="0"/>
              <a:t> – </a:t>
            </a:r>
            <a:r>
              <a:rPr lang="en-GB" dirty="0" smtClean="0"/>
              <a:t>	Show </a:t>
            </a:r>
            <a:r>
              <a:rPr lang="en-GB" dirty="0"/>
              <a:t>understanding of the need to keep data safe from malicious actions, including unauthorised viewing, deleting, copying and corruption</a:t>
            </a:r>
          </a:p>
        </p:txBody>
      </p:sp>
    </p:spTree>
    <p:extLst>
      <p:ext uri="{BB962C8B-B14F-4D97-AF65-F5344CB8AC3E}">
        <p14:creationId xmlns:p14="http://schemas.microsoft.com/office/powerpoint/2010/main" val="2249745049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1.4.1.a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need to keep data safe from accidental damage, including corruption and human errors</a:t>
            </a:r>
          </a:p>
        </p:txBody>
      </p:sp>
    </p:spTree>
    <p:extLst>
      <p:ext uri="{BB962C8B-B14F-4D97-AF65-F5344CB8AC3E}">
        <p14:creationId xmlns:p14="http://schemas.microsoft.com/office/powerpoint/2010/main" val="45078179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1.4.1.a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014310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1.4.1.b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need to keep data safe from malicious actions, including unauthorised viewing, deleting, copying and corruption</a:t>
            </a:r>
          </a:p>
        </p:txBody>
      </p:sp>
    </p:spTree>
    <p:extLst>
      <p:ext uri="{BB962C8B-B14F-4D97-AF65-F5344CB8AC3E}">
        <p14:creationId xmlns:p14="http://schemas.microsoft.com/office/powerpoint/2010/main" val="387814867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1.4.1.b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703450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294527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1.4.2 – 	</a:t>
            </a:r>
            <a:r>
              <a:rPr lang="en-GB" dirty="0"/>
              <a:t>Show understanding of how data are kept safe when stored and transmitted, including</a:t>
            </a:r>
            <a:r>
              <a:rPr lang="en-GB" dirty="0" smtClean="0"/>
              <a:t>:</a:t>
            </a:r>
          </a:p>
          <a:p>
            <a:pPr indent="0">
              <a:buFont typeface="Arial" panose="020B0604020202020204" pitchFamily="34" charset="0"/>
              <a:buChar char="•"/>
              <a:tabLst>
                <a:tab pos="1346200" algn="l"/>
              </a:tabLst>
            </a:pPr>
            <a:r>
              <a:rPr lang="en-GB" dirty="0" smtClean="0"/>
              <a:t>	Use </a:t>
            </a:r>
            <a:r>
              <a:rPr lang="en-GB" dirty="0"/>
              <a:t>of passwords, both entered at a keyboard and </a:t>
            </a:r>
            <a:r>
              <a:rPr lang="en-GB" dirty="0" smtClean="0"/>
              <a:t>biometric;</a:t>
            </a:r>
          </a:p>
          <a:p>
            <a:pPr indent="0">
              <a:buFont typeface="Arial" panose="020B0604020202020204" pitchFamily="34" charset="0"/>
              <a:buChar char="•"/>
              <a:tabLst>
                <a:tab pos="1346200" algn="l"/>
              </a:tabLst>
            </a:pPr>
            <a:r>
              <a:rPr lang="en-GB" dirty="0" smtClean="0"/>
              <a:t>	Use </a:t>
            </a:r>
            <a:r>
              <a:rPr lang="en-GB" dirty="0"/>
              <a:t>of firewalls, both software and hardware, including proxy servers;</a:t>
            </a:r>
          </a:p>
          <a:p>
            <a:pPr indent="0">
              <a:buFont typeface="Arial" panose="020B0604020202020204" pitchFamily="34" charset="0"/>
              <a:buChar char="•"/>
              <a:tabLst>
                <a:tab pos="1346200" algn="l"/>
              </a:tabLst>
            </a:pPr>
            <a:r>
              <a:rPr lang="en-GB" dirty="0" smtClean="0"/>
              <a:t>	Use </a:t>
            </a:r>
            <a:r>
              <a:rPr lang="en-GB" dirty="0"/>
              <a:t>of Secure Socket Layer (SSL</a:t>
            </a:r>
            <a:r>
              <a:rPr lang="en-GB" dirty="0" smtClean="0"/>
              <a:t>);</a:t>
            </a:r>
            <a:endParaRPr lang="en-GB" dirty="0"/>
          </a:p>
          <a:p>
            <a:pPr marL="1346200" indent="-266700">
              <a:buFont typeface="Arial" panose="020B0604020202020204" pitchFamily="34" charset="0"/>
              <a:buChar char="•"/>
              <a:tabLst>
                <a:tab pos="1346200" algn="l"/>
              </a:tabLst>
            </a:pPr>
            <a:r>
              <a:rPr lang="en-GB" dirty="0" smtClean="0"/>
              <a:t>Use </a:t>
            </a:r>
            <a:r>
              <a:rPr lang="en-GB" dirty="0"/>
              <a:t>of symmetric encryption (plain text, cypher text and use of a key) showing understanding that increasing the length of a key increases the strength of the </a:t>
            </a:r>
            <a:r>
              <a:rPr lang="en-GB" dirty="0" smtClean="0"/>
              <a:t>encryption.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4310833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1.4.2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how data are kept safe when stored and transmitted</a:t>
            </a:r>
          </a:p>
        </p:txBody>
      </p:sp>
    </p:spTree>
    <p:extLst>
      <p:ext uri="{BB962C8B-B14F-4D97-AF65-F5344CB8AC3E}">
        <p14:creationId xmlns:p14="http://schemas.microsoft.com/office/powerpoint/2010/main" val="2830776171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1.4.2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247793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902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1.1.2</a:t>
            </a:r>
            <a:br>
              <a:rPr lang="en-GB" dirty="0" smtClean="0"/>
            </a:br>
            <a:r>
              <a:rPr lang="en-GB" dirty="0" smtClean="0"/>
              <a:t>Hexadecimal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04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1.4.3 – 	Show understanding of the need to keep online systems safe from attacks including denial of service attacks, </a:t>
            </a:r>
            <a:r>
              <a:rPr lang="en-GB" dirty="0" smtClean="0"/>
              <a:t>phishing and pharming.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301172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1.4.3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468672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1.4.3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834478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4201452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1.4.4 – 	Show how the knowledge from 1.4.1, 1.4.2 and 1.4.3 can be applied to real-life scenarios including, for example, online </a:t>
            </a:r>
            <a:r>
              <a:rPr lang="en-GB" dirty="0" smtClean="0"/>
              <a:t>banking and </a:t>
            </a:r>
            <a:r>
              <a:rPr lang="en-GB" dirty="0"/>
              <a:t>shopping</a:t>
            </a:r>
          </a:p>
        </p:txBody>
      </p:sp>
    </p:spTree>
    <p:extLst>
      <p:ext uri="{BB962C8B-B14F-4D97-AF65-F5344CB8AC3E}">
        <p14:creationId xmlns:p14="http://schemas.microsoft.com/office/powerpoint/2010/main" val="2540466785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1.4.4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02582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1.4.4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6110639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1.5</a:t>
            </a:r>
            <a:br>
              <a:rPr lang="en-GB" dirty="0" smtClean="0"/>
            </a:br>
            <a:r>
              <a:rPr lang="en-GB" dirty="0" smtClean="0"/>
              <a:t>Ethics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3476028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1.5 - Ethics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 action="ppaction://hlinksldjump"/>
              </a:rPr>
              <a:t>1.5.a</a:t>
            </a:r>
            <a:r>
              <a:rPr lang="en-GB" dirty="0" smtClean="0"/>
              <a:t> – 	Show </a:t>
            </a:r>
            <a:r>
              <a:rPr lang="en-GB" dirty="0"/>
              <a:t>understanding of computer ethics, including copyright issues and plagiarism</a:t>
            </a:r>
            <a:endParaRPr lang="en-GB" dirty="0" smtClean="0"/>
          </a:p>
          <a:p>
            <a:r>
              <a:rPr lang="en-GB" dirty="0" smtClean="0">
                <a:hlinkClick r:id="rId3" action="ppaction://hlinksldjump"/>
              </a:rPr>
              <a:t>1.5.b</a:t>
            </a:r>
            <a:r>
              <a:rPr lang="en-GB" dirty="0" smtClean="0"/>
              <a:t> – 	Distinguish </a:t>
            </a:r>
            <a:r>
              <a:rPr lang="en-GB" dirty="0"/>
              <a:t>between free software, freeware and shareware</a:t>
            </a:r>
            <a:endParaRPr lang="en-GB" dirty="0" smtClean="0"/>
          </a:p>
          <a:p>
            <a:r>
              <a:rPr lang="en-GB" dirty="0" smtClean="0">
                <a:hlinkClick r:id="rId4" action="ppaction://hlinksldjump"/>
              </a:rPr>
              <a:t>1.5.c</a:t>
            </a:r>
            <a:r>
              <a:rPr lang="en-GB" dirty="0" smtClean="0"/>
              <a:t> – 	Show </a:t>
            </a:r>
            <a:r>
              <a:rPr lang="en-GB" dirty="0"/>
              <a:t>understanding of the ethical issues raised by the spread of electronic communication and computer systems, including hacking, cracking and production of malware</a:t>
            </a:r>
          </a:p>
        </p:txBody>
      </p:sp>
    </p:spTree>
    <p:extLst>
      <p:ext uri="{BB962C8B-B14F-4D97-AF65-F5344CB8AC3E}">
        <p14:creationId xmlns:p14="http://schemas.microsoft.com/office/powerpoint/2010/main" val="420339487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1.5.a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computer ethics, including copyright issues and plagiarism</a:t>
            </a:r>
          </a:p>
        </p:txBody>
      </p:sp>
    </p:spTree>
    <p:extLst>
      <p:ext uri="{BB962C8B-B14F-4D97-AF65-F5344CB8AC3E}">
        <p14:creationId xmlns:p14="http://schemas.microsoft.com/office/powerpoint/2010/main" val="527677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1.1.2 – Hexadecimal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10341430" cy="3581400"/>
          </a:xfrm>
        </p:spPr>
        <p:txBody>
          <a:bodyPr>
            <a:normAutofit fontScale="85000" lnSpcReduction="20000"/>
          </a:bodyPr>
          <a:lstStyle/>
          <a:p>
            <a:pPr marL="901700" indent="-901700">
              <a:buNone/>
              <a:tabLst>
                <a:tab pos="901700" algn="l"/>
                <a:tab pos="1257300" algn="l"/>
              </a:tabLst>
            </a:pPr>
            <a:r>
              <a:rPr lang="en-GB" dirty="0">
                <a:hlinkClick r:id="rId2" action="ppaction://hlinksldjump"/>
              </a:rPr>
              <a:t>1.1.2.a</a:t>
            </a:r>
            <a:r>
              <a:rPr lang="en-GB" dirty="0"/>
              <a:t> – Represent </a:t>
            </a:r>
            <a:r>
              <a:rPr lang="en-GB" dirty="0" smtClean="0"/>
              <a:t>integers </a:t>
            </a:r>
            <a:r>
              <a:rPr lang="en-GB" dirty="0"/>
              <a:t>as hexadecimal numbers</a:t>
            </a:r>
            <a:endParaRPr lang="en-GB" dirty="0" smtClean="0"/>
          </a:p>
          <a:p>
            <a:pPr marL="901700" indent="-901700">
              <a:buNone/>
              <a:tabLst>
                <a:tab pos="901700" algn="l"/>
                <a:tab pos="1257300" algn="l"/>
              </a:tabLst>
            </a:pPr>
            <a:r>
              <a:rPr lang="en-GB" dirty="0">
                <a:hlinkClick r:id="rId3" action="ppaction://hlinksldjump"/>
              </a:rPr>
              <a:t>1.1.2.b</a:t>
            </a:r>
            <a:r>
              <a:rPr lang="en-GB" dirty="0"/>
              <a:t> – </a:t>
            </a:r>
            <a:r>
              <a:rPr lang="en-GB" dirty="0" smtClean="0"/>
              <a:t>	Show </a:t>
            </a:r>
            <a:r>
              <a:rPr lang="en-GB" dirty="0"/>
              <a:t>understanding of the reasons for choosing hexadecimal to represent numbers</a:t>
            </a:r>
            <a:endParaRPr lang="en-GB" dirty="0" smtClean="0"/>
          </a:p>
          <a:p>
            <a:pPr marL="901700" indent="-901700">
              <a:buNone/>
              <a:tabLst>
                <a:tab pos="901700" algn="l"/>
                <a:tab pos="1257300" algn="l"/>
              </a:tabLst>
            </a:pPr>
            <a:r>
              <a:rPr lang="en-GB" dirty="0">
                <a:hlinkClick r:id="rId4" action="ppaction://hlinksldjump"/>
              </a:rPr>
              <a:t>1.1.2.c</a:t>
            </a:r>
            <a:r>
              <a:rPr lang="en-GB" dirty="0"/>
              <a:t> – </a:t>
            </a:r>
            <a:r>
              <a:rPr lang="en-GB" dirty="0" smtClean="0"/>
              <a:t>	Convert positive </a:t>
            </a:r>
            <a:r>
              <a:rPr lang="en-GB" dirty="0"/>
              <a:t>hexadecimal integers to and from denary</a:t>
            </a:r>
            <a:endParaRPr lang="en-GB" dirty="0" smtClean="0"/>
          </a:p>
          <a:p>
            <a:pPr marL="901700" indent="-901700">
              <a:buNone/>
              <a:tabLst>
                <a:tab pos="901700" algn="l"/>
                <a:tab pos="1257300" algn="l"/>
              </a:tabLst>
            </a:pPr>
            <a:r>
              <a:rPr lang="en-GB" dirty="0">
                <a:hlinkClick r:id="rId5" action="ppaction://hlinksldjump"/>
              </a:rPr>
              <a:t>1.1.2.d</a:t>
            </a:r>
            <a:r>
              <a:rPr lang="en-GB" dirty="0"/>
              <a:t> – </a:t>
            </a:r>
            <a:r>
              <a:rPr lang="en-GB" dirty="0" smtClean="0"/>
              <a:t>	Convert positive </a:t>
            </a:r>
            <a:r>
              <a:rPr lang="en-GB" dirty="0"/>
              <a:t>hexadecimal integers to and from binary</a:t>
            </a:r>
            <a:endParaRPr lang="en-GB" dirty="0" smtClean="0"/>
          </a:p>
          <a:p>
            <a:pPr marL="901700" indent="-901700">
              <a:buNone/>
              <a:tabLst>
                <a:tab pos="901700" algn="l"/>
                <a:tab pos="1257300" algn="l"/>
              </a:tabLst>
            </a:pPr>
            <a:r>
              <a:rPr lang="en-GB" dirty="0">
                <a:hlinkClick r:id="rId6" action="ppaction://hlinksldjump"/>
              </a:rPr>
              <a:t>1.1.2.e</a:t>
            </a:r>
            <a:r>
              <a:rPr lang="en-GB" dirty="0"/>
              <a:t> – </a:t>
            </a:r>
            <a:r>
              <a:rPr lang="en-GB" dirty="0" smtClean="0"/>
              <a:t>	Represent </a:t>
            </a:r>
            <a:r>
              <a:rPr lang="en-GB" dirty="0"/>
              <a:t>numbers stored in registers and main memory as hexadecimal</a:t>
            </a:r>
            <a:endParaRPr lang="en-GB" dirty="0" smtClean="0"/>
          </a:p>
          <a:p>
            <a:pPr marL="901700" indent="-901700">
              <a:buNone/>
              <a:tabLst>
                <a:tab pos="901700" algn="l"/>
                <a:tab pos="1257300" algn="l"/>
              </a:tabLst>
            </a:pPr>
            <a:r>
              <a:rPr lang="en-GB" dirty="0" smtClean="0">
                <a:hlinkClick r:id="rId7" action="ppaction://hlinksldjump"/>
              </a:rPr>
              <a:t>1.1.2.f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smtClean="0"/>
              <a:t>	Represent </a:t>
            </a:r>
            <a:r>
              <a:rPr lang="en-GB" dirty="0"/>
              <a:t>current uses of hexadecimal numbers in computing, such </a:t>
            </a:r>
            <a:r>
              <a:rPr lang="en-GB" dirty="0" smtClean="0"/>
              <a:t>as:</a:t>
            </a:r>
          </a:p>
          <a:p>
            <a:pPr marL="1244600" indent="-254000">
              <a:buFont typeface="Arial" panose="020B0604020202020204" pitchFamily="34" charset="0"/>
              <a:buChar char="•"/>
              <a:tabLst>
                <a:tab pos="990600" algn="l"/>
                <a:tab pos="1257300" algn="l"/>
              </a:tabLst>
            </a:pPr>
            <a:r>
              <a:rPr lang="en-GB" dirty="0" smtClean="0"/>
              <a:t>	defining </a:t>
            </a:r>
            <a:r>
              <a:rPr lang="en-GB" dirty="0"/>
              <a:t>colours in Hypertext </a:t>
            </a:r>
            <a:r>
              <a:rPr lang="en-GB" dirty="0" err="1"/>
              <a:t>Markup</a:t>
            </a:r>
            <a:r>
              <a:rPr lang="en-GB" dirty="0"/>
              <a:t> Language (HTML</a:t>
            </a:r>
            <a:r>
              <a:rPr lang="en-GB" dirty="0" smtClean="0"/>
              <a:t>)</a:t>
            </a:r>
          </a:p>
          <a:p>
            <a:pPr marL="1244600" indent="-254000">
              <a:buFont typeface="Arial" panose="020B0604020202020204" pitchFamily="34" charset="0"/>
              <a:buChar char="•"/>
              <a:tabLst>
                <a:tab pos="990600" algn="l"/>
                <a:tab pos="1257300" algn="l"/>
              </a:tabLst>
            </a:pPr>
            <a:r>
              <a:rPr lang="en-GB" dirty="0" smtClean="0"/>
              <a:t>	Media </a:t>
            </a:r>
            <a:r>
              <a:rPr lang="en-GB" dirty="0"/>
              <a:t>Access Control (MAC) </a:t>
            </a:r>
            <a:r>
              <a:rPr lang="en-GB" dirty="0" smtClean="0"/>
              <a:t>addresses</a:t>
            </a:r>
          </a:p>
          <a:p>
            <a:pPr marL="1244600" indent="-254000">
              <a:buFont typeface="Arial" panose="020B0604020202020204" pitchFamily="34" charset="0"/>
              <a:buChar char="•"/>
              <a:tabLst>
                <a:tab pos="990600" algn="l"/>
                <a:tab pos="1257300" algn="l"/>
              </a:tabLst>
            </a:pPr>
            <a:r>
              <a:rPr lang="en-GB" dirty="0" smtClean="0"/>
              <a:t>	assembly </a:t>
            </a:r>
            <a:r>
              <a:rPr lang="en-GB" dirty="0"/>
              <a:t>languages and machine </a:t>
            </a:r>
            <a:r>
              <a:rPr lang="en-GB" dirty="0" smtClean="0"/>
              <a:t>code</a:t>
            </a:r>
          </a:p>
          <a:p>
            <a:pPr marL="1244600" indent="-254000">
              <a:buFont typeface="Arial" panose="020B0604020202020204" pitchFamily="34" charset="0"/>
              <a:buChar char="•"/>
              <a:tabLst>
                <a:tab pos="990600" algn="l"/>
                <a:tab pos="1257300" algn="l"/>
              </a:tabLst>
            </a:pPr>
            <a:r>
              <a:rPr lang="en-GB" dirty="0" smtClean="0"/>
              <a:t>	debugging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834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1.5.a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229589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1.5.b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Distinguish between free software, freeware and shareware</a:t>
            </a:r>
          </a:p>
        </p:txBody>
      </p:sp>
    </p:spTree>
    <p:extLst>
      <p:ext uri="{BB962C8B-B14F-4D97-AF65-F5344CB8AC3E}">
        <p14:creationId xmlns:p14="http://schemas.microsoft.com/office/powerpoint/2010/main" val="1129013374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1.5.b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070952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1.5.c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Show understanding of the ethical issues raised by the spread of electronic communication and computer systems, including hacking, cracking and production of malware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418798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1.5.c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9157879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2.1</a:t>
            </a:r>
            <a:br>
              <a:rPr lang="en-GB" dirty="0" smtClean="0"/>
            </a:br>
            <a:r>
              <a:rPr lang="en-GB" dirty="0" smtClean="0"/>
              <a:t>Algorithm design and problem solving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1435404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 – Algorithm design and problem-solving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 action="ppaction://hlinksldjump"/>
              </a:rPr>
              <a:t>2.1.1</a:t>
            </a:r>
            <a:r>
              <a:rPr lang="en-GB" dirty="0" smtClean="0"/>
              <a:t> – Problem-solving and design</a:t>
            </a:r>
          </a:p>
          <a:p>
            <a:r>
              <a:rPr lang="en-GB" dirty="0" smtClean="0"/>
              <a:t>2.1.2 – Pseudocode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7149195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2.1.1</a:t>
            </a:r>
            <a:br>
              <a:rPr lang="en-GB" dirty="0" smtClean="0"/>
            </a:br>
            <a:r>
              <a:rPr lang="en-GB" dirty="0"/>
              <a:t>Problem-solving and design</a:t>
            </a:r>
          </a:p>
        </p:txBody>
      </p:sp>
    </p:spTree>
    <p:extLst>
      <p:ext uri="{BB962C8B-B14F-4D97-AF65-F5344CB8AC3E}">
        <p14:creationId xmlns:p14="http://schemas.microsoft.com/office/powerpoint/2010/main" val="149110746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 – Problem-solving </a:t>
            </a:r>
            <a:r>
              <a:rPr lang="en-GB" dirty="0"/>
              <a:t>and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723900" indent="-723900">
              <a:tabLst>
                <a:tab pos="723900" algn="l"/>
              </a:tabLst>
            </a:pPr>
            <a:r>
              <a:rPr lang="en-GB" dirty="0" smtClean="0">
                <a:hlinkClick r:id="rId2" action="ppaction://hlinksldjump"/>
              </a:rPr>
              <a:t>2.1.1a</a:t>
            </a:r>
            <a:r>
              <a:rPr lang="en-GB" dirty="0" smtClean="0"/>
              <a:t> – 	</a:t>
            </a:r>
            <a:r>
              <a:rPr lang="en-GB" dirty="0"/>
              <a:t>Show understanding that every computer system is made up of sub-systems, which in turn are made up of further sub-systems</a:t>
            </a:r>
            <a:endParaRPr lang="en-GB" dirty="0" smtClean="0"/>
          </a:p>
          <a:p>
            <a:pPr marL="723900" indent="-723900">
              <a:tabLst>
                <a:tab pos="723900" algn="l"/>
              </a:tabLst>
            </a:pPr>
            <a:r>
              <a:rPr lang="en-GB" dirty="0" smtClean="0">
                <a:hlinkClick r:id="rId3" action="ppaction://hlinksldjump"/>
              </a:rPr>
              <a:t>2.1.1.b</a:t>
            </a:r>
            <a:r>
              <a:rPr lang="en-GB" dirty="0" smtClean="0"/>
              <a:t> – 	</a:t>
            </a:r>
            <a:r>
              <a:rPr lang="en-GB" dirty="0"/>
              <a:t>Use top-down design, structure diagrams, flowcharts, pseudocode, library routines and subroutines</a:t>
            </a:r>
            <a:endParaRPr lang="en-GB" dirty="0" smtClean="0"/>
          </a:p>
          <a:p>
            <a:pPr marL="723900" indent="-723900">
              <a:tabLst>
                <a:tab pos="723900" algn="l"/>
              </a:tabLst>
            </a:pPr>
            <a:r>
              <a:rPr lang="en-GB" dirty="0" smtClean="0">
                <a:hlinkClick r:id="rId4" action="ppaction://hlinksldjump"/>
              </a:rPr>
              <a:t>2.1.1.c</a:t>
            </a:r>
            <a:r>
              <a:rPr lang="en-GB" dirty="0" smtClean="0"/>
              <a:t> – 	</a:t>
            </a:r>
            <a:r>
              <a:rPr lang="en-GB" dirty="0"/>
              <a:t>Work out the purpose of a given algorithm</a:t>
            </a:r>
            <a:endParaRPr lang="en-GB" dirty="0" smtClean="0"/>
          </a:p>
          <a:p>
            <a:pPr marL="723900" indent="-723900">
              <a:tabLst>
                <a:tab pos="723900" algn="l"/>
              </a:tabLst>
            </a:pPr>
            <a:r>
              <a:rPr lang="en-GB" dirty="0" smtClean="0">
                <a:hlinkClick r:id="rId5" action="ppaction://hlinksldjump"/>
              </a:rPr>
              <a:t>2.1.1.d</a:t>
            </a:r>
            <a:r>
              <a:rPr lang="en-GB" dirty="0" smtClean="0"/>
              <a:t> – 	</a:t>
            </a:r>
            <a:r>
              <a:rPr lang="en-GB" dirty="0"/>
              <a:t>Explain standard methods of </a:t>
            </a:r>
            <a:r>
              <a:rPr lang="en-GB" dirty="0" smtClean="0"/>
              <a:t>solution</a:t>
            </a:r>
          </a:p>
          <a:p>
            <a:pPr marL="723900" indent="-723900">
              <a:tabLst>
                <a:tab pos="723900" algn="l"/>
              </a:tabLst>
            </a:pPr>
            <a:r>
              <a:rPr lang="en-GB" dirty="0">
                <a:hlinkClick r:id="rId6" action="ppaction://hlinksldjump"/>
              </a:rPr>
              <a:t>2.1.1.e</a:t>
            </a:r>
            <a:r>
              <a:rPr lang="en-GB" dirty="0"/>
              <a:t> – </a:t>
            </a:r>
            <a:r>
              <a:rPr lang="en-GB" dirty="0" smtClean="0"/>
              <a:t>	Suggest </a:t>
            </a:r>
            <a:r>
              <a:rPr lang="en-GB" dirty="0"/>
              <a:t>and apply suitable test data (valid, invalid and extreme)</a:t>
            </a:r>
            <a:endParaRPr lang="en-GB" dirty="0" smtClean="0"/>
          </a:p>
          <a:p>
            <a:pPr marL="723900" indent="-723900">
              <a:tabLst>
                <a:tab pos="723900" algn="l"/>
              </a:tabLst>
            </a:pPr>
            <a:r>
              <a:rPr lang="en-GB" dirty="0" smtClean="0">
                <a:hlinkClick r:id="rId7" action="ppaction://hlinksldjump"/>
              </a:rPr>
              <a:t>2.1.1.f</a:t>
            </a:r>
            <a:r>
              <a:rPr lang="en-GB" dirty="0" smtClean="0"/>
              <a:t> – 	</a:t>
            </a:r>
            <a:r>
              <a:rPr lang="en-GB" dirty="0"/>
              <a:t>Understand the need for validation and verification checks to be made on input data (validation could include range checks, length checks, type checks and check digits)</a:t>
            </a:r>
            <a:endParaRPr lang="en-GB" dirty="0" smtClean="0"/>
          </a:p>
          <a:p>
            <a:pPr marL="723900" indent="-723900">
              <a:tabLst>
                <a:tab pos="723900" algn="l"/>
              </a:tabLst>
            </a:pPr>
            <a:r>
              <a:rPr lang="en-GB" dirty="0" smtClean="0">
                <a:hlinkClick r:id="rId8" action="ppaction://hlinksldjump"/>
              </a:rPr>
              <a:t>2.1.1.g</a:t>
            </a:r>
            <a:r>
              <a:rPr lang="en-GB" dirty="0" smtClean="0"/>
              <a:t> – 	</a:t>
            </a:r>
            <a:r>
              <a:rPr lang="en-GB" dirty="0"/>
              <a:t>Use trace tables to find the value of variables at each step in an algorithm</a:t>
            </a:r>
            <a:endParaRPr lang="en-GB" dirty="0" smtClean="0"/>
          </a:p>
          <a:p>
            <a:pPr marL="723900" indent="-723900">
              <a:tabLst>
                <a:tab pos="723900" algn="l"/>
              </a:tabLst>
            </a:pPr>
            <a:r>
              <a:rPr lang="en-GB" dirty="0" smtClean="0">
                <a:hlinkClick r:id="rId9" action="ppaction://hlinksldjump"/>
              </a:rPr>
              <a:t>2.1.1.h</a:t>
            </a:r>
            <a:r>
              <a:rPr lang="en-GB" dirty="0" smtClean="0"/>
              <a:t> – 	</a:t>
            </a:r>
            <a:r>
              <a:rPr lang="en-GB" dirty="0"/>
              <a:t>Identify errors in given algorithms and suggest ways of removing these errors</a:t>
            </a:r>
            <a:endParaRPr lang="en-GB" dirty="0" smtClean="0"/>
          </a:p>
          <a:p>
            <a:pPr marL="723900" indent="-723900">
              <a:tabLst>
                <a:tab pos="723900" algn="l"/>
              </a:tabLst>
            </a:pPr>
            <a:r>
              <a:rPr lang="en-GB" dirty="0" smtClean="0">
                <a:hlinkClick r:id="rId10" action="ppaction://hlinksldjump"/>
              </a:rPr>
              <a:t>2.1.1.i</a:t>
            </a:r>
            <a:r>
              <a:rPr lang="en-GB" dirty="0" smtClean="0"/>
              <a:t> – 	</a:t>
            </a:r>
            <a:r>
              <a:rPr lang="en-GB" dirty="0"/>
              <a:t>Produce an algorithm for a given problem (either in the form of pseudocode or flowchart)</a:t>
            </a:r>
            <a:endParaRPr lang="en-GB" dirty="0" smtClean="0"/>
          </a:p>
          <a:p>
            <a:pPr marL="723900" indent="-723900">
              <a:tabLst>
                <a:tab pos="723900" algn="l"/>
              </a:tabLst>
            </a:pPr>
            <a:r>
              <a:rPr lang="en-GB" dirty="0" smtClean="0">
                <a:hlinkClick r:id="rId11" action="ppaction://hlinksldjump"/>
              </a:rPr>
              <a:t>2.1.1.j</a:t>
            </a:r>
            <a:r>
              <a:rPr lang="en-GB" dirty="0" smtClean="0"/>
              <a:t> – 	</a:t>
            </a:r>
            <a:r>
              <a:rPr lang="en-GB" dirty="0"/>
              <a:t>Comment on the effectiveness of a given solution</a:t>
            </a:r>
          </a:p>
        </p:txBody>
      </p:sp>
    </p:spTree>
    <p:extLst>
      <p:ext uri="{BB962C8B-B14F-4D97-AF65-F5344CB8AC3E}">
        <p14:creationId xmlns:p14="http://schemas.microsoft.com/office/powerpoint/2010/main" val="3713485335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that every computer system is made up of sub-systems, which in turn are made up of further sub-systems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5884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1.1.2.a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Represent integers as hexadecimal numbers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396188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2.1.1.a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8746652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top-down design, structure diagrams, flowcharts, pseudocode, library routines and subroutines</a:t>
            </a:r>
          </a:p>
        </p:txBody>
      </p:sp>
    </p:spTree>
    <p:extLst>
      <p:ext uri="{BB962C8B-B14F-4D97-AF65-F5344CB8AC3E}">
        <p14:creationId xmlns:p14="http://schemas.microsoft.com/office/powerpoint/2010/main" val="3523346865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2.1.1.b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075035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Work out the purpose of a given algorithm</a:t>
            </a:r>
          </a:p>
        </p:txBody>
      </p:sp>
    </p:spTree>
    <p:extLst>
      <p:ext uri="{BB962C8B-B14F-4D97-AF65-F5344CB8AC3E}">
        <p14:creationId xmlns:p14="http://schemas.microsoft.com/office/powerpoint/2010/main" val="3967552058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2.1.1.c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556032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2.1.1.d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Explain standard methods of solution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20325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2.1.1.d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6528276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2.1.1.e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Suggest and apply suitable test data (valid, invalid and extreme)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310077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2.1.1.e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352135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2.1.1.f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Understand the need for validation and verification checks to be made on input data (validation could include range checks, length checks, type checks and check digits)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2240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1.1.2.a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678909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2.1.1.f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4621845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2.1.1.g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trace tables to find the value of variables at each step in an algorithm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6126413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2.1.1.g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835785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2.1.1.h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Identify errors in given algorithms and suggest ways of removing these errors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623896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2.1.1.h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515841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2.1.1.i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Produce an algorithm for a given problem (either in the form of pseudocode or flowchart)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3281918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2.1.1.i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0947754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2.1.1.j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Comment on the effectiveness of a given solution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2326547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2.1.1.j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3078917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</a:t>
            </a:r>
            <a:br>
              <a:rPr lang="en-GB" dirty="0" smtClean="0"/>
            </a:br>
            <a:r>
              <a:rPr lang="en-GB" dirty="0" smtClean="0"/>
              <a:t>Programming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765025" y="4216328"/>
            <a:ext cx="9612971" cy="114332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26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1.1.2.b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reasons for choosing hexadecimal to represent numbers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2198967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 – Programming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 action="ppaction://hlinksldjump"/>
              </a:rPr>
              <a:t>2.2.1</a:t>
            </a:r>
            <a:r>
              <a:rPr lang="en-GB" dirty="0" smtClean="0"/>
              <a:t> – Programming concepts</a:t>
            </a:r>
          </a:p>
          <a:p>
            <a:r>
              <a:rPr lang="en-GB" dirty="0" smtClean="0">
                <a:hlinkClick r:id="rId3" action="ppaction://hlinksldjump"/>
              </a:rPr>
              <a:t>2.2.2</a:t>
            </a:r>
            <a:r>
              <a:rPr lang="en-GB" dirty="0" smtClean="0"/>
              <a:t> – Data structures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0082459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2.2.1</a:t>
            </a:r>
            <a:br>
              <a:rPr lang="en-GB" dirty="0" smtClean="0"/>
            </a:br>
            <a:r>
              <a:rPr lang="en-GB" dirty="0" smtClean="0"/>
              <a:t>Programming concepts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5459107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2.2.1 – Programming concepts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 action="ppaction://hlinksldjump"/>
              </a:rPr>
              <a:t>2.2.1.a</a:t>
            </a:r>
            <a:r>
              <a:rPr lang="en-GB" dirty="0" smtClean="0"/>
              <a:t> – </a:t>
            </a:r>
            <a:r>
              <a:rPr lang="en-GB" dirty="0"/>
              <a:t>Declare and use variables and constants</a:t>
            </a:r>
            <a:endParaRPr lang="en-GB" dirty="0" smtClean="0"/>
          </a:p>
          <a:p>
            <a:r>
              <a:rPr lang="en-GB" dirty="0" smtClean="0">
                <a:hlinkClick r:id="rId3" action="ppaction://hlinksldjump"/>
              </a:rPr>
              <a:t>2.2.1.b</a:t>
            </a:r>
            <a:r>
              <a:rPr lang="en-GB" dirty="0" smtClean="0"/>
              <a:t> – </a:t>
            </a:r>
            <a:r>
              <a:rPr lang="en-GB" dirty="0"/>
              <a:t>Understand and use basic data types: Integer, Real, Char, String and Boolean</a:t>
            </a:r>
            <a:endParaRPr lang="en-GB" dirty="0" smtClean="0"/>
          </a:p>
          <a:p>
            <a:r>
              <a:rPr lang="en-GB" dirty="0" smtClean="0">
                <a:hlinkClick r:id="rId4" action="ppaction://hlinksldjump"/>
              </a:rPr>
              <a:t>2.2.1.c</a:t>
            </a:r>
            <a:r>
              <a:rPr lang="en-GB" dirty="0" smtClean="0"/>
              <a:t> – </a:t>
            </a:r>
            <a:r>
              <a:rPr lang="en-GB" dirty="0"/>
              <a:t>Understand and use the concepts of sequence, selection, repetition, totalling and counting</a:t>
            </a:r>
            <a:endParaRPr lang="en-GB" dirty="0" smtClean="0"/>
          </a:p>
          <a:p>
            <a:r>
              <a:rPr lang="en-GB" dirty="0" smtClean="0">
                <a:hlinkClick r:id="rId5" action="ppaction://hlinksldjump"/>
              </a:rPr>
              <a:t>2.2.1.d</a:t>
            </a:r>
            <a:r>
              <a:rPr lang="en-GB" dirty="0" smtClean="0"/>
              <a:t> – </a:t>
            </a:r>
            <a:r>
              <a:rPr lang="en-GB" dirty="0"/>
              <a:t>Use predefined procedures/functions</a:t>
            </a:r>
          </a:p>
        </p:txBody>
      </p:sp>
    </p:spTree>
    <p:extLst>
      <p:ext uri="{BB962C8B-B14F-4D97-AF65-F5344CB8AC3E}">
        <p14:creationId xmlns:p14="http://schemas.microsoft.com/office/powerpoint/2010/main" val="2255296934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2.2.1.a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Declare and use variables and constants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9026629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2.2.1.a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5083885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2.2.1.b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Understand and use basic data types: Integer, Real, Char, String and Boolean</a:t>
            </a:r>
          </a:p>
        </p:txBody>
      </p:sp>
    </p:spTree>
    <p:extLst>
      <p:ext uri="{BB962C8B-B14F-4D97-AF65-F5344CB8AC3E}">
        <p14:creationId xmlns:p14="http://schemas.microsoft.com/office/powerpoint/2010/main" val="622161311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2.2.1.b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3520593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2.2.1.c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Understand and use the concepts of sequence, selection, repetition, totalling and counting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3861156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2.2.1.c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4872949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2.2.1.d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predefined procedures/functions</a:t>
            </a:r>
          </a:p>
        </p:txBody>
      </p:sp>
    </p:spTree>
    <p:extLst>
      <p:ext uri="{BB962C8B-B14F-4D97-AF65-F5344CB8AC3E}">
        <p14:creationId xmlns:p14="http://schemas.microsoft.com/office/powerpoint/2010/main" val="70347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 smtClean="0"/>
              <a:t>Paper 1</a:t>
            </a:r>
          </a:p>
          <a:p>
            <a:pPr marL="441325" indent="-441325">
              <a:buNone/>
            </a:pPr>
            <a:r>
              <a:rPr lang="en-GB" dirty="0" smtClean="0">
                <a:hlinkClick r:id="rId2" action="ppaction://hlinksldjump"/>
              </a:rPr>
              <a:t>1.1</a:t>
            </a:r>
            <a:r>
              <a:rPr lang="en-GB" dirty="0" smtClean="0"/>
              <a:t> Data representation</a:t>
            </a:r>
          </a:p>
          <a:p>
            <a:pPr marL="441325" indent="-441325">
              <a:buNone/>
            </a:pPr>
            <a:r>
              <a:rPr lang="en-GB" dirty="0" smtClean="0">
                <a:hlinkClick r:id="rId3" action="ppaction://hlinksldjump"/>
              </a:rPr>
              <a:t>1.2</a:t>
            </a:r>
            <a:r>
              <a:rPr lang="en-GB" dirty="0" smtClean="0"/>
              <a:t> Communication and internet technologies</a:t>
            </a:r>
          </a:p>
          <a:p>
            <a:pPr marL="441325" indent="-441325">
              <a:buNone/>
            </a:pPr>
            <a:r>
              <a:rPr lang="en-GB" dirty="0" smtClean="0">
                <a:hlinkClick r:id="rId4" action="ppaction://hlinksldjump"/>
              </a:rPr>
              <a:t>1.3</a:t>
            </a:r>
            <a:r>
              <a:rPr lang="en-GB" dirty="0" smtClean="0"/>
              <a:t> Hardware and software</a:t>
            </a:r>
          </a:p>
          <a:p>
            <a:pPr marL="441325" indent="-441325">
              <a:buNone/>
            </a:pPr>
            <a:r>
              <a:rPr lang="en-GB" dirty="0" smtClean="0">
                <a:hlinkClick r:id="rId5" action="ppaction://hlinksldjump"/>
              </a:rPr>
              <a:t>1.4</a:t>
            </a:r>
            <a:r>
              <a:rPr lang="en-GB" dirty="0" smtClean="0"/>
              <a:t> Security</a:t>
            </a:r>
          </a:p>
          <a:p>
            <a:pPr marL="441325" indent="-441325">
              <a:buNone/>
            </a:pPr>
            <a:r>
              <a:rPr lang="en-GB" dirty="0" smtClean="0">
                <a:hlinkClick r:id="rId6" action="ppaction://hlinksldjump"/>
              </a:rPr>
              <a:t>1.5</a:t>
            </a:r>
            <a:r>
              <a:rPr lang="en-GB" dirty="0" smtClean="0"/>
              <a:t> Ethics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 smtClean="0"/>
              <a:t>Paper 2</a:t>
            </a:r>
          </a:p>
          <a:p>
            <a:pPr marL="441325" indent="-441325">
              <a:buNone/>
            </a:pPr>
            <a:r>
              <a:rPr lang="en-GB" dirty="0" smtClean="0">
                <a:hlinkClick r:id="rId7" action="ppaction://hlinksldjump"/>
              </a:rPr>
              <a:t>2.1</a:t>
            </a:r>
            <a:r>
              <a:rPr lang="en-GB" dirty="0" smtClean="0"/>
              <a:t> Algorithm design and problem-solving</a:t>
            </a:r>
          </a:p>
          <a:p>
            <a:pPr marL="441325" indent="-441325">
              <a:buNone/>
            </a:pPr>
            <a:r>
              <a:rPr lang="en-GB" dirty="0" smtClean="0">
                <a:hlinkClick r:id="rId8" action="ppaction://hlinksldjump"/>
              </a:rPr>
              <a:t>2.2</a:t>
            </a:r>
            <a:r>
              <a:rPr lang="en-GB" dirty="0" smtClean="0"/>
              <a:t> Programming</a:t>
            </a:r>
          </a:p>
          <a:p>
            <a:pPr marL="441325" indent="-441325">
              <a:buNone/>
            </a:pPr>
            <a:r>
              <a:rPr lang="en-GB" dirty="0" smtClean="0">
                <a:hlinkClick r:id="rId9" action="ppaction://hlinksldjump"/>
              </a:rPr>
              <a:t>2.3</a:t>
            </a:r>
            <a:r>
              <a:rPr lang="en-GB" dirty="0" smtClean="0"/>
              <a:t> Databases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677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1.1.2.b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6729029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2.2.1.d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198446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2.2.2</a:t>
            </a:r>
            <a:br>
              <a:rPr lang="en-GB" dirty="0" smtClean="0"/>
            </a:br>
            <a:r>
              <a:rPr lang="en-GB" dirty="0" smtClean="0"/>
              <a:t>Data structures and arrays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968995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2.2.2 – Data structures and arrays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 action="ppaction://hlinksldjump"/>
              </a:rPr>
              <a:t>2.2.2.a</a:t>
            </a:r>
            <a:r>
              <a:rPr lang="en-GB" dirty="0" smtClean="0"/>
              <a:t> </a:t>
            </a:r>
            <a:r>
              <a:rPr lang="en-GB" dirty="0"/>
              <a:t>– Declare the size of one-dimensional arrays, for example: A[1:n]</a:t>
            </a:r>
            <a:endParaRPr lang="en-GB" dirty="0" smtClean="0"/>
          </a:p>
          <a:p>
            <a:r>
              <a:rPr lang="en-GB" dirty="0" smtClean="0">
                <a:hlinkClick r:id="rId3" action="ppaction://hlinksldjump"/>
              </a:rPr>
              <a:t>2.2.2.b</a:t>
            </a:r>
            <a:r>
              <a:rPr lang="en-GB" dirty="0" smtClean="0"/>
              <a:t> – </a:t>
            </a:r>
            <a:r>
              <a:rPr lang="en-GB" dirty="0"/>
              <a:t>Show understanding of the use of a variable as an index in an array</a:t>
            </a:r>
            <a:endParaRPr lang="en-GB" dirty="0" smtClean="0"/>
          </a:p>
          <a:p>
            <a:r>
              <a:rPr lang="en-GB" dirty="0" smtClean="0">
                <a:hlinkClick r:id="rId4" action="ppaction://hlinksldjump"/>
              </a:rPr>
              <a:t>2.2.2.c</a:t>
            </a:r>
            <a:r>
              <a:rPr lang="en-GB" dirty="0" smtClean="0"/>
              <a:t> – </a:t>
            </a:r>
            <a:r>
              <a:rPr lang="en-GB" dirty="0"/>
              <a:t>Read values into an array using a FOR … TO … NEXT loop</a:t>
            </a:r>
          </a:p>
        </p:txBody>
      </p:sp>
    </p:spTree>
    <p:extLst>
      <p:ext uri="{BB962C8B-B14F-4D97-AF65-F5344CB8AC3E}">
        <p14:creationId xmlns:p14="http://schemas.microsoft.com/office/powerpoint/2010/main" val="3447412570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2.2.2.a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Declare the size of one-dimensional arrays, for example: A[1:n]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5571897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2.2.2.a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4919457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2.2.2.b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use of a variable as an index in an array</a:t>
            </a:r>
          </a:p>
        </p:txBody>
      </p:sp>
    </p:spTree>
    <p:extLst>
      <p:ext uri="{BB962C8B-B14F-4D97-AF65-F5344CB8AC3E}">
        <p14:creationId xmlns:p14="http://schemas.microsoft.com/office/powerpoint/2010/main" val="4168589698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2.2.2.b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7396553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2.2.2.c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Read values into an array using a FOR … TO … NEXT loop</a:t>
            </a:r>
          </a:p>
        </p:txBody>
      </p:sp>
    </p:spTree>
    <p:extLst>
      <p:ext uri="{BB962C8B-B14F-4D97-AF65-F5344CB8AC3E}">
        <p14:creationId xmlns:p14="http://schemas.microsoft.com/office/powerpoint/2010/main" val="2598482500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2.2.2.c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3303145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2.3</a:t>
            </a:r>
            <a:br>
              <a:rPr lang="en-GB" dirty="0" smtClean="0"/>
            </a:br>
            <a:r>
              <a:rPr lang="en-GB" dirty="0" smtClean="0"/>
              <a:t>Databases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97362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1.1.2.c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Convert positive hexadecimal integers to and from denary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2705444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2.3 - Databases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 action="ppaction://hlinksldjump"/>
              </a:rPr>
              <a:t>2.3.a</a:t>
            </a:r>
            <a:r>
              <a:rPr lang="en-GB" dirty="0" smtClean="0"/>
              <a:t> </a:t>
            </a:r>
            <a:r>
              <a:rPr lang="en-GB" dirty="0"/>
              <a:t>– Define a single-table database from given data storage requirements</a:t>
            </a:r>
            <a:endParaRPr lang="en-GB" dirty="0" smtClean="0"/>
          </a:p>
          <a:p>
            <a:r>
              <a:rPr lang="en-GB" dirty="0" smtClean="0">
                <a:hlinkClick r:id="rId3" action="ppaction://hlinksldjump"/>
              </a:rPr>
              <a:t>2.3.b</a:t>
            </a:r>
            <a:r>
              <a:rPr lang="en-GB" dirty="0" smtClean="0"/>
              <a:t> – </a:t>
            </a:r>
            <a:r>
              <a:rPr lang="en-GB" dirty="0"/>
              <a:t>Choose a suitable primary key for a database table</a:t>
            </a:r>
            <a:endParaRPr lang="en-GB" dirty="0" smtClean="0"/>
          </a:p>
          <a:p>
            <a:r>
              <a:rPr lang="en-GB" dirty="0" smtClean="0">
                <a:hlinkClick r:id="rId4" action="ppaction://hlinksldjump"/>
              </a:rPr>
              <a:t>2.3.c</a:t>
            </a:r>
            <a:r>
              <a:rPr lang="en-GB" dirty="0" smtClean="0"/>
              <a:t> – </a:t>
            </a:r>
            <a:r>
              <a:rPr lang="en-GB" dirty="0"/>
              <a:t>Perform a query-by-example from given search criteria</a:t>
            </a:r>
          </a:p>
        </p:txBody>
      </p:sp>
    </p:spTree>
    <p:extLst>
      <p:ext uri="{BB962C8B-B14F-4D97-AF65-F5344CB8AC3E}">
        <p14:creationId xmlns:p14="http://schemas.microsoft.com/office/powerpoint/2010/main" val="292657657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2.3.a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Define a single-table database from given data storage requirements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6053757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2.3.a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2297955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2.3.b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Choose a suitable primary key for a database table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4211832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2.3.b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310747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2.3.c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Perform a query-by-example from given search criteria</a:t>
            </a:r>
          </a:p>
        </p:txBody>
      </p:sp>
    </p:spTree>
    <p:extLst>
      <p:ext uri="{BB962C8B-B14F-4D97-AF65-F5344CB8AC3E}">
        <p14:creationId xmlns:p14="http://schemas.microsoft.com/office/powerpoint/2010/main" val="3472363144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2.3.c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3567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1.1.2.c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29714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1.1.2.d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Convert positive hexadecimal integers to and from binary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43174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1.1.2.d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81912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1.1.2.e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Represent </a:t>
            </a:r>
            <a:r>
              <a:rPr lang="en-GB" dirty="0"/>
              <a:t>numbers stored in registers and main memory as hexadecimal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8172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1.1.2.e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1828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1.1.2.f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C</a:t>
            </a:r>
            <a:r>
              <a:rPr lang="en-GB" dirty="0" smtClean="0"/>
              <a:t>urrent </a:t>
            </a:r>
            <a:r>
              <a:rPr lang="en-GB" dirty="0"/>
              <a:t>uses of hexadecimal numbers in computing, such </a:t>
            </a:r>
            <a:r>
              <a:rPr lang="en-GB" dirty="0" smtClean="0"/>
              <a:t>as:</a:t>
            </a:r>
          </a:p>
          <a:p>
            <a:r>
              <a:rPr lang="en-GB" dirty="0" smtClean="0"/>
              <a:t>defining </a:t>
            </a:r>
            <a:r>
              <a:rPr lang="en-GB" dirty="0"/>
              <a:t>colours in Hypertext </a:t>
            </a:r>
            <a:r>
              <a:rPr lang="en-GB" dirty="0" err="1"/>
              <a:t>Markup</a:t>
            </a:r>
            <a:r>
              <a:rPr lang="en-GB" dirty="0"/>
              <a:t> Language (HTML), Media Access Control (MAC) addresses, assembly languages and machine code, debugging</a:t>
            </a:r>
          </a:p>
        </p:txBody>
      </p:sp>
    </p:spTree>
    <p:extLst>
      <p:ext uri="{BB962C8B-B14F-4D97-AF65-F5344CB8AC3E}">
        <p14:creationId xmlns:p14="http://schemas.microsoft.com/office/powerpoint/2010/main" val="38419784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1.1.1.f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7789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1.1.3</a:t>
            </a:r>
            <a:br>
              <a:rPr lang="en-GB" dirty="0" smtClean="0"/>
            </a:br>
            <a:r>
              <a:rPr lang="en-GB" dirty="0" smtClean="0"/>
              <a:t>Data Storage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7938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</a:t>
            </a:r>
            <a:br>
              <a:rPr lang="en-GB" dirty="0" smtClean="0"/>
            </a:br>
            <a:r>
              <a:rPr lang="en-GB" dirty="0" smtClean="0"/>
              <a:t>Data representation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083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1.1.3 – Data storage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90600" indent="-990600">
              <a:buNone/>
            </a:pPr>
            <a:r>
              <a:rPr lang="en-GB" dirty="0" smtClean="0">
                <a:hlinkClick r:id="rId2" action="ppaction://hlinksldjump"/>
              </a:rPr>
              <a:t>1.1.3.a</a:t>
            </a:r>
            <a:r>
              <a:rPr lang="en-GB" dirty="0" smtClean="0"/>
              <a:t> </a:t>
            </a:r>
            <a:r>
              <a:rPr lang="en-GB" dirty="0"/>
              <a:t>–</a:t>
            </a:r>
            <a:r>
              <a:rPr lang="en-GB" dirty="0" smtClean="0"/>
              <a:t> Show </a:t>
            </a:r>
            <a:r>
              <a:rPr lang="en-GB" dirty="0"/>
              <a:t>understanding that sound (music), pictures, video, text and numbers are stored in different </a:t>
            </a:r>
            <a:r>
              <a:rPr lang="en-GB" dirty="0" smtClean="0"/>
              <a:t>formats.</a:t>
            </a:r>
          </a:p>
          <a:p>
            <a:pPr marL="990600" indent="-990600">
              <a:buNone/>
            </a:pPr>
            <a:r>
              <a:rPr lang="en-GB" dirty="0">
                <a:hlinkClick r:id="rId3" action="ppaction://hlinksldjump"/>
              </a:rPr>
              <a:t>1.1.3.b</a:t>
            </a:r>
            <a:r>
              <a:rPr lang="en-GB" dirty="0"/>
              <a:t> – identify and describe methods of error detection and correction, such as parity checks, check digits, checksums and Automatic Repeat </a:t>
            </a:r>
            <a:r>
              <a:rPr lang="en-GB" dirty="0" err="1"/>
              <a:t>reQuests</a:t>
            </a:r>
            <a:r>
              <a:rPr lang="en-GB" dirty="0"/>
              <a:t> (ARQ</a:t>
            </a:r>
            <a:r>
              <a:rPr lang="en-GB" dirty="0" smtClean="0"/>
              <a:t>).</a:t>
            </a:r>
          </a:p>
          <a:p>
            <a:pPr marL="990600" indent="-990600">
              <a:buNone/>
            </a:pPr>
            <a:r>
              <a:rPr lang="en-GB" dirty="0">
                <a:hlinkClick r:id="rId4" action="ppaction://hlinksldjump"/>
              </a:rPr>
              <a:t>1.1.3.c</a:t>
            </a:r>
            <a:r>
              <a:rPr lang="en-GB" dirty="0"/>
              <a:t> – show understanding of the concept of Musical Instrument Digital Interface (MIDI) files, jpeg files, MP3 and MP4 </a:t>
            </a:r>
            <a:r>
              <a:rPr lang="en-GB" dirty="0" smtClean="0"/>
              <a:t>files.</a:t>
            </a:r>
          </a:p>
          <a:p>
            <a:pPr marL="990600" indent="-990600">
              <a:buNone/>
            </a:pPr>
            <a:r>
              <a:rPr lang="en-GB" dirty="0" smtClean="0">
                <a:hlinkClick r:id="rId5" action="ppaction://hlinksldjump"/>
              </a:rPr>
              <a:t>1.1.3.d</a:t>
            </a:r>
            <a:r>
              <a:rPr lang="en-GB" dirty="0" smtClean="0"/>
              <a:t> </a:t>
            </a:r>
            <a:r>
              <a:rPr lang="en-GB" dirty="0"/>
              <a:t>– show understanding of the principles of data compression (lossless and </a:t>
            </a:r>
            <a:r>
              <a:rPr lang="en-GB" dirty="0" err="1"/>
              <a:t>lossy</a:t>
            </a:r>
            <a:r>
              <a:rPr lang="en-GB" dirty="0"/>
              <a:t> compression algorithms) applied to music/video, photos and text </a:t>
            </a:r>
            <a:r>
              <a:rPr lang="en-GB" dirty="0" smtClean="0"/>
              <a:t>files.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19052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1.1.3.a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Show </a:t>
            </a:r>
            <a:r>
              <a:rPr lang="en-GB" dirty="0"/>
              <a:t>understanding that sound (music), pictures, video, text and numbers are stored in different formats</a:t>
            </a:r>
          </a:p>
        </p:txBody>
      </p:sp>
    </p:spTree>
    <p:extLst>
      <p:ext uri="{BB962C8B-B14F-4D97-AF65-F5344CB8AC3E}">
        <p14:creationId xmlns:p14="http://schemas.microsoft.com/office/powerpoint/2010/main" val="16751036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1.1.3.a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16035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1.1.3.b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Identify </a:t>
            </a:r>
            <a:r>
              <a:rPr lang="en-GB" dirty="0"/>
              <a:t>and describe methods of error detection and correction, such as parity checks, check digits, checksums and Automatic Repeat </a:t>
            </a:r>
            <a:r>
              <a:rPr lang="en-GB" dirty="0" err="1"/>
              <a:t>reQuests</a:t>
            </a:r>
            <a:r>
              <a:rPr lang="en-GB" dirty="0"/>
              <a:t> (ARQ</a:t>
            </a:r>
            <a:r>
              <a:rPr lang="en-GB" dirty="0" smtClean="0"/>
              <a:t>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7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1.1.3.b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23156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1.1.3.c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Show </a:t>
            </a:r>
            <a:r>
              <a:rPr lang="en-GB" dirty="0"/>
              <a:t>understanding of the concept of Musical Instrument Digital Interface (MIDI) files, jpeg files, MP3 and MP4 </a:t>
            </a:r>
            <a:r>
              <a:rPr lang="en-GB" dirty="0" smtClean="0"/>
              <a:t>files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2751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1.1.3.c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4142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1.1.3.d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Show </a:t>
            </a:r>
            <a:r>
              <a:rPr lang="en-GB" dirty="0"/>
              <a:t>understanding of the principles of data compression (lossless and </a:t>
            </a:r>
            <a:r>
              <a:rPr lang="en-GB" dirty="0" err="1"/>
              <a:t>lossy</a:t>
            </a:r>
            <a:r>
              <a:rPr lang="en-GB" dirty="0"/>
              <a:t> compression algorithms) applied to music/video, photos and text files</a:t>
            </a:r>
          </a:p>
        </p:txBody>
      </p:sp>
    </p:spTree>
    <p:extLst>
      <p:ext uri="{BB962C8B-B14F-4D97-AF65-F5344CB8AC3E}">
        <p14:creationId xmlns:p14="http://schemas.microsoft.com/office/powerpoint/2010/main" val="34001943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1.1.3.d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64659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1.2</a:t>
            </a:r>
            <a:br>
              <a:rPr lang="en-GB" dirty="0" smtClean="0"/>
            </a:br>
            <a:r>
              <a:rPr lang="en-GB" dirty="0" smtClean="0"/>
              <a:t>Communication and Internet Technologies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629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 – Data representation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 action="ppaction://hlinksldjump"/>
              </a:rPr>
              <a:t>1.1.1</a:t>
            </a:r>
            <a:r>
              <a:rPr lang="en-GB" dirty="0"/>
              <a:t> </a:t>
            </a:r>
            <a:r>
              <a:rPr lang="en-GB" dirty="0" smtClean="0"/>
              <a:t>– Binary systems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hlinkClick r:id="rId3" action="ppaction://hlinksldjump"/>
              </a:rPr>
              <a:t>1.1.2</a:t>
            </a:r>
            <a:r>
              <a:rPr lang="en-GB" dirty="0" smtClean="0"/>
              <a:t> – Hexadecimal</a:t>
            </a:r>
          </a:p>
          <a:p>
            <a:pPr marL="0" indent="0">
              <a:buNone/>
            </a:pPr>
            <a:r>
              <a:rPr lang="en-GB" dirty="0" smtClean="0">
                <a:hlinkClick r:id="rId4" action="ppaction://hlinksldjump"/>
              </a:rPr>
              <a:t>1.1.3</a:t>
            </a:r>
            <a:r>
              <a:rPr lang="en-GB" dirty="0" smtClean="0"/>
              <a:t> – Data storage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232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 – Communication and Internet technologies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hlinkClick r:id="rId2" action="ppaction://hlinksldjump"/>
              </a:rPr>
              <a:t>1.2.1</a:t>
            </a:r>
            <a:r>
              <a:rPr lang="en-GB" dirty="0" smtClean="0"/>
              <a:t> – Serial and </a:t>
            </a:r>
            <a:r>
              <a:rPr lang="en-GB" dirty="0"/>
              <a:t>parallel data transmission</a:t>
            </a:r>
          </a:p>
          <a:p>
            <a:pPr marL="0" indent="0">
              <a:buNone/>
            </a:pPr>
            <a:r>
              <a:rPr lang="en-GB" dirty="0" smtClean="0">
                <a:hlinkClick r:id="rId3" action="ppaction://hlinksldjump"/>
              </a:rPr>
              <a:t>1.2.2</a:t>
            </a:r>
            <a:r>
              <a:rPr lang="en-GB" dirty="0" smtClean="0"/>
              <a:t> – Security aspects</a:t>
            </a:r>
          </a:p>
          <a:p>
            <a:pPr marL="0" indent="0">
              <a:buNone/>
            </a:pPr>
            <a:r>
              <a:rPr lang="en-GB" dirty="0" smtClean="0"/>
              <a:t>1.2.3 – Internet principals of operation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20577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1.2.1</a:t>
            </a:r>
            <a:br>
              <a:rPr lang="en-GB" dirty="0" smtClean="0"/>
            </a:br>
            <a:r>
              <a:rPr lang="en-GB" dirty="0"/>
              <a:t>Serial and parallel data </a:t>
            </a:r>
            <a:r>
              <a:rPr lang="en-GB" dirty="0" smtClean="0"/>
              <a:t>transmission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78534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1.2.1 – Serial and </a:t>
            </a:r>
            <a:r>
              <a:rPr lang="en-GB" dirty="0"/>
              <a:t>parallel data </a:t>
            </a:r>
            <a:r>
              <a:rPr lang="en-GB" dirty="0" smtClean="0"/>
              <a:t>transmission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0" indent="-1079500">
              <a:buNone/>
              <a:tabLst>
                <a:tab pos="1079500" algn="l"/>
              </a:tabLst>
            </a:pPr>
            <a:r>
              <a:rPr lang="en-GB" dirty="0">
                <a:hlinkClick r:id="rId2" action="ppaction://hlinksldjump"/>
              </a:rPr>
              <a:t>1.2.1.a</a:t>
            </a:r>
            <a:r>
              <a:rPr lang="en-GB" dirty="0"/>
              <a:t> –</a:t>
            </a:r>
            <a:r>
              <a:rPr lang="en-GB" dirty="0" smtClean="0"/>
              <a:t> 	Show </a:t>
            </a:r>
            <a:r>
              <a:rPr lang="en-GB" dirty="0"/>
              <a:t>understanding of what is meant by transmission of </a:t>
            </a:r>
            <a:r>
              <a:rPr lang="en-GB" dirty="0" smtClean="0"/>
              <a:t>data</a:t>
            </a:r>
          </a:p>
          <a:p>
            <a:pPr marL="1079500" indent="-1079500">
              <a:buNone/>
              <a:tabLst>
                <a:tab pos="1079500" algn="l"/>
              </a:tabLst>
            </a:pPr>
            <a:r>
              <a:rPr lang="en-GB" dirty="0" smtClean="0">
                <a:hlinkClick r:id="rId3" action="ppaction://hlinksldjump"/>
              </a:rPr>
              <a:t>1.2.1.b</a:t>
            </a:r>
            <a:r>
              <a:rPr lang="en-GB" dirty="0" smtClean="0"/>
              <a:t> – 	Distinguish between serial and parallel data transmission</a:t>
            </a:r>
          </a:p>
          <a:p>
            <a:pPr marL="1079500" indent="-1079500">
              <a:buNone/>
              <a:tabLst>
                <a:tab pos="1079500" algn="l"/>
              </a:tabLst>
            </a:pPr>
            <a:r>
              <a:rPr lang="en-GB" dirty="0">
                <a:hlinkClick r:id="rId4" action="ppaction://hlinksldjump"/>
              </a:rPr>
              <a:t>1.2.1.c</a:t>
            </a:r>
            <a:r>
              <a:rPr lang="en-GB" dirty="0"/>
              <a:t> – </a:t>
            </a:r>
            <a:r>
              <a:rPr lang="en-GB" dirty="0" smtClean="0"/>
              <a:t>	Show </a:t>
            </a:r>
            <a:r>
              <a:rPr lang="en-GB" dirty="0"/>
              <a:t>understanding of the reasons for choosing serial or parallel data </a:t>
            </a:r>
            <a:r>
              <a:rPr lang="en-GB" dirty="0" smtClean="0"/>
              <a:t>transmission</a:t>
            </a:r>
          </a:p>
          <a:p>
            <a:pPr marL="1079500" indent="-1079500">
              <a:buNone/>
              <a:tabLst>
                <a:tab pos="1079500" algn="l"/>
              </a:tabLst>
            </a:pPr>
            <a:r>
              <a:rPr lang="en-GB" dirty="0" smtClean="0">
                <a:hlinkClick r:id="rId5" action="ppaction://hlinksldjump"/>
              </a:rPr>
              <a:t>1.2.1.d</a:t>
            </a:r>
            <a:r>
              <a:rPr lang="en-GB" dirty="0" smtClean="0"/>
              <a:t> – 	Show </a:t>
            </a:r>
            <a:r>
              <a:rPr lang="en-GB" dirty="0"/>
              <a:t>understanding of the need to check for </a:t>
            </a:r>
            <a:r>
              <a:rPr lang="en-GB" dirty="0" smtClean="0"/>
              <a:t>errors</a:t>
            </a:r>
          </a:p>
          <a:p>
            <a:pPr marL="1079500" indent="-1079500">
              <a:buNone/>
              <a:tabLst>
                <a:tab pos="1079500" algn="l"/>
              </a:tabLst>
            </a:pPr>
            <a:r>
              <a:rPr lang="en-GB" dirty="0" smtClean="0">
                <a:hlinkClick r:id="rId6" action="ppaction://hlinksldjump"/>
              </a:rPr>
              <a:t>1.2.1.e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smtClean="0"/>
              <a:t>	Explain </a:t>
            </a:r>
            <a:r>
              <a:rPr lang="en-GB" dirty="0"/>
              <a:t>how parity bits are used for error </a:t>
            </a:r>
            <a:r>
              <a:rPr lang="en-GB" dirty="0" smtClean="0"/>
              <a:t>detection</a:t>
            </a:r>
          </a:p>
          <a:p>
            <a:pPr marL="1079500" indent="-1079500">
              <a:buNone/>
              <a:tabLst>
                <a:tab pos="1079500" algn="l"/>
              </a:tabLst>
            </a:pPr>
            <a:r>
              <a:rPr lang="en-GB" dirty="0">
                <a:hlinkClick r:id="rId7" action="ppaction://hlinksldjump"/>
              </a:rPr>
              <a:t>1.2.1.f</a:t>
            </a:r>
            <a:r>
              <a:rPr lang="en-GB" dirty="0"/>
              <a:t> – </a:t>
            </a:r>
            <a:r>
              <a:rPr lang="en-GB" dirty="0" smtClean="0"/>
              <a:t>	Identify </a:t>
            </a:r>
            <a:r>
              <a:rPr lang="en-GB" dirty="0"/>
              <a:t>current uses of serial and parallel data transmission, such as Integrated Circuits (IC) and Universal Serial Bus (USB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15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1.2.1.a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what is meant by transmission of </a:t>
            </a:r>
            <a:r>
              <a:rPr lang="en-GB" dirty="0" smtClean="0"/>
              <a:t>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250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1.2.1.a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135470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1.2.1.b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Distinguish between serial and parallel data </a:t>
            </a:r>
            <a:r>
              <a:rPr lang="en-GB" dirty="0" smtClean="0"/>
              <a:t>transmission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85562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1.2.1.b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659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1.2.1.c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reasons for choosing serial or parallel data </a:t>
            </a:r>
            <a:r>
              <a:rPr lang="en-GB" dirty="0" smtClean="0"/>
              <a:t>transmission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12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1.2.1.c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5479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1.2.1.d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need to check for </a:t>
            </a:r>
            <a:r>
              <a:rPr lang="en-GB" dirty="0" smtClean="0"/>
              <a:t>errors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798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1.1.1</a:t>
            </a:r>
            <a:br>
              <a:rPr lang="en-GB" dirty="0" smtClean="0"/>
            </a:br>
            <a:r>
              <a:rPr lang="en-GB" dirty="0" smtClean="0"/>
              <a:t>Binary systems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860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1.2.1.e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1028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1.2.1.e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Explain how parity bits are used for error </a:t>
            </a:r>
            <a:r>
              <a:rPr lang="en-GB" dirty="0" smtClean="0"/>
              <a:t>detection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107645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1.2.1.e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64768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1.2.1.f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Identify current uses of serial and parallel data transmission, such as Integrated Circuits (IC) and Universal Serial Bus (USB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50731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1.2.1.f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65351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1.2.2</a:t>
            </a:r>
            <a:br>
              <a:rPr lang="en-GB" dirty="0" smtClean="0"/>
            </a:br>
            <a:r>
              <a:rPr lang="en-GB" dirty="0" smtClean="0"/>
              <a:t>Security aspects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40902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1.2.2 – Security aspects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0" indent="-1079500">
              <a:buNone/>
            </a:pPr>
            <a:r>
              <a:rPr lang="en-GB" dirty="0">
                <a:hlinkClick r:id="rId2" action="ppaction://hlinksldjump"/>
              </a:rPr>
              <a:t>1.2.2.a</a:t>
            </a:r>
            <a:r>
              <a:rPr lang="en-GB" dirty="0"/>
              <a:t> – Show understanding of the security aspects of using the Internet and understand what methods are available to help minimise the </a:t>
            </a:r>
            <a:r>
              <a:rPr lang="en-GB" dirty="0" smtClean="0"/>
              <a:t>risks</a:t>
            </a:r>
          </a:p>
          <a:p>
            <a:pPr marL="1079500" indent="-1079500">
              <a:buNone/>
            </a:pPr>
            <a:r>
              <a:rPr lang="en-GB" dirty="0"/>
              <a:t>1.2.2.b – Show understanding of the Internet risks associated with malware, including viruses, spyware and </a:t>
            </a:r>
            <a:r>
              <a:rPr lang="en-GB" dirty="0" smtClean="0"/>
              <a:t>hacking</a:t>
            </a:r>
          </a:p>
          <a:p>
            <a:pPr marL="1079500" indent="-1079500">
              <a:buNone/>
            </a:pPr>
            <a:r>
              <a:rPr lang="en-GB" dirty="0"/>
              <a:t>1.2.2.c – Explain how anti-virus and other protection software helps to protect the user from security </a:t>
            </a:r>
            <a:r>
              <a:rPr lang="en-GB" dirty="0" smtClean="0"/>
              <a:t>risks</a:t>
            </a:r>
          </a:p>
          <a:p>
            <a:pPr marL="1079500" lvl="1" indent="0"/>
            <a:r>
              <a:rPr lang="en-GB" dirty="0" smtClean="0"/>
              <a:t> (this </a:t>
            </a:r>
            <a:r>
              <a:rPr lang="en-GB" dirty="0"/>
              <a:t>also links into section 1.4 of the syllabus)</a:t>
            </a:r>
          </a:p>
        </p:txBody>
      </p:sp>
    </p:spTree>
    <p:extLst>
      <p:ext uri="{BB962C8B-B14F-4D97-AF65-F5344CB8AC3E}">
        <p14:creationId xmlns:p14="http://schemas.microsoft.com/office/powerpoint/2010/main" val="5179925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1.2.2.a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security aspects of using the Internet and understand what methods are available to help minimise the risks</a:t>
            </a:r>
          </a:p>
        </p:txBody>
      </p:sp>
    </p:spTree>
    <p:extLst>
      <p:ext uri="{BB962C8B-B14F-4D97-AF65-F5344CB8AC3E}">
        <p14:creationId xmlns:p14="http://schemas.microsoft.com/office/powerpoint/2010/main" val="344598639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1.2.2.a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865245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1.2.2.b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Internet risks associated with malware, including viruses, spyware and hacking</a:t>
            </a:r>
          </a:p>
        </p:txBody>
      </p:sp>
    </p:spTree>
    <p:extLst>
      <p:ext uri="{BB962C8B-B14F-4D97-AF65-F5344CB8AC3E}">
        <p14:creationId xmlns:p14="http://schemas.microsoft.com/office/powerpoint/2010/main" val="3948577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1.1.1 – Binary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90600" indent="-990600">
              <a:buNone/>
            </a:pPr>
            <a:r>
              <a:rPr lang="en-GB" dirty="0" smtClean="0">
                <a:hlinkClick r:id="rId2" action="ppaction://hlinksldjump"/>
              </a:rPr>
              <a:t>1.1.1.a</a:t>
            </a:r>
            <a:r>
              <a:rPr lang="en-GB" dirty="0" smtClean="0"/>
              <a:t> – Recognise the use of binary numbers in computer systems</a:t>
            </a:r>
          </a:p>
          <a:p>
            <a:pPr marL="990600" indent="-990600">
              <a:buNone/>
            </a:pPr>
            <a:r>
              <a:rPr lang="en-GB" dirty="0">
                <a:hlinkClick r:id="rId3" action="ppaction://hlinksldjump"/>
              </a:rPr>
              <a:t>1.1.1.b</a:t>
            </a:r>
            <a:r>
              <a:rPr lang="en-GB" dirty="0"/>
              <a:t> – </a:t>
            </a:r>
            <a:r>
              <a:rPr lang="en-GB" dirty="0" smtClean="0"/>
              <a:t>Convert </a:t>
            </a:r>
            <a:r>
              <a:rPr lang="en-GB" dirty="0"/>
              <a:t>denary numbers into binary and binary numbers into </a:t>
            </a:r>
            <a:r>
              <a:rPr lang="en-GB" dirty="0" smtClean="0"/>
              <a:t>denary</a:t>
            </a:r>
          </a:p>
          <a:p>
            <a:pPr marL="990600" indent="-990600">
              <a:buNone/>
            </a:pPr>
            <a:r>
              <a:rPr lang="en-GB" dirty="0">
                <a:hlinkClick r:id="rId4" action="ppaction://hlinksldjump"/>
              </a:rPr>
              <a:t>1.1.1.c</a:t>
            </a:r>
            <a:r>
              <a:rPr lang="en-GB" dirty="0"/>
              <a:t> – </a:t>
            </a:r>
            <a:r>
              <a:rPr lang="en-GB" dirty="0" smtClean="0"/>
              <a:t>Show </a:t>
            </a:r>
            <a:r>
              <a:rPr lang="en-GB" dirty="0"/>
              <a:t>understanding of the concept of a byte and how the byte is used to measure memory </a:t>
            </a:r>
            <a:r>
              <a:rPr lang="en-GB" dirty="0" smtClean="0"/>
              <a:t>size</a:t>
            </a:r>
          </a:p>
          <a:p>
            <a:pPr marL="990600" indent="-990600">
              <a:buNone/>
            </a:pPr>
            <a:r>
              <a:rPr lang="en-GB" dirty="0" smtClean="0">
                <a:hlinkClick r:id="rId5" action="ppaction://hlinksldjump"/>
              </a:rPr>
              <a:t>1.1.1.d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smtClean="0"/>
              <a:t>use </a:t>
            </a:r>
            <a:r>
              <a:rPr lang="en-GB" dirty="0"/>
              <a:t>binary in computer registers for a given application (such as in robotics, digital instruments and counting systems</a:t>
            </a:r>
            <a:r>
              <a:rPr lang="en-GB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8537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1.2.2.b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0902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1.2.2.c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Explain how anti-virus and other protection software helps to protect the user from security </a:t>
            </a:r>
            <a:r>
              <a:rPr lang="en-GB" dirty="0" smtClean="0"/>
              <a:t>risks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123272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1.2.2.c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297271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1.2.3</a:t>
            </a:r>
            <a:br>
              <a:rPr lang="en-GB" dirty="0"/>
            </a:br>
            <a:r>
              <a:rPr lang="en-GB" dirty="0"/>
              <a:t>Internet principals of operation</a:t>
            </a:r>
          </a:p>
        </p:txBody>
      </p:sp>
    </p:spTree>
    <p:extLst>
      <p:ext uri="{BB962C8B-B14F-4D97-AF65-F5344CB8AC3E}">
        <p14:creationId xmlns:p14="http://schemas.microsoft.com/office/powerpoint/2010/main" val="20158747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1.2.3 – Internet principals of operation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 action="ppaction://hlinksldjump"/>
              </a:rPr>
              <a:t>1.2.3.a</a:t>
            </a:r>
            <a:r>
              <a:rPr lang="en-GB" dirty="0"/>
              <a:t> – Show understanding of the role of the browser and Internet </a:t>
            </a:r>
            <a:r>
              <a:rPr lang="en-GB" dirty="0" smtClean="0"/>
              <a:t>server</a:t>
            </a:r>
          </a:p>
          <a:p>
            <a:r>
              <a:rPr lang="en-GB" dirty="0">
                <a:hlinkClick r:id="rId3" action="ppaction://hlinksldjump"/>
              </a:rPr>
              <a:t>1.2.3.b</a:t>
            </a:r>
            <a:r>
              <a:rPr lang="en-GB" dirty="0"/>
              <a:t> </a:t>
            </a:r>
            <a:r>
              <a:rPr lang="en-GB" dirty="0" smtClean="0"/>
              <a:t>– Show understanding </a:t>
            </a:r>
            <a:r>
              <a:rPr lang="en-GB" dirty="0"/>
              <a:t>of what is meant by hypertext transfer protocol (http) and </a:t>
            </a:r>
            <a:r>
              <a:rPr lang="en-GB" dirty="0" smtClean="0"/>
              <a:t>HTML</a:t>
            </a:r>
          </a:p>
          <a:p>
            <a:r>
              <a:rPr lang="en-GB" dirty="0">
                <a:hlinkClick r:id="rId4" action="ppaction://hlinksldjump"/>
              </a:rPr>
              <a:t>1.2.3.c</a:t>
            </a:r>
            <a:r>
              <a:rPr lang="en-GB" dirty="0"/>
              <a:t> – Distinguish between HTML structure and </a:t>
            </a:r>
            <a:r>
              <a:rPr lang="en-GB" dirty="0" smtClean="0"/>
              <a:t>presentation</a:t>
            </a:r>
          </a:p>
          <a:p>
            <a:r>
              <a:rPr lang="en-GB" dirty="0">
                <a:hlinkClick r:id="rId5" action="ppaction://hlinksldjump"/>
              </a:rPr>
              <a:t>1.2.3.d</a:t>
            </a:r>
            <a:r>
              <a:rPr lang="en-GB" dirty="0"/>
              <a:t> – Show </a:t>
            </a:r>
            <a:r>
              <a:rPr lang="en-GB" dirty="0" smtClean="0"/>
              <a:t>understanding </a:t>
            </a:r>
            <a:r>
              <a:rPr lang="en-GB" dirty="0"/>
              <a:t>of the concept of MAC address, Internet Protocol (IP) address and </a:t>
            </a:r>
            <a:r>
              <a:rPr lang="en-GB" dirty="0" smtClean="0"/>
              <a:t>cookies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898777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1.2.3.a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role of the browser and Internet server</a:t>
            </a:r>
          </a:p>
        </p:txBody>
      </p:sp>
    </p:spTree>
    <p:extLst>
      <p:ext uri="{BB962C8B-B14F-4D97-AF65-F5344CB8AC3E}">
        <p14:creationId xmlns:p14="http://schemas.microsoft.com/office/powerpoint/2010/main" val="131310343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1.2.3.a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8504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1.2.3.b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</a:t>
            </a:r>
            <a:r>
              <a:rPr lang="en-GB" dirty="0" smtClean="0"/>
              <a:t>how </a:t>
            </a:r>
            <a:r>
              <a:rPr lang="en-GB" dirty="0"/>
              <a:t>understanding of what is meant by hypertext transfer protocol (http) and HTML</a:t>
            </a:r>
          </a:p>
        </p:txBody>
      </p:sp>
    </p:spTree>
    <p:extLst>
      <p:ext uri="{BB962C8B-B14F-4D97-AF65-F5344CB8AC3E}">
        <p14:creationId xmlns:p14="http://schemas.microsoft.com/office/powerpoint/2010/main" val="215922718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Relevant exam question and answer</a:t>
            </a:r>
            <a:br>
              <a:rPr lang="en-GB" dirty="0" smtClean="0"/>
            </a:br>
            <a:r>
              <a:rPr lang="en-GB" dirty="0" smtClean="0"/>
              <a:t>May 2018, Q.10(b)(</a:t>
            </a:r>
            <a:r>
              <a:rPr lang="en-GB" dirty="0" err="1" smtClean="0"/>
              <a:t>i</a:t>
            </a:r>
            <a:r>
              <a:rPr lang="en-GB" dirty="0" smtClean="0"/>
              <a:t>)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9379" y="2828751"/>
            <a:ext cx="6925642" cy="249589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1.2.3.b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2075" y="4388249"/>
            <a:ext cx="2457793" cy="78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70038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1.2.3.c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Distinguish between HTML structure and presentation</a:t>
            </a:r>
          </a:p>
        </p:txBody>
      </p:sp>
    </p:spTree>
    <p:extLst>
      <p:ext uri="{BB962C8B-B14F-4D97-AF65-F5344CB8AC3E}">
        <p14:creationId xmlns:p14="http://schemas.microsoft.com/office/powerpoint/2010/main" val="2536381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1.1.1.a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Recognise the use of binary numbers in computer </a:t>
            </a:r>
            <a:r>
              <a:rPr lang="en-GB" dirty="0" smtClean="0"/>
              <a:t>systems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38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1.2.3.c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120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1.2.3.d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Show understanding </a:t>
            </a:r>
            <a:r>
              <a:rPr lang="en-GB" dirty="0"/>
              <a:t>of the concept of MAC address, Internet Protocol (IP) address and cookies</a:t>
            </a:r>
          </a:p>
        </p:txBody>
      </p:sp>
    </p:spTree>
    <p:extLst>
      <p:ext uri="{BB962C8B-B14F-4D97-AF65-F5344CB8AC3E}">
        <p14:creationId xmlns:p14="http://schemas.microsoft.com/office/powerpoint/2010/main" val="221477012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1.2.3.d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52251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1.3</a:t>
            </a:r>
            <a:br>
              <a:rPr lang="en-GB" dirty="0" smtClean="0"/>
            </a:br>
            <a:r>
              <a:rPr lang="en-GB" dirty="0" smtClean="0"/>
              <a:t>Hardware and software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352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 – Hardware and software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hlinkClick r:id="rId2" action="ppaction://hlinksldjump"/>
              </a:rPr>
              <a:t>1.3.1</a:t>
            </a:r>
            <a:r>
              <a:rPr lang="en-GB" dirty="0" smtClean="0"/>
              <a:t> – Logic gates</a:t>
            </a:r>
          </a:p>
          <a:p>
            <a:pPr marL="0" indent="0">
              <a:buNone/>
            </a:pPr>
            <a:r>
              <a:rPr lang="en-GB" dirty="0" smtClean="0">
                <a:hlinkClick r:id="rId3" action="ppaction://hlinksldjump"/>
              </a:rPr>
              <a:t>1.3.2</a:t>
            </a:r>
            <a:r>
              <a:rPr lang="en-GB" dirty="0" smtClean="0"/>
              <a:t> – Computer architecture and the fetch-execute cycle</a:t>
            </a:r>
          </a:p>
          <a:p>
            <a:pPr marL="0" indent="0">
              <a:buNone/>
            </a:pPr>
            <a:r>
              <a:rPr lang="en-GB" dirty="0" smtClean="0">
                <a:hlinkClick r:id="rId4" action="ppaction://hlinksldjump"/>
              </a:rPr>
              <a:t>1.3.3</a:t>
            </a:r>
            <a:r>
              <a:rPr lang="en-GB" dirty="0" smtClean="0"/>
              <a:t> – Input devices</a:t>
            </a:r>
          </a:p>
          <a:p>
            <a:pPr marL="0" indent="0">
              <a:buNone/>
            </a:pPr>
            <a:r>
              <a:rPr lang="en-GB" dirty="0" smtClean="0">
                <a:hlinkClick r:id="rId5" action="ppaction://hlinksldjump"/>
              </a:rPr>
              <a:t>1.3.4</a:t>
            </a:r>
            <a:r>
              <a:rPr lang="en-GB" dirty="0" smtClean="0"/>
              <a:t> – Output devices</a:t>
            </a:r>
          </a:p>
          <a:p>
            <a:pPr marL="0" indent="0">
              <a:buNone/>
            </a:pPr>
            <a:r>
              <a:rPr lang="en-GB" dirty="0" smtClean="0">
                <a:hlinkClick r:id="rId6" action="ppaction://hlinksldjump"/>
              </a:rPr>
              <a:t>1.3.5</a:t>
            </a:r>
            <a:r>
              <a:rPr lang="en-GB" dirty="0" smtClean="0"/>
              <a:t> – Memory, storage devices and media</a:t>
            </a:r>
          </a:p>
          <a:p>
            <a:pPr marL="0" indent="0">
              <a:buNone/>
            </a:pPr>
            <a:r>
              <a:rPr lang="en-GB" dirty="0" smtClean="0">
                <a:hlinkClick r:id="rId7" action="ppaction://hlinksldjump"/>
              </a:rPr>
              <a:t>1.3.6</a:t>
            </a:r>
            <a:r>
              <a:rPr lang="en-GB" dirty="0" smtClean="0"/>
              <a:t> – Operating systems</a:t>
            </a:r>
          </a:p>
          <a:p>
            <a:pPr marL="0" indent="0">
              <a:buNone/>
            </a:pPr>
            <a:r>
              <a:rPr lang="en-GB" dirty="0"/>
              <a:t>1.3.7 </a:t>
            </a:r>
            <a:r>
              <a:rPr lang="en-GB" dirty="0" smtClean="0"/>
              <a:t>– High </a:t>
            </a:r>
            <a:r>
              <a:rPr lang="en-GB" dirty="0"/>
              <a:t>and low-level languages and their translators</a:t>
            </a:r>
          </a:p>
        </p:txBody>
      </p:sp>
    </p:spTree>
    <p:extLst>
      <p:ext uri="{BB962C8B-B14F-4D97-AF65-F5344CB8AC3E}">
        <p14:creationId xmlns:p14="http://schemas.microsoft.com/office/powerpoint/2010/main" val="27688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1.3.1</a:t>
            </a:r>
            <a:br>
              <a:rPr lang="en-GB" dirty="0" smtClean="0"/>
            </a:br>
            <a:r>
              <a:rPr lang="en-GB" dirty="0" smtClean="0"/>
              <a:t>Logic gates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18104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1.3.1 – Logic gates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747504" cy="3987800"/>
          </a:xfrm>
        </p:spPr>
        <p:txBody>
          <a:bodyPr>
            <a:noAutofit/>
          </a:bodyPr>
          <a:lstStyle/>
          <a:p>
            <a:pPr marL="901700" indent="-901700">
              <a:buNone/>
            </a:pPr>
            <a:r>
              <a:rPr lang="en-GB" sz="1800" dirty="0">
                <a:hlinkClick r:id="rId2" action="ppaction://hlinksldjump"/>
              </a:rPr>
              <a:t>1.3.1.a</a:t>
            </a:r>
            <a:r>
              <a:rPr lang="en-GB" sz="1800" dirty="0"/>
              <a:t> – Use </a:t>
            </a:r>
            <a:r>
              <a:rPr lang="en-GB" sz="1800" dirty="0" smtClean="0"/>
              <a:t>logic </a:t>
            </a:r>
            <a:r>
              <a:rPr lang="en-GB" sz="1800" dirty="0"/>
              <a:t>gates to create electronic </a:t>
            </a:r>
            <a:r>
              <a:rPr lang="en-GB" sz="1800" dirty="0" smtClean="0"/>
              <a:t>circuits</a:t>
            </a:r>
          </a:p>
          <a:p>
            <a:pPr marL="901700" indent="-901700">
              <a:buNone/>
            </a:pPr>
            <a:r>
              <a:rPr lang="en-GB" sz="1800" dirty="0">
                <a:hlinkClick r:id="rId3" action="ppaction://hlinksldjump"/>
              </a:rPr>
              <a:t>1.3.1.b</a:t>
            </a:r>
            <a:r>
              <a:rPr lang="en-GB" sz="1800" dirty="0"/>
              <a:t> – Understand and define the functions of NOT, AND, OR, NAND, NOR and XOR (EOR) </a:t>
            </a:r>
            <a:r>
              <a:rPr lang="en-GB" sz="1800" dirty="0" smtClean="0"/>
              <a:t>gates</a:t>
            </a:r>
            <a:r>
              <a:rPr lang="en-GB" sz="1800" dirty="0"/>
              <a:t>;</a:t>
            </a:r>
            <a:endParaRPr lang="en-GB" sz="1800" dirty="0" smtClean="0"/>
          </a:p>
          <a:p>
            <a:pPr marL="1079500" lvl="1" indent="-177800"/>
            <a:r>
              <a:rPr lang="en-GB" sz="1800" dirty="0" smtClean="0"/>
              <a:t>including </a:t>
            </a:r>
            <a:r>
              <a:rPr lang="en-GB" sz="1800" dirty="0"/>
              <a:t>the binary output produced from all the possible binary inputs (all gates, except the NOT gate, will have 2 inputs only</a:t>
            </a:r>
            <a:r>
              <a:rPr lang="en-GB" sz="1800" dirty="0" smtClean="0"/>
              <a:t>)</a:t>
            </a:r>
          </a:p>
          <a:p>
            <a:pPr marL="901700" indent="-901700">
              <a:buNone/>
            </a:pPr>
            <a:r>
              <a:rPr lang="en-GB" sz="1800" dirty="0" smtClean="0">
                <a:hlinkClick r:id="rId4" action="ppaction://hlinksldjump"/>
              </a:rPr>
              <a:t>1.3.1.c</a:t>
            </a:r>
            <a:r>
              <a:rPr lang="en-GB" sz="1800" dirty="0" smtClean="0"/>
              <a:t> </a:t>
            </a:r>
            <a:r>
              <a:rPr lang="en-GB" sz="1800" dirty="0"/>
              <a:t>– Draw truth tables and recognise a logic gate from its truth </a:t>
            </a:r>
            <a:r>
              <a:rPr lang="en-GB" sz="1800" dirty="0" smtClean="0"/>
              <a:t>table</a:t>
            </a:r>
          </a:p>
          <a:p>
            <a:pPr marL="901700" indent="-901700">
              <a:buNone/>
            </a:pPr>
            <a:r>
              <a:rPr lang="en-GB" sz="1800" dirty="0">
                <a:hlinkClick r:id="rId5" action="ppaction://hlinksldjump"/>
              </a:rPr>
              <a:t>1.3.1.d</a:t>
            </a:r>
            <a:r>
              <a:rPr lang="en-GB" sz="1800" dirty="0"/>
              <a:t> – Recognise and use the following standard symbols used to represent logic </a:t>
            </a:r>
            <a:r>
              <a:rPr lang="en-GB" sz="1800" dirty="0" smtClean="0"/>
              <a:t>gates</a:t>
            </a:r>
          </a:p>
          <a:p>
            <a:pPr marL="901700" indent="-901700">
              <a:buNone/>
            </a:pPr>
            <a:r>
              <a:rPr lang="en-GB" sz="1800" dirty="0">
                <a:hlinkClick r:id="rId6" action="ppaction://hlinksldjump"/>
              </a:rPr>
              <a:t>1.3.1.e</a:t>
            </a:r>
            <a:r>
              <a:rPr lang="en-GB" sz="1800" dirty="0"/>
              <a:t> – Produce truth tables for given logic </a:t>
            </a:r>
            <a:r>
              <a:rPr lang="en-GB" sz="1800" dirty="0" smtClean="0"/>
              <a:t>circuits</a:t>
            </a:r>
          </a:p>
          <a:p>
            <a:pPr marL="901700" indent="-901700">
              <a:buNone/>
            </a:pPr>
            <a:r>
              <a:rPr lang="en-GB" sz="1800" dirty="0">
                <a:hlinkClick r:id="rId7" action="ppaction://hlinksldjump"/>
              </a:rPr>
              <a:t>1.3.1.f</a:t>
            </a:r>
            <a:r>
              <a:rPr lang="en-GB" sz="1800" dirty="0"/>
              <a:t> – Produce a logic circuit to solve a given problem or to implement a given written logic </a:t>
            </a:r>
            <a:r>
              <a:rPr lang="en-GB" sz="1800" dirty="0" smtClean="0"/>
              <a:t>statement;</a:t>
            </a:r>
          </a:p>
          <a:p>
            <a:pPr marL="1079500" lvl="1" indent="-177800"/>
            <a:r>
              <a:rPr lang="en-GB" sz="1800" dirty="0"/>
              <a:t>such as; IF (switch A is NOT on) OR (switch B is on AND switch C is NOT on) then alarm, X, sound. </a:t>
            </a:r>
          </a:p>
        </p:txBody>
      </p:sp>
    </p:spTree>
    <p:extLst>
      <p:ext uri="{BB962C8B-B14F-4D97-AF65-F5344CB8AC3E}">
        <p14:creationId xmlns:p14="http://schemas.microsoft.com/office/powerpoint/2010/main" val="267224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1.3.1.a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logic gates to create electronic circuits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70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1.3.1.a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392448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1.3.1.b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Understand and define the functions of NOT, AND, OR, NAND, NOR and XOR </a:t>
            </a:r>
            <a:r>
              <a:rPr lang="en-GB" dirty="0" smtClean="0"/>
              <a:t>(exclusive OR</a:t>
            </a:r>
            <a:r>
              <a:rPr lang="en-GB" dirty="0"/>
              <a:t>) gates</a:t>
            </a:r>
          </a:p>
        </p:txBody>
      </p:sp>
    </p:spTree>
    <p:extLst>
      <p:ext uri="{BB962C8B-B14F-4D97-AF65-F5344CB8AC3E}">
        <p14:creationId xmlns:p14="http://schemas.microsoft.com/office/powerpoint/2010/main" val="542570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Model exam question and answer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1.1.1.a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783855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1.3.1.b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86243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1.3.1.c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Draw </a:t>
            </a:r>
            <a:r>
              <a:rPr lang="en-GB" dirty="0" smtClean="0"/>
              <a:t>truth </a:t>
            </a:r>
            <a:r>
              <a:rPr lang="en-GB" dirty="0"/>
              <a:t>tables and recognise a logic gate from its truth table</a:t>
            </a:r>
          </a:p>
        </p:txBody>
      </p:sp>
    </p:spTree>
    <p:extLst>
      <p:ext uri="{BB962C8B-B14F-4D97-AF65-F5344CB8AC3E}">
        <p14:creationId xmlns:p14="http://schemas.microsoft.com/office/powerpoint/2010/main" val="288543914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1.3.1.c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33306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1.3.1.d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Recognise and use </a:t>
            </a:r>
            <a:r>
              <a:rPr lang="en-GB" dirty="0" smtClean="0"/>
              <a:t>standard </a:t>
            </a:r>
            <a:r>
              <a:rPr lang="en-GB" dirty="0"/>
              <a:t>symbols used to represent logic </a:t>
            </a:r>
            <a:r>
              <a:rPr lang="en-GB" dirty="0" smtClean="0"/>
              <a:t>gates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98246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1.3.1.d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050713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1.3.1.e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Produce truth tables for given logic </a:t>
            </a:r>
            <a:r>
              <a:rPr lang="en-GB" dirty="0" smtClean="0"/>
              <a:t>circuits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98985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1.3.1.e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28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1.3.1.f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Produce a logic circuit to solve a given problem or to implement a given written logic statement</a:t>
            </a:r>
          </a:p>
        </p:txBody>
      </p:sp>
    </p:spTree>
    <p:extLst>
      <p:ext uri="{BB962C8B-B14F-4D97-AF65-F5344CB8AC3E}">
        <p14:creationId xmlns:p14="http://schemas.microsoft.com/office/powerpoint/2010/main" val="221554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1.3.1.f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108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1.3.2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Computer architecture and the fetch-execute </a:t>
            </a:r>
            <a:r>
              <a:rPr lang="en-GB" dirty="0" smtClean="0"/>
              <a:t>cycle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803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1.1.1.b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Convert </a:t>
            </a:r>
            <a:r>
              <a:rPr lang="en-GB" dirty="0"/>
              <a:t>denary numbers into binary and binary numbers into </a:t>
            </a:r>
            <a:r>
              <a:rPr lang="en-GB" dirty="0" smtClean="0"/>
              <a:t>denary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22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1.3.2 – Computer architecture </a:t>
            </a:r>
            <a:r>
              <a:rPr lang="en-GB" dirty="0"/>
              <a:t>and the fetch-execute cycle</a:t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>
                <a:hlinkClick r:id="rId2" action="ppaction://hlinksldjump"/>
              </a:rPr>
              <a:t>1.3.2.a</a:t>
            </a:r>
            <a:r>
              <a:rPr lang="en-GB" dirty="0"/>
              <a:t> </a:t>
            </a:r>
            <a:r>
              <a:rPr lang="en-GB" dirty="0" smtClean="0"/>
              <a:t>– Show understanding </a:t>
            </a:r>
            <a:r>
              <a:rPr lang="en-GB" dirty="0"/>
              <a:t>of the basic Von Neumann model for a computer system and the stored program </a:t>
            </a:r>
            <a:r>
              <a:rPr lang="en-GB" dirty="0" smtClean="0"/>
              <a:t>concept</a:t>
            </a:r>
          </a:p>
          <a:p>
            <a:pPr marL="1079500" lvl="1" indent="0">
              <a:buNone/>
            </a:pPr>
            <a:r>
              <a:rPr lang="en-GB" dirty="0" smtClean="0"/>
              <a:t>(</a:t>
            </a:r>
            <a:r>
              <a:rPr lang="en-GB" dirty="0"/>
              <a:t>program instructions and data are stored in main memory and instructions are </a:t>
            </a:r>
            <a:r>
              <a:rPr lang="en-GB" dirty="0" smtClean="0"/>
              <a:t>fetched </a:t>
            </a:r>
            <a:r>
              <a:rPr lang="en-GB" dirty="0"/>
              <a:t>and executed one after another</a:t>
            </a:r>
            <a:r>
              <a:rPr lang="en-GB" dirty="0" smtClean="0"/>
              <a:t>)</a:t>
            </a:r>
          </a:p>
          <a:p>
            <a:pPr>
              <a:buNone/>
            </a:pPr>
            <a:r>
              <a:rPr lang="en-GB" dirty="0"/>
              <a:t>1.3.2.b – Describe </a:t>
            </a:r>
            <a:r>
              <a:rPr lang="en-GB" dirty="0" smtClean="0"/>
              <a:t>the </a:t>
            </a:r>
            <a:r>
              <a:rPr lang="en-GB" dirty="0"/>
              <a:t>stages of the fetch-execute cycle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98555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1.3.2.a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understanding of the basic Von Neumann model for a computer system and the stored program concept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70521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1.3.2.a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211896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1.3.2.b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Describe the stages of the fetch-execute cycle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489395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1.3.2.b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403120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1.3.3</a:t>
            </a:r>
            <a:br>
              <a:rPr lang="en-GB" dirty="0"/>
            </a:br>
            <a:r>
              <a:rPr lang="en-GB" dirty="0"/>
              <a:t>Input devices</a:t>
            </a:r>
          </a:p>
        </p:txBody>
      </p:sp>
    </p:spTree>
    <p:extLst>
      <p:ext uri="{BB962C8B-B14F-4D97-AF65-F5344CB8AC3E}">
        <p14:creationId xmlns:p14="http://schemas.microsoft.com/office/powerpoint/2010/main" val="3780184647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1.3.3 – Input devices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hlinkClick r:id="rId2" action="ppaction://hlinksldjump"/>
              </a:rPr>
              <a:t>1.3.3.a</a:t>
            </a:r>
            <a:r>
              <a:rPr lang="en-GB" dirty="0"/>
              <a:t> – </a:t>
            </a:r>
            <a:r>
              <a:rPr lang="en-GB" dirty="0" smtClean="0"/>
              <a:t>	Describe the </a:t>
            </a:r>
            <a:r>
              <a:rPr lang="en-GB" dirty="0"/>
              <a:t>principles of operation (how each device works) of a range of input devices including 2D and 3D scanners, barcode readers, digital cameras, keyboards, mice, touch screens, </a:t>
            </a:r>
            <a:r>
              <a:rPr lang="en-GB" dirty="0" smtClean="0"/>
              <a:t>microphones.</a:t>
            </a:r>
          </a:p>
          <a:p>
            <a:r>
              <a:rPr lang="en-GB" dirty="0">
                <a:hlinkClick r:id="rId3" action="ppaction://hlinksldjump"/>
              </a:rPr>
              <a:t>1.3.3.b</a:t>
            </a:r>
            <a:r>
              <a:rPr lang="en-GB" dirty="0"/>
              <a:t> – </a:t>
            </a:r>
            <a:r>
              <a:rPr lang="en-GB" dirty="0" smtClean="0"/>
              <a:t>	Describe </a:t>
            </a:r>
            <a:r>
              <a:rPr lang="en-GB" dirty="0"/>
              <a:t>how these principles are applied to real-life scenarios, for example: scanning of passports at airports, barcode readers at supermarket checkouts, and touch screens on mobile </a:t>
            </a:r>
            <a:r>
              <a:rPr lang="en-GB" dirty="0" smtClean="0"/>
              <a:t>devices.</a:t>
            </a:r>
          </a:p>
          <a:p>
            <a:r>
              <a:rPr lang="en-GB" dirty="0">
                <a:hlinkClick r:id="rId4" action="ppaction://hlinksldjump"/>
              </a:rPr>
              <a:t>1.3.3.c</a:t>
            </a:r>
            <a:r>
              <a:rPr lang="en-GB" dirty="0"/>
              <a:t> – </a:t>
            </a:r>
            <a:r>
              <a:rPr lang="en-GB" dirty="0" smtClean="0"/>
              <a:t>	Describe </a:t>
            </a:r>
            <a:r>
              <a:rPr lang="en-GB" dirty="0"/>
              <a:t>how a range of sensors can be used to input data into a computer system, including light, temperature, magnetic field, gas, pressure, moisture, humidity, pH/acidity/alkalinity and </a:t>
            </a:r>
            <a:r>
              <a:rPr lang="en-GB" dirty="0" smtClean="0"/>
              <a:t>motion/infra-red.</a:t>
            </a:r>
          </a:p>
          <a:p>
            <a:r>
              <a:rPr lang="en-GB" dirty="0">
                <a:hlinkClick r:id="rId5" action="ppaction://hlinksldjump"/>
              </a:rPr>
              <a:t>1.3.3.d</a:t>
            </a:r>
            <a:r>
              <a:rPr lang="en-GB" dirty="0"/>
              <a:t> – </a:t>
            </a:r>
            <a:r>
              <a:rPr lang="en-GB" dirty="0" smtClean="0"/>
              <a:t>	Describe </a:t>
            </a:r>
            <a:r>
              <a:rPr lang="en-GB" dirty="0"/>
              <a:t>how these sensors are used in real-life scenarios, for example: street lights, security devices, pollution control, games, and household and industrial </a:t>
            </a:r>
            <a:r>
              <a:rPr lang="en-GB" dirty="0" smtClean="0"/>
              <a:t>applications.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86633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1.3.3.a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Describe the principles of operation (how each device works) of a range of input devices including 2D and 3D scanners, barcode readers, digital cameras, keyboards, mice, touch screens, microphones.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82827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1.3.3.a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014294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 smtClean="0"/>
              <a:t>1.3.3.b</a:t>
            </a:r>
            <a:endParaRPr lang="en-GB" cap="non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Describe how these principles are applied to real-life scenarios, for example: scanning of passports at airports, barcode readers at supermarket checkouts, and touch screens on mobile devices.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21832231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1005</TotalTime>
  <Words>2540</Words>
  <Application>Microsoft Office PowerPoint</Application>
  <PresentationFormat>Widescreen</PresentationFormat>
  <Paragraphs>423</Paragraphs>
  <Slides>216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216</vt:i4>
      </vt:variant>
    </vt:vector>
  </HeadingPairs>
  <TitlesOfParts>
    <vt:vector size="220" baseType="lpstr">
      <vt:lpstr>Arial</vt:lpstr>
      <vt:lpstr>Calibri</vt:lpstr>
      <vt:lpstr>Franklin Gothic Book</vt:lpstr>
      <vt:lpstr>Crop</vt:lpstr>
      <vt:lpstr>CIE IGCSE 0948 Computer Science</vt:lpstr>
      <vt:lpstr>Contents</vt:lpstr>
      <vt:lpstr>1.1 Data representation</vt:lpstr>
      <vt:lpstr>1.1 – Data representation</vt:lpstr>
      <vt:lpstr>1.1.1 Binary systems</vt:lpstr>
      <vt:lpstr>1.1.1 – Binary systems</vt:lpstr>
      <vt:lpstr>1.1.1.a</vt:lpstr>
      <vt:lpstr>Model exam question and answer </vt:lpstr>
      <vt:lpstr>1.1.1.b</vt:lpstr>
      <vt:lpstr>PowerPoint Presentation</vt:lpstr>
      <vt:lpstr>1.1.1.c</vt:lpstr>
      <vt:lpstr>PowerPoint Presentation</vt:lpstr>
      <vt:lpstr>1.1.1.d</vt:lpstr>
      <vt:lpstr>PowerPoint Presentation</vt:lpstr>
      <vt:lpstr>1.1.2 Hexadecimal</vt:lpstr>
      <vt:lpstr>1.1.2 – Hexadecimal</vt:lpstr>
      <vt:lpstr>1.1.2.a</vt:lpstr>
      <vt:lpstr>PowerPoint Presentation</vt:lpstr>
      <vt:lpstr>1.1.2.b</vt:lpstr>
      <vt:lpstr>PowerPoint Presentation</vt:lpstr>
      <vt:lpstr>1.1.2.c</vt:lpstr>
      <vt:lpstr>PowerPoint Presentation</vt:lpstr>
      <vt:lpstr>1.1.2.d</vt:lpstr>
      <vt:lpstr>PowerPoint Presentation</vt:lpstr>
      <vt:lpstr>1.1.2.e</vt:lpstr>
      <vt:lpstr>PowerPoint Presentation</vt:lpstr>
      <vt:lpstr>1.1.2.f</vt:lpstr>
      <vt:lpstr>PowerPoint Presentation</vt:lpstr>
      <vt:lpstr>1.1.3 Data Storage</vt:lpstr>
      <vt:lpstr>1.1.3 – Data storage </vt:lpstr>
      <vt:lpstr>1.1.3.a</vt:lpstr>
      <vt:lpstr> </vt:lpstr>
      <vt:lpstr>1.1.3.b</vt:lpstr>
      <vt:lpstr>PowerPoint Presentation</vt:lpstr>
      <vt:lpstr>1.1.3.c</vt:lpstr>
      <vt:lpstr>PowerPoint Presentation</vt:lpstr>
      <vt:lpstr>1.1.3.d</vt:lpstr>
      <vt:lpstr>PowerPoint Presentation</vt:lpstr>
      <vt:lpstr>1.2 Communication and Internet Technologies</vt:lpstr>
      <vt:lpstr>1.2 – Communication and Internet technologies</vt:lpstr>
      <vt:lpstr>1.2.1 Serial and parallel data transmission</vt:lpstr>
      <vt:lpstr>1.2.1 – Serial and parallel data transmission</vt:lpstr>
      <vt:lpstr>1.2.1.a</vt:lpstr>
      <vt:lpstr>PowerPoint Presentation</vt:lpstr>
      <vt:lpstr>1.2.1.b</vt:lpstr>
      <vt:lpstr>PowerPoint Presentation</vt:lpstr>
      <vt:lpstr>1.2.1.c</vt:lpstr>
      <vt:lpstr>PowerPoint Presentation</vt:lpstr>
      <vt:lpstr>1.2.1.d</vt:lpstr>
      <vt:lpstr>PowerPoint Presentation</vt:lpstr>
      <vt:lpstr>1.2.1.e</vt:lpstr>
      <vt:lpstr>PowerPoint Presentation</vt:lpstr>
      <vt:lpstr>1.2.1.f</vt:lpstr>
      <vt:lpstr>PowerPoint Presentation</vt:lpstr>
      <vt:lpstr>1.2.2 Security aspects</vt:lpstr>
      <vt:lpstr>1.2.2 – Security aspects</vt:lpstr>
      <vt:lpstr>1.2.2.a</vt:lpstr>
      <vt:lpstr>PowerPoint Presentation</vt:lpstr>
      <vt:lpstr>1.2.2.b</vt:lpstr>
      <vt:lpstr>PowerPoint Presentation</vt:lpstr>
      <vt:lpstr>1.2.2.c</vt:lpstr>
      <vt:lpstr>PowerPoint Presentation</vt:lpstr>
      <vt:lpstr>1.2.3 Internet principals of operation</vt:lpstr>
      <vt:lpstr>1.2.3 – Internet principals of operation</vt:lpstr>
      <vt:lpstr>1.2.3.a</vt:lpstr>
      <vt:lpstr>PowerPoint Presentation</vt:lpstr>
      <vt:lpstr>1.2.3.b</vt:lpstr>
      <vt:lpstr>Relevant exam question and answer May 2018, Q.10(b)(i)</vt:lpstr>
      <vt:lpstr>1.2.3.c</vt:lpstr>
      <vt:lpstr>PowerPoint Presentation</vt:lpstr>
      <vt:lpstr>1.2.3.d</vt:lpstr>
      <vt:lpstr>PowerPoint Presentation</vt:lpstr>
      <vt:lpstr>1.3 Hardware and software</vt:lpstr>
      <vt:lpstr>1.3 – Hardware and software</vt:lpstr>
      <vt:lpstr>1.3.1 Logic gates</vt:lpstr>
      <vt:lpstr>1.3.1 – Logic gates</vt:lpstr>
      <vt:lpstr>1.3.1.a</vt:lpstr>
      <vt:lpstr>PowerPoint Presentation</vt:lpstr>
      <vt:lpstr>1.3.1.b</vt:lpstr>
      <vt:lpstr>PowerPoint Presentation</vt:lpstr>
      <vt:lpstr>1.3.1.c</vt:lpstr>
      <vt:lpstr>PowerPoint Presentation</vt:lpstr>
      <vt:lpstr>1.3.1.d</vt:lpstr>
      <vt:lpstr>PowerPoint Presentation</vt:lpstr>
      <vt:lpstr>1.3.1.e</vt:lpstr>
      <vt:lpstr>PowerPoint Presentation</vt:lpstr>
      <vt:lpstr>1.3.1.f</vt:lpstr>
      <vt:lpstr>PowerPoint Presentation</vt:lpstr>
      <vt:lpstr>1.3.2 Computer architecture and the fetch-execute cycle</vt:lpstr>
      <vt:lpstr>1.3.2 – Computer architecture and the fetch-execute cycle  </vt:lpstr>
      <vt:lpstr>1.3.2.a</vt:lpstr>
      <vt:lpstr>PowerPoint Presentation</vt:lpstr>
      <vt:lpstr>1.3.2.b</vt:lpstr>
      <vt:lpstr>PowerPoint Presentation</vt:lpstr>
      <vt:lpstr>1.3.3 Input devices</vt:lpstr>
      <vt:lpstr>1.3.3 – Input devices</vt:lpstr>
      <vt:lpstr>1.3.3.a</vt:lpstr>
      <vt:lpstr>PowerPoint Presentation</vt:lpstr>
      <vt:lpstr>1.3.3.b</vt:lpstr>
      <vt:lpstr>PowerPoint Presentation</vt:lpstr>
      <vt:lpstr>1.3.3.c</vt:lpstr>
      <vt:lpstr>PowerPoint Presentation</vt:lpstr>
      <vt:lpstr>1.3.3.d</vt:lpstr>
      <vt:lpstr>PowerPoint Presentation</vt:lpstr>
      <vt:lpstr>1.3.4 Output devices </vt:lpstr>
      <vt:lpstr>1.3.4 – Output devices </vt:lpstr>
      <vt:lpstr>1.3.4.a</vt:lpstr>
      <vt:lpstr>PowerPoint Presentation</vt:lpstr>
      <vt:lpstr>1.3.4.b</vt:lpstr>
      <vt:lpstr>PowerPoint Presentation</vt:lpstr>
      <vt:lpstr>1.3.5 Memory, storage devices and media</vt:lpstr>
      <vt:lpstr>1.3.5 – Memory, storage devices and media </vt:lpstr>
      <vt:lpstr>1.3.5.a</vt:lpstr>
      <vt:lpstr> </vt:lpstr>
      <vt:lpstr>1.3.5.b</vt:lpstr>
      <vt:lpstr>PowerPoint Presentation</vt:lpstr>
      <vt:lpstr>1.3.5.c</vt:lpstr>
      <vt:lpstr>PowerPoint Presentation</vt:lpstr>
      <vt:lpstr>1.3.5.d</vt:lpstr>
      <vt:lpstr>PowerPoint Presentation</vt:lpstr>
      <vt:lpstr>1.3.6 Operating systems</vt:lpstr>
      <vt:lpstr>1.3.6 – Operating systems</vt:lpstr>
      <vt:lpstr>1.3.6.a</vt:lpstr>
      <vt:lpstr>PowerPoint Presentation</vt:lpstr>
      <vt:lpstr>1.3.6.b</vt:lpstr>
      <vt:lpstr>PowerPoint Presentation</vt:lpstr>
      <vt:lpstr>1.3.7 High &amp; low-level languages and their translators</vt:lpstr>
      <vt:lpstr>1.3.7 – High and low-level languages and their translators </vt:lpstr>
      <vt:lpstr>1.3.7.a</vt:lpstr>
      <vt:lpstr>PowerPoint Presentation</vt:lpstr>
      <vt:lpstr>1.3.7.b</vt:lpstr>
      <vt:lpstr>Model exam question and answer May 2018 q.7</vt:lpstr>
      <vt:lpstr>1.3.7.c</vt:lpstr>
      <vt:lpstr>Model exam question and answer May 2018 q.7</vt:lpstr>
      <vt:lpstr>1.3.7.d</vt:lpstr>
      <vt:lpstr>PowerPoint Presentation</vt:lpstr>
      <vt:lpstr>1.4 Security</vt:lpstr>
      <vt:lpstr>1.4 – Security</vt:lpstr>
      <vt:lpstr>1.4.1</vt:lpstr>
      <vt:lpstr>1.4.1</vt:lpstr>
      <vt:lpstr>1.4.1.a</vt:lpstr>
      <vt:lpstr>PowerPoint Presentation</vt:lpstr>
      <vt:lpstr>1.4.1.b</vt:lpstr>
      <vt:lpstr>PowerPoint Presentation</vt:lpstr>
      <vt:lpstr>1.4.2</vt:lpstr>
      <vt:lpstr>1.4.2</vt:lpstr>
      <vt:lpstr>1.4.2</vt:lpstr>
      <vt:lpstr>PowerPoint Presentation</vt:lpstr>
      <vt:lpstr>1.4.3</vt:lpstr>
      <vt:lpstr>1.4.3</vt:lpstr>
      <vt:lpstr>1.4.3</vt:lpstr>
      <vt:lpstr>PowerPoint Presentation</vt:lpstr>
      <vt:lpstr>1.4.4</vt:lpstr>
      <vt:lpstr>1.4.4</vt:lpstr>
      <vt:lpstr>1.4.4</vt:lpstr>
      <vt:lpstr>PowerPoint Presentation</vt:lpstr>
      <vt:lpstr>1.5 Ethics</vt:lpstr>
      <vt:lpstr>1.5 - Ethics</vt:lpstr>
      <vt:lpstr>1.5.a</vt:lpstr>
      <vt:lpstr>PowerPoint Presentation</vt:lpstr>
      <vt:lpstr>1.5.b</vt:lpstr>
      <vt:lpstr>PowerPoint Presentation</vt:lpstr>
      <vt:lpstr>1.5.c</vt:lpstr>
      <vt:lpstr>PowerPoint Presentation</vt:lpstr>
      <vt:lpstr>2.1 Algorithm design and problem solving</vt:lpstr>
      <vt:lpstr>2.1 – Algorithm design and problem-solving</vt:lpstr>
      <vt:lpstr>2.1.1 Problem-solving and design</vt:lpstr>
      <vt:lpstr>2.1.1 – Problem-solving and design</vt:lpstr>
      <vt:lpstr>2.1.1.a</vt:lpstr>
      <vt:lpstr>PowerPoint Presentation</vt:lpstr>
      <vt:lpstr>2.1.1.b</vt:lpstr>
      <vt:lpstr>PowerPoint Presentation</vt:lpstr>
      <vt:lpstr>2.1.1.c</vt:lpstr>
      <vt:lpstr>PowerPoint Presentation</vt:lpstr>
      <vt:lpstr>2.1.1.d</vt:lpstr>
      <vt:lpstr>PowerPoint Presentation</vt:lpstr>
      <vt:lpstr>2.1.1.e</vt:lpstr>
      <vt:lpstr>PowerPoint Presentation</vt:lpstr>
      <vt:lpstr>2.1.1.f</vt:lpstr>
      <vt:lpstr>PowerPoint Presentation</vt:lpstr>
      <vt:lpstr>2.1.1.g</vt:lpstr>
      <vt:lpstr>PowerPoint Presentation</vt:lpstr>
      <vt:lpstr>2.1.1.h</vt:lpstr>
      <vt:lpstr>PowerPoint Presentation</vt:lpstr>
      <vt:lpstr>2.1.1.i</vt:lpstr>
      <vt:lpstr>PowerPoint Presentation</vt:lpstr>
      <vt:lpstr>2.1.1.j</vt:lpstr>
      <vt:lpstr>PowerPoint Presentation</vt:lpstr>
      <vt:lpstr>2.2 Programming</vt:lpstr>
      <vt:lpstr>2.2 – Programming </vt:lpstr>
      <vt:lpstr>2.2.1 Programming concepts</vt:lpstr>
      <vt:lpstr>2.2.1 – Programming concepts</vt:lpstr>
      <vt:lpstr>2.2.1.a</vt:lpstr>
      <vt:lpstr>PowerPoint Presentation</vt:lpstr>
      <vt:lpstr>2.2.1.b</vt:lpstr>
      <vt:lpstr>PowerPoint Presentation</vt:lpstr>
      <vt:lpstr>2.2.1.c</vt:lpstr>
      <vt:lpstr>PowerPoint Presentation</vt:lpstr>
      <vt:lpstr>2.2.1.d</vt:lpstr>
      <vt:lpstr>PowerPoint Presentation</vt:lpstr>
      <vt:lpstr>2.2.2 Data structures and arrays</vt:lpstr>
      <vt:lpstr>2.2.2 – Data structures and arrays</vt:lpstr>
      <vt:lpstr>2.2.2.a</vt:lpstr>
      <vt:lpstr>PowerPoint Presentation</vt:lpstr>
      <vt:lpstr>2.2.2.b</vt:lpstr>
      <vt:lpstr>PowerPoint Presentation</vt:lpstr>
      <vt:lpstr>2.2.2.c</vt:lpstr>
      <vt:lpstr>PowerPoint Presentation</vt:lpstr>
      <vt:lpstr>2.3 Databases</vt:lpstr>
      <vt:lpstr>2.3 - Databases</vt:lpstr>
      <vt:lpstr>2.3.a</vt:lpstr>
      <vt:lpstr>PowerPoint Presentation</vt:lpstr>
      <vt:lpstr>2.3.b</vt:lpstr>
      <vt:lpstr>PowerPoint Presentation</vt:lpstr>
      <vt:lpstr>2.3.c</vt:lpstr>
      <vt:lpstr>PowerPoint Presentation</vt:lpstr>
    </vt:vector>
  </TitlesOfParts>
  <Company>Warminster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 IGCSE Computer Science</dc:title>
  <dc:creator>Ruari Mears</dc:creator>
  <cp:keywords>0948;compsci;spec;revision;cie</cp:keywords>
  <cp:lastModifiedBy>Ruari Mears</cp:lastModifiedBy>
  <cp:revision>68</cp:revision>
  <dcterms:created xsi:type="dcterms:W3CDTF">2019-10-16T12:19:28Z</dcterms:created>
  <dcterms:modified xsi:type="dcterms:W3CDTF">2019-12-12T12:16:16Z</dcterms:modified>
</cp:coreProperties>
</file>