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60" r:id="rId3"/>
    <p:sldId id="257" r:id="rId4"/>
    <p:sldId id="259" r:id="rId5"/>
    <p:sldId id="273" r:id="rId6"/>
    <p:sldId id="272" r:id="rId7"/>
    <p:sldId id="262" r:id="rId8"/>
    <p:sldId id="263" r:id="rId9"/>
    <p:sldId id="264" r:id="rId10"/>
    <p:sldId id="265" r:id="rId11"/>
    <p:sldId id="267" r:id="rId12"/>
    <p:sldId id="266" r:id="rId13"/>
    <p:sldId id="268" r:id="rId14"/>
    <p:sldId id="270" r:id="rId15"/>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MS Mincho" panose="02020609040205080304" pitchFamily="49" charset="-128"/>
      <p:regular r:id="rId21"/>
    </p:embeddedFont>
    <p:embeddedFont>
      <p:font typeface="Museo900-Regular" panose="02000000000000000000" pitchFamily="2" charset="0"/>
      <p:bold r:id="rId22"/>
    </p:embeddedFont>
    <p:embeddedFont>
      <p:font typeface="Museo300-Regular" panose="02000000000000000000" pitchFamily="2" charset="0"/>
      <p:regular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guide id="6" orient="horz" pos="12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2A73"/>
    <a:srgbClr val="420B72"/>
    <a:srgbClr val="FAFAFA"/>
    <a:srgbClr val="F4E181"/>
    <a:srgbClr val="E3DEFF"/>
    <a:srgbClr val="E0FF81"/>
    <a:srgbClr val="047D3F"/>
    <a:srgbClr val="B65DB6"/>
    <a:srgbClr val="D7098A"/>
    <a:srgbClr val="4E007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23" autoAdjust="0"/>
    <p:restoredTop sz="94660"/>
  </p:normalViewPr>
  <p:slideViewPr>
    <p:cSldViewPr snapToGrid="0" snapToObjects="1" showGuides="1">
      <p:cViewPr varScale="1">
        <p:scale>
          <a:sx n="107" d="100"/>
          <a:sy n="107" d="100"/>
        </p:scale>
        <p:origin x="1254" y="102"/>
      </p:cViewPr>
      <p:guideLst>
        <p:guide orient="horz" pos="1245"/>
        <p:guide orient="horz" pos="3232"/>
        <p:guide orient="horz" pos="1912"/>
        <p:guide pos="5380"/>
        <p:guide pos="2959"/>
        <p:guide orient="horz" pos="121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31/10/2017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Unit 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3"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pic>
        <p:nvPicPr>
          <p:cNvPr id="14" name="Picture 13" descr="Arrow Unit 3.ai"/>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306800" y="4248000"/>
            <a:ext cx="685800" cy="685800"/>
          </a:xfrm>
          <a:prstGeom prst="rect">
            <a:avLst/>
          </a:prstGeom>
        </p:spPr>
      </p:pic>
      <p:sp>
        <p:nvSpPr>
          <p:cNvPr id="6" name="Text Placeholder 19"/>
          <p:cNvSpPr>
            <a:spLocks noGrp="1"/>
          </p:cNvSpPr>
          <p:nvPr>
            <p:ph type="body" sz="quarter" idx="11"/>
          </p:nvPr>
        </p:nvSpPr>
        <p:spPr>
          <a:xfrm>
            <a:off x="1803400" y="1798632"/>
            <a:ext cx="5765800" cy="2201863"/>
          </a:xfrm>
          <a:prstGeom prst="rect">
            <a:avLst/>
          </a:prstGeom>
        </p:spPr>
        <p:txBody>
          <a:bodyPr vert="horz" lIns="0"/>
          <a:lstStyle>
            <a:lvl1pPr marL="0" indent="0">
              <a:lnSpc>
                <a:spcPts val="4000"/>
              </a:lnSpc>
              <a:spcBef>
                <a:spcPts val="0"/>
              </a:spcBef>
              <a:spcAft>
                <a:spcPts val="1000"/>
              </a:spcAft>
              <a:buNone/>
              <a:defRPr sz="4000" b="0" i="0" kern="0" spc="-60">
                <a:solidFill>
                  <a:schemeClr val="bg1"/>
                </a:solidFill>
                <a:latin typeface="Museo900-Regular"/>
                <a:cs typeface="Museo900-Regular"/>
              </a:defRPr>
            </a:lvl1pPr>
            <a:lvl2pPr marL="0" indent="0">
              <a:lnSpc>
                <a:spcPts val="2000"/>
              </a:lnSpc>
              <a:spcBef>
                <a:spcPts val="500"/>
              </a:spcBef>
              <a:buNone/>
              <a:defRPr sz="2500" b="0" i="0">
                <a:solidFill>
                  <a:schemeClr val="bg1"/>
                </a:solidFill>
                <a:latin typeface="Museo300-Regular"/>
                <a:cs typeface="Museo300-Regular"/>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047D3F"/>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1705418"/>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600188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E0FF81"/>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8" name="Picture 17" descr="Unit 3.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20B72"/>
                </a:solidFill>
                <a:latin typeface="Arial"/>
                <a:cs typeface="Arial"/>
              </a:defRPr>
            </a:lvl2pPr>
            <a:lvl3pPr marL="723900" indent="-279400">
              <a:lnSpc>
                <a:spcPct val="100000"/>
              </a:lnSpc>
              <a:buFont typeface="Arial"/>
              <a:buChar char="•"/>
              <a:defRPr lang="en-US" sz="2000" kern="1200" baseline="0" dirty="0" smtClean="0">
                <a:solidFill>
                  <a:srgbClr val="E3DEFF"/>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Solving problems</a:t>
            </a:r>
            <a:r>
              <a:rPr lang="en-US" sz="1200" b="1" baseline="0" dirty="0">
                <a:solidFill>
                  <a:srgbClr val="FFFFFF"/>
                </a:solidFill>
                <a:effectLst>
                  <a:glow rad="228600">
                    <a:schemeClr val="tx1">
                      <a:alpha val="40000"/>
                    </a:schemeClr>
                  </a:glow>
                </a:effectLst>
                <a:latin typeface="Arial"/>
                <a:cs typeface="Arial"/>
              </a:rPr>
              <a:t> with flowcharts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Control systems with Flowol</a:t>
            </a:r>
          </a:p>
        </p:txBody>
      </p:sp>
      <p:pic>
        <p:nvPicPr>
          <p:cNvPr id="19" name="Picture 18" descr="Logo Unit 3.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0" name="Picture 29" descr="Unit 3.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3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3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20B72"/>
                </a:solidFill>
                <a:latin typeface="Arial"/>
                <a:cs typeface="Arial"/>
              </a:defRPr>
            </a:lvl2pPr>
            <a:lvl3pPr marL="723900" indent="-279400">
              <a:lnSpc>
                <a:spcPct val="100000"/>
              </a:lnSpc>
              <a:buFont typeface="Arial"/>
              <a:buChar char="•"/>
              <a:defRPr lang="en-US" sz="2000" kern="1200" baseline="0" dirty="0" smtClean="0">
                <a:solidFill>
                  <a:srgbClr val="E3DEFF"/>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4" name="TextBox 33"/>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Solving problems</a:t>
            </a:r>
            <a:r>
              <a:rPr lang="en-US" sz="1200" b="1" baseline="0" dirty="0">
                <a:solidFill>
                  <a:srgbClr val="FFFFFF"/>
                </a:solidFill>
                <a:effectLst>
                  <a:glow rad="228600">
                    <a:schemeClr val="tx1">
                      <a:alpha val="40000"/>
                    </a:schemeClr>
                  </a:glow>
                </a:effectLst>
                <a:latin typeface="Arial"/>
                <a:cs typeface="Arial"/>
              </a:rPr>
              <a:t> with flowcharts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Control systems with Flowol</a:t>
            </a:r>
          </a:p>
        </p:txBody>
      </p:sp>
      <p:pic>
        <p:nvPicPr>
          <p:cNvPr id="35" name="Picture 34" descr="Logo Unit 3.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24" name="Picture 23" descr="Unit 3.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25" name="Picture 24"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20B72"/>
                </a:solidFill>
                <a:latin typeface="Arial"/>
                <a:cs typeface="Arial"/>
              </a:defRPr>
            </a:lvl2pPr>
            <a:lvl3pPr marL="723900" indent="-279400">
              <a:lnSpc>
                <a:spcPct val="100000"/>
              </a:lnSpc>
              <a:buFont typeface="Arial"/>
              <a:buChar char="•"/>
              <a:defRPr lang="en-US" sz="2000" kern="1200" baseline="0" dirty="0" smtClean="0">
                <a:solidFill>
                  <a:srgbClr val="E3DEFF"/>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28" name="TextBox 27"/>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Solving problems</a:t>
            </a:r>
            <a:r>
              <a:rPr lang="en-US" sz="1200" b="1" baseline="0" dirty="0">
                <a:solidFill>
                  <a:srgbClr val="FFFFFF"/>
                </a:solidFill>
                <a:effectLst>
                  <a:glow rad="228600">
                    <a:schemeClr val="tx1">
                      <a:alpha val="40000"/>
                    </a:schemeClr>
                  </a:glow>
                </a:effectLst>
                <a:latin typeface="Arial"/>
                <a:cs typeface="Arial"/>
              </a:rPr>
              <a:t> with flowcharts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Control systems with Flowol</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2" name="Picture 21" descr="Unit 3.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20B72"/>
                </a:solidFill>
                <a:latin typeface="Arial"/>
                <a:cs typeface="Arial"/>
              </a:defRPr>
            </a:lvl2pPr>
            <a:lvl3pPr marL="723900" indent="-279400">
              <a:lnSpc>
                <a:spcPct val="100000"/>
              </a:lnSpc>
              <a:buFont typeface="Arial"/>
              <a:buChar char="•"/>
              <a:defRPr lang="en-US" sz="2000" kern="1200" baseline="0" dirty="0" smtClean="0">
                <a:solidFill>
                  <a:srgbClr val="E3DEFF"/>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26" name="TextBox 25"/>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Solving problems</a:t>
            </a:r>
            <a:r>
              <a:rPr lang="en-US" sz="1200" b="1" baseline="0" dirty="0">
                <a:solidFill>
                  <a:srgbClr val="FFFFFF"/>
                </a:solidFill>
                <a:effectLst>
                  <a:glow rad="228600">
                    <a:schemeClr val="tx1">
                      <a:alpha val="40000"/>
                    </a:schemeClr>
                  </a:glow>
                </a:effectLst>
                <a:latin typeface="Arial"/>
                <a:cs typeface="Arial"/>
              </a:rPr>
              <a:t> with flowcharts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Control systems with Flowol</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30" name="Picture 29" descr="Unit 3.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34" name="TextBox 33"/>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Solving problems</a:t>
            </a:r>
            <a:r>
              <a:rPr lang="en-US" sz="1200" b="1" baseline="0" dirty="0">
                <a:solidFill>
                  <a:srgbClr val="FFFFFF"/>
                </a:solidFill>
                <a:effectLst>
                  <a:glow rad="228600">
                    <a:schemeClr val="tx1">
                      <a:alpha val="40000"/>
                    </a:schemeClr>
                  </a:glow>
                </a:effectLst>
                <a:latin typeface="Arial"/>
                <a:cs typeface="Arial"/>
              </a:rPr>
              <a:t> with flowcharts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Control systems with Flowol</a:t>
            </a:r>
          </a:p>
        </p:txBody>
      </p:sp>
      <p:pic>
        <p:nvPicPr>
          <p:cNvPr id="35" name="Picture 34" descr="Logo Unit 3.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2017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3767169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4" r:id="rId3"/>
    <p:sldLayoutId id="2147483652" r:id="rId4"/>
    <p:sldLayoutId id="2147483653" r:id="rId5"/>
    <p:sldLayoutId id="2147483655" r:id="rId6"/>
    <p:sldLayoutId id="2147483656" r:id="rId7"/>
    <p:sldLayoutId id="2147483668"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Solving problems with flowcharts</a:t>
            </a:r>
          </a:p>
          <a:p>
            <a:pPr lvl="1"/>
            <a:r>
              <a:rPr lang="en-US" dirty="0"/>
              <a:t>Control systems with Flowol</a:t>
            </a:r>
          </a:p>
          <a:p>
            <a:pPr lvl="1">
              <a:spcBef>
                <a:spcPts val="2400"/>
              </a:spcBef>
            </a:pPr>
            <a:r>
              <a:rPr lang="en-GB" dirty="0">
                <a:solidFill>
                  <a:srgbClr val="392A73"/>
                </a:solidFill>
              </a:rPr>
              <a:t>3</a:t>
            </a:r>
            <a:r>
              <a:rPr lang="en-US" baseline="30000" dirty="0" err="1">
                <a:solidFill>
                  <a:srgbClr val="392A73"/>
                </a:solidFill>
              </a:rPr>
              <a:t>rd</a:t>
            </a:r>
            <a:r>
              <a:rPr lang="en-US" dirty="0">
                <a:solidFill>
                  <a:srgbClr val="392A73"/>
                </a:solidFill>
              </a:rPr>
              <a:t> Edition</a:t>
            </a:r>
          </a:p>
        </p:txBody>
      </p:sp>
    </p:spTree>
    <p:extLst>
      <p:ext uri="{BB962C8B-B14F-4D97-AF65-F5344CB8AC3E}">
        <p14:creationId xmlns:p14="http://schemas.microsoft.com/office/powerpoint/2010/main" val="3673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Flowchart symbols</a:t>
            </a:r>
          </a:p>
        </p:txBody>
      </p:sp>
      <p:sp>
        <p:nvSpPr>
          <p:cNvPr id="3" name="Text Placeholder 2"/>
          <p:cNvSpPr>
            <a:spLocks noGrp="1"/>
          </p:cNvSpPr>
          <p:nvPr>
            <p:ph type="body" sz="quarter" idx="14"/>
          </p:nvPr>
        </p:nvSpPr>
        <p:spPr>
          <a:xfrm>
            <a:off x="724280" y="1704179"/>
            <a:ext cx="3307393" cy="3453607"/>
          </a:xfrm>
        </p:spPr>
        <p:txBody>
          <a:bodyPr/>
          <a:lstStyle/>
          <a:p>
            <a:pPr marL="342900" lvl="5" indent="-342900">
              <a:buNone/>
            </a:pPr>
            <a:r>
              <a:rPr lang="en-GB" sz="2800" b="1" dirty="0"/>
              <a:t>                      </a:t>
            </a:r>
            <a:r>
              <a:rPr lang="en-GB" sz="2800" b="1" dirty="0">
                <a:solidFill>
                  <a:srgbClr val="420B72"/>
                </a:solidFill>
              </a:rPr>
              <a:t>Output</a:t>
            </a:r>
          </a:p>
          <a:p>
            <a:pPr>
              <a:buNone/>
            </a:pPr>
            <a:endParaRPr lang="en-GB" sz="2400" dirty="0"/>
          </a:p>
          <a:p>
            <a:r>
              <a:rPr lang="en-GB" dirty="0"/>
              <a:t>Output symbols have only one line going in and one line going out of them</a:t>
            </a:r>
          </a:p>
          <a:p>
            <a:pPr lvl="1"/>
            <a:r>
              <a:rPr lang="en-GB" dirty="0"/>
              <a:t>This flowchart describes the problem of how to keep a room cool with a fan</a:t>
            </a:r>
          </a:p>
        </p:txBody>
      </p:sp>
      <p:sp>
        <p:nvSpPr>
          <p:cNvPr id="4" name="Flowchart: Data 3"/>
          <p:cNvSpPr/>
          <p:nvPr/>
        </p:nvSpPr>
        <p:spPr>
          <a:xfrm>
            <a:off x="851399" y="1597765"/>
            <a:ext cx="1584887" cy="677851"/>
          </a:xfrm>
          <a:prstGeom prst="flowChartInputOutp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p:cNvGrpSpPr/>
          <p:nvPr/>
        </p:nvGrpSpPr>
        <p:grpSpPr>
          <a:xfrm>
            <a:off x="4415284" y="1815232"/>
            <a:ext cx="4320480" cy="4176464"/>
            <a:chOff x="4572000" y="1844824"/>
            <a:chExt cx="4320480" cy="4176464"/>
          </a:xfrm>
        </p:grpSpPr>
        <p:sp>
          <p:nvSpPr>
            <p:cNvPr id="6" name="Flowchart: Terminator 5"/>
            <p:cNvSpPr/>
            <p:nvPr/>
          </p:nvSpPr>
          <p:spPr>
            <a:xfrm>
              <a:off x="4959624" y="1844824"/>
              <a:ext cx="1728192" cy="504056"/>
            </a:xfrm>
            <a:prstGeom prst="flowChartTerminator">
              <a:avLst/>
            </a:prstGeom>
            <a:noFill/>
            <a:ln>
              <a:solidFill>
                <a:srgbClr val="0018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Arial" panose="020B0604020202020204" pitchFamily="34" charset="0"/>
                  <a:cs typeface="Arial" panose="020B0604020202020204" pitchFamily="34" charset="0"/>
                </a:rPr>
                <a:t>Start</a:t>
              </a:r>
            </a:p>
          </p:txBody>
        </p:sp>
        <p:cxnSp>
          <p:nvCxnSpPr>
            <p:cNvPr id="7" name="Straight Arrow Connector 6"/>
            <p:cNvCxnSpPr/>
            <p:nvPr/>
          </p:nvCxnSpPr>
          <p:spPr>
            <a:xfrm>
              <a:off x="5822198" y="2348880"/>
              <a:ext cx="0" cy="7200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Flowchart: Decision 7"/>
            <p:cNvSpPr/>
            <p:nvPr/>
          </p:nvSpPr>
          <p:spPr>
            <a:xfrm>
              <a:off x="4778082" y="3068960"/>
              <a:ext cx="2088232" cy="1008112"/>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Arial" panose="020B0604020202020204" pitchFamily="34" charset="0"/>
                  <a:cs typeface="Arial" panose="020B0604020202020204" pitchFamily="34" charset="0"/>
                </a:rPr>
                <a:t>Is it hot?</a:t>
              </a:r>
            </a:p>
          </p:txBody>
        </p:sp>
        <p:cxnSp>
          <p:nvCxnSpPr>
            <p:cNvPr id="9" name="Straight Arrow Connector 8"/>
            <p:cNvCxnSpPr/>
            <p:nvPr/>
          </p:nvCxnSpPr>
          <p:spPr>
            <a:xfrm>
              <a:off x="5822198" y="4077072"/>
              <a:ext cx="0" cy="7200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Flowchart: Data 9"/>
            <p:cNvSpPr/>
            <p:nvPr/>
          </p:nvSpPr>
          <p:spPr>
            <a:xfrm>
              <a:off x="7001198" y="3160494"/>
              <a:ext cx="1744978" cy="844570"/>
            </a:xfrm>
            <a:prstGeom prst="flowChartInputOutp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Arial" panose="020B0604020202020204" pitchFamily="34" charset="0"/>
                  <a:cs typeface="Arial" panose="020B0604020202020204" pitchFamily="34" charset="0"/>
                </a:rPr>
                <a:t>Turn fan off</a:t>
              </a:r>
            </a:p>
          </p:txBody>
        </p:sp>
        <p:sp>
          <p:nvSpPr>
            <p:cNvPr id="11" name="Flowchart: Data 10"/>
            <p:cNvSpPr/>
            <p:nvPr/>
          </p:nvSpPr>
          <p:spPr>
            <a:xfrm>
              <a:off x="4868378" y="4816678"/>
              <a:ext cx="1893540" cy="844570"/>
            </a:xfrm>
            <a:prstGeom prst="flowChartInputOutp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Arial" panose="020B0604020202020204" pitchFamily="34" charset="0"/>
                  <a:cs typeface="Arial" panose="020B0604020202020204" pitchFamily="34" charset="0"/>
                </a:rPr>
                <a:t>Turn fan on</a:t>
              </a:r>
            </a:p>
          </p:txBody>
        </p:sp>
        <p:sp>
          <p:nvSpPr>
            <p:cNvPr id="12" name="TextBox 11"/>
            <p:cNvSpPr txBox="1"/>
            <p:nvPr/>
          </p:nvSpPr>
          <p:spPr>
            <a:xfrm>
              <a:off x="4812886" y="3388930"/>
              <a:ext cx="2134580" cy="369332"/>
            </a:xfrm>
            <a:prstGeom prst="rect">
              <a:avLst/>
            </a:prstGeom>
            <a:noFill/>
          </p:spPr>
          <p:txBody>
            <a:bodyPr wrap="square" rtlCol="0">
              <a:spAutoFit/>
            </a:bodyPr>
            <a:lstStyle/>
            <a:p>
              <a:pPr algn="ctr"/>
              <a:endParaRPr lang="en-GB" dirty="0">
                <a:latin typeface="Arial" panose="020B0604020202020204" pitchFamily="34" charset="0"/>
                <a:cs typeface="Arial" panose="020B0604020202020204" pitchFamily="34" charset="0"/>
              </a:endParaRPr>
            </a:p>
          </p:txBody>
        </p:sp>
        <p:cxnSp>
          <p:nvCxnSpPr>
            <p:cNvPr id="13" name="Straight Arrow Connector 12"/>
            <p:cNvCxnSpPr/>
            <p:nvPr/>
          </p:nvCxnSpPr>
          <p:spPr>
            <a:xfrm flipV="1">
              <a:off x="6875458" y="3573016"/>
              <a:ext cx="288830"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580816" y="3573016"/>
              <a:ext cx="29337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8881394" y="2718063"/>
              <a:ext cx="798" cy="8640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831342" y="2708919"/>
              <a:ext cx="306113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812170" y="5661248"/>
              <a:ext cx="2273" cy="360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581144" y="6021288"/>
              <a:ext cx="12310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572000" y="3573016"/>
              <a:ext cx="1136" cy="24482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572000" y="3573016"/>
              <a:ext cx="24088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5726819" y="4387509"/>
            <a:ext cx="493212" cy="369332"/>
          </a:xfrm>
          <a:prstGeom prst="rect">
            <a:avLst/>
          </a:prstGeom>
        </p:spPr>
        <p:txBody>
          <a:bodyPr wrap="none">
            <a:spAutoFit/>
          </a:bodyPr>
          <a:lstStyle/>
          <a:p>
            <a:r>
              <a:rPr lang="en-GB" b="1" dirty="0">
                <a:solidFill>
                  <a:srgbClr val="FF0000"/>
                </a:solidFill>
              </a:rPr>
              <a:t>Yes</a:t>
            </a:r>
            <a:endParaRPr lang="en-GB" dirty="0"/>
          </a:p>
        </p:txBody>
      </p:sp>
      <p:sp>
        <p:nvSpPr>
          <p:cNvPr id="22" name="TextBox 21"/>
          <p:cNvSpPr txBox="1"/>
          <p:nvPr/>
        </p:nvSpPr>
        <p:spPr>
          <a:xfrm>
            <a:off x="6604466" y="3150872"/>
            <a:ext cx="460382" cy="369332"/>
          </a:xfrm>
          <a:prstGeom prst="rect">
            <a:avLst/>
          </a:prstGeom>
          <a:noFill/>
        </p:spPr>
        <p:txBody>
          <a:bodyPr wrap="none" rtlCol="0">
            <a:spAutoFit/>
          </a:bodyPr>
          <a:lstStyle/>
          <a:p>
            <a:r>
              <a:rPr lang="en-GB" b="1" dirty="0">
                <a:solidFill>
                  <a:srgbClr val="FF0000"/>
                </a:solidFill>
              </a:rPr>
              <a:t>No</a:t>
            </a:r>
          </a:p>
        </p:txBody>
      </p:sp>
    </p:spTree>
    <p:extLst>
      <p:ext uri="{BB962C8B-B14F-4D97-AF65-F5344CB8AC3E}">
        <p14:creationId xmlns:p14="http://schemas.microsoft.com/office/powerpoint/2010/main" val="3728253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0856" y="662290"/>
            <a:ext cx="9133144" cy="6195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026968" y="1636620"/>
            <a:ext cx="3888432" cy="4968552"/>
          </a:xfrm>
          <a:prstGeom prst="rect">
            <a:avLst/>
          </a:prstGeom>
          <a:solidFill>
            <a:schemeClr val="tx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Arial" panose="020B0604020202020204" pitchFamily="34" charset="0"/>
                <a:cs typeface="Arial" panose="020B0604020202020204" pitchFamily="34" charset="0"/>
              </a:rPr>
              <a:t>In 1934 pedestrian crossings consisting of parallel rows of metal studs in the road and </a:t>
            </a:r>
            <a:r>
              <a:rPr lang="en-US" b="1" dirty="0" err="1">
                <a:solidFill>
                  <a:schemeClr val="bg1"/>
                </a:solidFill>
                <a:latin typeface="Arial" panose="020B0604020202020204" pitchFamily="34" charset="0"/>
                <a:cs typeface="Arial" panose="020B0604020202020204" pitchFamily="34" charset="0"/>
              </a:rPr>
              <a:t>Belisha</a:t>
            </a:r>
            <a:r>
              <a:rPr lang="en-US" b="1" dirty="0">
                <a:solidFill>
                  <a:schemeClr val="bg1"/>
                </a:solidFill>
                <a:latin typeface="Arial" panose="020B0604020202020204" pitchFamily="34" charset="0"/>
                <a:cs typeface="Arial" panose="020B0604020202020204" pitchFamily="34" charset="0"/>
              </a:rPr>
              <a:t> beacons </a:t>
            </a:r>
            <a:r>
              <a:rPr lang="en-US" dirty="0">
                <a:solidFill>
                  <a:schemeClr val="bg1"/>
                </a:solidFill>
                <a:latin typeface="Arial" panose="020B0604020202020204" pitchFamily="34" charset="0"/>
                <a:cs typeface="Arial" panose="020B0604020202020204" pitchFamily="34" charset="0"/>
              </a:rPr>
              <a:t>(orange globes on top of black and white posts) were introduced to reduce the number of road accidents. </a:t>
            </a:r>
            <a:br>
              <a:rPr lang="en-US" dirty="0">
                <a:solidFill>
                  <a:schemeClr val="bg1"/>
                </a:solidFill>
                <a:latin typeface="Arial" panose="020B0604020202020204" pitchFamily="34" charset="0"/>
                <a:cs typeface="Arial" panose="020B0604020202020204" pitchFamily="34" charset="0"/>
              </a:rPr>
            </a:br>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In 1949 red and white stripes, and black and white stripes, were used on the road at experimental crossings. </a:t>
            </a:r>
            <a:br>
              <a:rPr lang="en-US" dirty="0">
                <a:solidFill>
                  <a:schemeClr val="bg1"/>
                </a:solidFill>
                <a:latin typeface="Arial" panose="020B0604020202020204" pitchFamily="34" charset="0"/>
                <a:cs typeface="Arial" panose="020B0604020202020204" pitchFamily="34" charset="0"/>
              </a:rPr>
            </a:br>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By 1951 the black and white stripes, with </a:t>
            </a:r>
            <a:r>
              <a:rPr lang="en-US" dirty="0" err="1">
                <a:solidFill>
                  <a:schemeClr val="bg1"/>
                </a:solidFill>
                <a:latin typeface="Arial" panose="020B0604020202020204" pitchFamily="34" charset="0"/>
                <a:cs typeface="Arial" panose="020B0604020202020204" pitchFamily="34" charset="0"/>
              </a:rPr>
              <a:t>Belisha</a:t>
            </a:r>
            <a:r>
              <a:rPr lang="en-US" dirty="0">
                <a:solidFill>
                  <a:schemeClr val="bg1"/>
                </a:solidFill>
                <a:latin typeface="Arial" panose="020B0604020202020204" pitchFamily="34" charset="0"/>
                <a:cs typeface="Arial" panose="020B0604020202020204" pitchFamily="34" charset="0"/>
              </a:rPr>
              <a:t> beacons on either side of the road, were approved as </a:t>
            </a:r>
            <a:r>
              <a:rPr lang="en-US" b="1" dirty="0">
                <a:solidFill>
                  <a:schemeClr val="bg1"/>
                </a:solidFill>
                <a:latin typeface="Arial" panose="020B0604020202020204" pitchFamily="34" charset="0"/>
                <a:cs typeface="Arial" panose="020B0604020202020204" pitchFamily="34" charset="0"/>
              </a:rPr>
              <a:t>‘Zebra’ crossings</a:t>
            </a:r>
            <a:r>
              <a:rPr lang="en-US" dirty="0">
                <a:solidFill>
                  <a:schemeClr val="bg1"/>
                </a:solidFill>
                <a:latin typeface="Arial" panose="020B0604020202020204" pitchFamily="34" charset="0"/>
                <a:cs typeface="Arial" panose="020B0604020202020204" pitchFamily="34" charset="0"/>
              </a:rPr>
              <a:t>.</a:t>
            </a:r>
            <a:endParaRPr lang="en-GB" dirty="0">
              <a:solidFill>
                <a:schemeClr val="bg1"/>
              </a:solidFill>
              <a:latin typeface="Arial" panose="020B0604020202020204" pitchFamily="34" charset="0"/>
              <a:cs typeface="Arial" panose="020B0604020202020204" pitchFamily="34" charset="0"/>
            </a:endParaRPr>
          </a:p>
        </p:txBody>
      </p:sp>
      <p:sp>
        <p:nvSpPr>
          <p:cNvPr id="6" name="Title 1"/>
          <p:cNvSpPr txBox="1">
            <a:spLocks/>
          </p:cNvSpPr>
          <p:nvPr/>
        </p:nvSpPr>
        <p:spPr>
          <a:xfrm>
            <a:off x="457200" y="961851"/>
            <a:ext cx="8229600" cy="882973"/>
          </a:xfrm>
          <a:prstGeom prst="rect">
            <a:avLst/>
          </a:prstGeom>
        </p:spPr>
        <p:txBody>
          <a:bodyPr lIns="0">
            <a:noAutofit/>
          </a:bodyPr>
          <a:lstStyle>
            <a:lvl1pPr indent="0">
              <a:lnSpc>
                <a:spcPts val="3900"/>
              </a:lnSpc>
              <a:spcBef>
                <a:spcPts val="0"/>
              </a:spcBef>
              <a:spcAft>
                <a:spcPts val="1500"/>
              </a:spcAft>
              <a:buFont typeface="Arial"/>
              <a:buNone/>
              <a:defRPr sz="4000" b="1" i="0">
                <a:latin typeface="Arial"/>
                <a:cs typeface="Arial"/>
              </a:defRPr>
            </a:lvl1pPr>
            <a:lvl2pPr indent="-457200">
              <a:lnSpc>
                <a:spcPts val="2500"/>
              </a:lnSpc>
              <a:spcBef>
                <a:spcPts val="0"/>
              </a:spcBef>
              <a:spcAft>
                <a:spcPts val="1000"/>
              </a:spcAft>
              <a:buFont typeface="Arial"/>
              <a:buNone/>
              <a:defRPr sz="4000" b="0">
                <a:solidFill>
                  <a:schemeClr val="tx1">
                    <a:lumMod val="50000"/>
                    <a:lumOff val="50000"/>
                  </a:schemeClr>
                </a:solidFill>
                <a:latin typeface="Arial"/>
                <a:cs typeface="Arial"/>
              </a:defRPr>
            </a:lvl2pPr>
            <a:lvl3pPr marL="0" indent="0">
              <a:lnSpc>
                <a:spcPts val="3600"/>
              </a:lnSpc>
              <a:spcBef>
                <a:spcPts val="0"/>
              </a:spcBef>
              <a:buFont typeface="Arial"/>
              <a:buNone/>
              <a:defRPr sz="3000">
                <a:solidFill>
                  <a:schemeClr val="tx1">
                    <a:lumMod val="50000"/>
                    <a:lumOff val="50000"/>
                  </a:schemeClr>
                </a:solidFill>
                <a:latin typeface="Arial"/>
                <a:cs typeface="Arial"/>
              </a:defRPr>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solidFill>
                  <a:schemeClr val="bg1"/>
                </a:solidFill>
              </a:rPr>
              <a:t>The Zebra Crossing</a:t>
            </a:r>
          </a:p>
        </p:txBody>
      </p:sp>
    </p:spTree>
    <p:extLst>
      <p:ext uri="{BB962C8B-B14F-4D97-AF65-F5344CB8AC3E}">
        <p14:creationId xmlns:p14="http://schemas.microsoft.com/office/powerpoint/2010/main" val="3956104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313" y="659940"/>
            <a:ext cx="9135687" cy="6198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457200" y="961851"/>
            <a:ext cx="8229600" cy="882973"/>
          </a:xfrm>
          <a:prstGeom prst="rect">
            <a:avLst/>
          </a:prstGeom>
        </p:spPr>
        <p:txBody>
          <a:bodyPr lIns="0">
            <a:noAutofit/>
          </a:bodyPr>
          <a:lstStyle>
            <a:defPPr>
              <a:defRPr lang="en-US"/>
            </a:defPPr>
            <a:lvl1pPr indent="0">
              <a:lnSpc>
                <a:spcPts val="3900"/>
              </a:lnSpc>
              <a:spcBef>
                <a:spcPts val="0"/>
              </a:spcBef>
              <a:spcAft>
                <a:spcPts val="1500"/>
              </a:spcAft>
              <a:buFont typeface="Arial"/>
              <a:buNone/>
              <a:defRPr sz="4000" b="1" i="0">
                <a:solidFill>
                  <a:schemeClr val="bg1"/>
                </a:solidFill>
                <a:latin typeface="Arial"/>
                <a:cs typeface="Arial"/>
              </a:defRPr>
            </a:lvl1pPr>
            <a:lvl2pPr indent="-457200">
              <a:lnSpc>
                <a:spcPts val="2500"/>
              </a:lnSpc>
              <a:spcBef>
                <a:spcPts val="0"/>
              </a:spcBef>
              <a:spcAft>
                <a:spcPts val="1000"/>
              </a:spcAft>
              <a:buFont typeface="Arial"/>
              <a:buNone/>
              <a:defRPr sz="4000" b="0">
                <a:solidFill>
                  <a:schemeClr val="tx1">
                    <a:lumMod val="50000"/>
                    <a:lumOff val="50000"/>
                  </a:schemeClr>
                </a:solidFill>
                <a:latin typeface="Arial"/>
                <a:cs typeface="Arial"/>
              </a:defRPr>
            </a:lvl2pPr>
            <a:lvl3pPr marL="0" indent="0">
              <a:lnSpc>
                <a:spcPts val="3600"/>
              </a:lnSpc>
              <a:spcBef>
                <a:spcPts val="0"/>
              </a:spcBef>
              <a:buFont typeface="Arial"/>
              <a:buNone/>
              <a:defRPr sz="3000">
                <a:solidFill>
                  <a:schemeClr val="tx1">
                    <a:lumMod val="50000"/>
                    <a:lumOff val="50000"/>
                  </a:schemeClr>
                </a:solidFill>
                <a:latin typeface="Arial"/>
                <a:cs typeface="Arial"/>
              </a:defRPr>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err="1"/>
              <a:t>Flowol</a:t>
            </a:r>
            <a:r>
              <a:rPr lang="en-US" dirty="0"/>
              <a:t>: Zebra crossing mimic</a:t>
            </a:r>
          </a:p>
        </p:txBody>
      </p:sp>
    </p:spTree>
    <p:extLst>
      <p:ext uri="{BB962C8B-B14F-4D97-AF65-F5344CB8AC3E}">
        <p14:creationId xmlns:p14="http://schemas.microsoft.com/office/powerpoint/2010/main" val="3830238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 y="660564"/>
            <a:ext cx="9144000" cy="6197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457200" y="961851"/>
            <a:ext cx="8229600" cy="882973"/>
          </a:xfrm>
          <a:prstGeom prst="rect">
            <a:avLst/>
          </a:prstGeom>
        </p:spPr>
        <p:txBody>
          <a:bodyPr lIns="0">
            <a:noAutofit/>
          </a:bodyPr>
          <a:lstStyle>
            <a:defPPr>
              <a:defRPr lang="en-US"/>
            </a:defPPr>
            <a:lvl1pPr indent="0">
              <a:lnSpc>
                <a:spcPts val="3900"/>
              </a:lnSpc>
              <a:spcBef>
                <a:spcPts val="0"/>
              </a:spcBef>
              <a:spcAft>
                <a:spcPts val="1500"/>
              </a:spcAft>
              <a:buFont typeface="Arial"/>
              <a:buNone/>
              <a:defRPr sz="4000" b="1" i="0">
                <a:solidFill>
                  <a:schemeClr val="bg1"/>
                </a:solidFill>
                <a:latin typeface="Arial"/>
                <a:cs typeface="Arial"/>
              </a:defRPr>
            </a:lvl1pPr>
            <a:lvl2pPr indent="-457200">
              <a:lnSpc>
                <a:spcPts val="2500"/>
              </a:lnSpc>
              <a:spcBef>
                <a:spcPts val="0"/>
              </a:spcBef>
              <a:spcAft>
                <a:spcPts val="1000"/>
              </a:spcAft>
              <a:buFont typeface="Arial"/>
              <a:buNone/>
              <a:defRPr sz="4000" b="0">
                <a:solidFill>
                  <a:schemeClr val="tx1">
                    <a:lumMod val="50000"/>
                    <a:lumOff val="50000"/>
                  </a:schemeClr>
                </a:solidFill>
                <a:latin typeface="Arial"/>
                <a:cs typeface="Arial"/>
              </a:defRPr>
            </a:lvl2pPr>
            <a:lvl3pPr marL="0" indent="0">
              <a:lnSpc>
                <a:spcPts val="3600"/>
              </a:lnSpc>
              <a:spcBef>
                <a:spcPts val="0"/>
              </a:spcBef>
              <a:buFont typeface="Arial"/>
              <a:buNone/>
              <a:defRPr sz="3000">
                <a:solidFill>
                  <a:schemeClr val="tx1">
                    <a:lumMod val="50000"/>
                    <a:lumOff val="50000"/>
                  </a:schemeClr>
                </a:solidFill>
                <a:latin typeface="Arial"/>
                <a:cs typeface="Arial"/>
              </a:defRPr>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err="1"/>
              <a:t>Flowol</a:t>
            </a:r>
            <a:r>
              <a:rPr lang="en-US" dirty="0"/>
              <a:t>: School crossing patrol mimic</a:t>
            </a:r>
          </a:p>
        </p:txBody>
      </p:sp>
    </p:spTree>
    <p:extLst>
      <p:ext uri="{BB962C8B-B14F-4D97-AF65-F5344CB8AC3E}">
        <p14:creationId xmlns:p14="http://schemas.microsoft.com/office/powerpoint/2010/main" val="1394682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226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20B7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lvl="0"/>
            <a:r>
              <a:rPr lang="en-GB" dirty="0">
                <a:solidFill>
                  <a:schemeClr val="bg1"/>
                </a:solidFill>
              </a:rPr>
              <a:t>Identify control flowchart symbols and understand how they are used to describe systems</a:t>
            </a:r>
          </a:p>
          <a:p>
            <a:pPr lvl="0"/>
            <a:r>
              <a:rPr lang="en-GB" dirty="0">
                <a:solidFill>
                  <a:schemeClr val="bg1"/>
                </a:solidFill>
              </a:rPr>
              <a:t>Develop a control flowchart solution for a simple problem</a:t>
            </a:r>
          </a:p>
          <a:p>
            <a:endParaRPr lang="en-GB" dirty="0"/>
          </a:p>
        </p:txBody>
      </p:sp>
      <p:sp>
        <p:nvSpPr>
          <p:cNvPr id="2" name="Text Placeholder 1"/>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3174829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Starter</a:t>
            </a:r>
          </a:p>
        </p:txBody>
      </p:sp>
      <p:sp>
        <p:nvSpPr>
          <p:cNvPr id="5" name="Text Placeholder 4"/>
          <p:cNvSpPr>
            <a:spLocks noGrp="1"/>
          </p:cNvSpPr>
          <p:nvPr>
            <p:ph type="body" sz="quarter" idx="14"/>
          </p:nvPr>
        </p:nvSpPr>
        <p:spPr/>
        <p:txBody>
          <a:bodyPr/>
          <a:lstStyle/>
          <a:p>
            <a:r>
              <a:rPr lang="en-GB" dirty="0"/>
              <a:t>This is a Zebra Crossing. This crossing is on a wide road and has an island in the middle</a:t>
            </a:r>
          </a:p>
          <a:p>
            <a:pPr marL="0" indent="0">
              <a:buNone/>
            </a:pPr>
            <a:br>
              <a:rPr lang="en-GB" dirty="0"/>
            </a:br>
            <a:endParaRPr lang="en-GB" dirty="0"/>
          </a:p>
          <a:p>
            <a:endParaRPr lang="en-GB" dirty="0"/>
          </a:p>
          <a:p>
            <a:endParaRPr lang="en-GB" dirty="0"/>
          </a:p>
          <a:p>
            <a:endParaRPr lang="en-GB" dirty="0"/>
          </a:p>
          <a:p>
            <a:pPr lvl="1"/>
            <a:r>
              <a:rPr lang="en-GB" dirty="0"/>
              <a:t>Correctly order instructions to help pedestrians use this crossing safely</a:t>
            </a:r>
          </a:p>
          <a:p>
            <a:endParaRPr lang="en-GB" dirty="0"/>
          </a:p>
        </p:txBody>
      </p:sp>
      <p:pic>
        <p:nvPicPr>
          <p:cNvPr id="6" name="Picture 5"/>
          <p:cNvPicPr/>
          <p:nvPr/>
        </p:nvPicPr>
        <p:blipFill rotWithShape="1">
          <a:blip r:embed="rId2" cstate="print">
            <a:extLst>
              <a:ext uri="{28A0092B-C50C-407E-A947-70E740481C1C}">
                <a14:useLocalDpi xmlns:a14="http://schemas.microsoft.com/office/drawing/2010/main"/>
              </a:ext>
            </a:extLst>
          </a:blip>
          <a:srcRect/>
          <a:stretch/>
        </p:blipFill>
        <p:spPr bwMode="auto">
          <a:xfrm>
            <a:off x="2830422" y="2748796"/>
            <a:ext cx="3672408" cy="232398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17430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1260195337"/>
              </p:ext>
            </p:extLst>
          </p:nvPr>
        </p:nvGraphicFramePr>
        <p:xfrm>
          <a:off x="707367" y="1731382"/>
          <a:ext cx="7773678" cy="4280739"/>
        </p:xfrm>
        <a:graphic>
          <a:graphicData uri="http://schemas.openxmlformats.org/drawingml/2006/table">
            <a:tbl>
              <a:tblPr firstRow="1" firstCol="1" bandRow="1"/>
              <a:tblGrid>
                <a:gridCol w="6823493">
                  <a:extLst>
                    <a:ext uri="{9D8B030D-6E8A-4147-A177-3AD203B41FA5}">
                      <a16:colId xmlns:a16="http://schemas.microsoft.com/office/drawing/2014/main" val="20000"/>
                    </a:ext>
                  </a:extLst>
                </a:gridCol>
                <a:gridCol w="950185">
                  <a:extLst>
                    <a:ext uri="{9D8B030D-6E8A-4147-A177-3AD203B41FA5}">
                      <a16:colId xmlns:a16="http://schemas.microsoft.com/office/drawing/2014/main" val="20001"/>
                    </a:ext>
                  </a:extLst>
                </a:gridCol>
              </a:tblGrid>
              <a:tr h="316823">
                <a:tc>
                  <a:txBody>
                    <a:bodyPr/>
                    <a:lstStyle/>
                    <a:p>
                      <a:pPr>
                        <a:lnSpc>
                          <a:spcPct val="115000"/>
                        </a:lnSpc>
                        <a:spcBef>
                          <a:spcPts val="600"/>
                        </a:spcBef>
                        <a:spcAft>
                          <a:spcPts val="600"/>
                        </a:spcAft>
                      </a:pPr>
                      <a:r>
                        <a:rPr lang="en-US" sz="1800" b="1" dirty="0">
                          <a:solidFill>
                            <a:schemeClr val="bg1"/>
                          </a:solidFill>
                          <a:effectLst/>
                          <a:latin typeface="Arial" panose="020B0604020202020204" pitchFamily="34" charset="0"/>
                          <a:ea typeface="MS Mincho"/>
                          <a:cs typeface="Arial" panose="020B0604020202020204" pitchFamily="34" charset="0"/>
                        </a:rPr>
                        <a:t>Instruction</a:t>
                      </a:r>
                      <a:endParaRPr lang="en-GB" sz="1200" dirty="0">
                        <a:solidFill>
                          <a:schemeClr val="bg1"/>
                        </a:solidFill>
                        <a:effectLst/>
                        <a:latin typeface="Arial" panose="020B0604020202020204" pitchFamily="34" charset="0"/>
                        <a:ea typeface="Times New Roman"/>
                        <a:cs typeface="Arial" panose="020B0604020202020204" pitchFamily="34" charset="0"/>
                      </a:endParaRPr>
                    </a:p>
                  </a:txBody>
                  <a:tcPr marL="60573" marR="60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20B72"/>
                    </a:solidFill>
                  </a:tcPr>
                </a:tc>
                <a:tc>
                  <a:txBody>
                    <a:bodyPr/>
                    <a:lstStyle/>
                    <a:p>
                      <a:pPr algn="ctr">
                        <a:lnSpc>
                          <a:spcPct val="115000"/>
                        </a:lnSpc>
                        <a:spcBef>
                          <a:spcPts val="600"/>
                        </a:spcBef>
                        <a:spcAft>
                          <a:spcPts val="600"/>
                        </a:spcAft>
                      </a:pPr>
                      <a:r>
                        <a:rPr lang="en-US" sz="2000" b="1" dirty="0">
                          <a:solidFill>
                            <a:schemeClr val="bg1"/>
                          </a:solidFill>
                          <a:effectLst/>
                          <a:latin typeface="Arial" panose="020B0604020202020204" pitchFamily="34" charset="0"/>
                          <a:ea typeface="MS Mincho"/>
                          <a:cs typeface="Arial" panose="020B0604020202020204" pitchFamily="34" charset="0"/>
                        </a:rPr>
                        <a:t>Order</a:t>
                      </a:r>
                      <a:endParaRPr lang="en-GB" sz="1200" dirty="0">
                        <a:solidFill>
                          <a:schemeClr val="bg1"/>
                        </a:solidFill>
                        <a:effectLst/>
                        <a:latin typeface="Arial" panose="020B0604020202020204" pitchFamily="34" charset="0"/>
                        <a:ea typeface="Times New Roman"/>
                        <a:cs typeface="Arial" panose="020B0604020202020204" pitchFamily="34" charset="0"/>
                      </a:endParaRPr>
                    </a:p>
                  </a:txBody>
                  <a:tcPr marL="60573" marR="60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20B72"/>
                    </a:solidFill>
                  </a:tcPr>
                </a:tc>
                <a:extLst>
                  <a:ext uri="{0D108BD9-81ED-4DB2-BD59-A6C34878D82A}">
                    <a16:rowId xmlns:a16="http://schemas.microsoft.com/office/drawing/2014/main" val="10000"/>
                  </a:ext>
                </a:extLst>
              </a:tr>
              <a:tr h="396000">
                <a:tc>
                  <a:txBody>
                    <a:bodyPr/>
                    <a:lstStyle/>
                    <a:p>
                      <a:pPr marL="0" marR="0" indent="0" algn="l" defTabSz="914400" rtl="0" eaLnBrk="1" fontAlgn="auto" latinLnBrk="0" hangingPunct="1">
                        <a:lnSpc>
                          <a:spcPct val="115000"/>
                        </a:lnSpc>
                        <a:spcBef>
                          <a:spcPts val="600"/>
                        </a:spcBef>
                        <a:spcAft>
                          <a:spcPts val="600"/>
                        </a:spcAft>
                        <a:buClrTx/>
                        <a:buSzTx/>
                        <a:buFontTx/>
                        <a:buNone/>
                        <a:tabLst/>
                        <a:defRPr/>
                      </a:pPr>
                      <a:r>
                        <a:rPr lang="en-US" sz="1600" dirty="0">
                          <a:effectLst/>
                          <a:latin typeface="Arial" panose="020B0604020202020204" pitchFamily="34" charset="0"/>
                          <a:ea typeface="MS Mincho"/>
                          <a:cs typeface="Arial" panose="020B0604020202020204" pitchFamily="34" charset="0"/>
                        </a:rPr>
                        <a:t>Walk to the island looking both ways and listening</a:t>
                      </a:r>
                      <a:endParaRPr lang="en-GB" sz="1600" dirty="0">
                        <a:effectLst/>
                        <a:latin typeface="Arial" panose="020B0604020202020204" pitchFamily="34" charset="0"/>
                        <a:ea typeface="Times New Roman"/>
                        <a:cs typeface="Arial" panose="020B0604020202020204" pitchFamily="34" charset="0"/>
                      </a:endParaRPr>
                    </a:p>
                  </a:txBody>
                  <a:tcPr marL="60573" marR="60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endParaRPr lang="en-GB" sz="1600" b="1" dirty="0">
                        <a:effectLst/>
                        <a:latin typeface="Arial" panose="020B0604020202020204" pitchFamily="34" charset="0"/>
                        <a:ea typeface="Times New Roman"/>
                        <a:cs typeface="Arial" panose="020B0604020202020204" pitchFamily="34" charset="0"/>
                      </a:endParaRPr>
                    </a:p>
                  </a:txBody>
                  <a:tcPr marL="60573" marR="60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6000">
                <a:tc>
                  <a:txBody>
                    <a:bodyPr/>
                    <a:lstStyle/>
                    <a:p>
                      <a:pPr>
                        <a:lnSpc>
                          <a:spcPct val="115000"/>
                        </a:lnSpc>
                        <a:spcBef>
                          <a:spcPts val="600"/>
                        </a:spcBef>
                        <a:spcAft>
                          <a:spcPts val="600"/>
                        </a:spcAft>
                      </a:pPr>
                      <a:r>
                        <a:rPr lang="en-GB" sz="1600" dirty="0">
                          <a:effectLst/>
                          <a:latin typeface="Arial" panose="020B0604020202020204" pitchFamily="34" charset="0"/>
                          <a:ea typeface="Times New Roman"/>
                          <a:cs typeface="Arial" panose="020B0604020202020204" pitchFamily="34" charset="0"/>
                        </a:rPr>
                        <a:t>Step onto the second half of the zebra crossing</a:t>
                      </a:r>
                    </a:p>
                  </a:txBody>
                  <a:tcPr marL="60573" marR="60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endParaRPr lang="en-GB" sz="1600" b="1" dirty="0">
                        <a:effectLst/>
                        <a:latin typeface="Arial" panose="020B0604020202020204" pitchFamily="34" charset="0"/>
                        <a:ea typeface="Times New Roman"/>
                        <a:cs typeface="Arial" panose="020B0604020202020204" pitchFamily="34" charset="0"/>
                      </a:endParaRPr>
                    </a:p>
                  </a:txBody>
                  <a:tcPr marL="60573" marR="60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6000">
                <a:tc>
                  <a:txBody>
                    <a:bodyPr/>
                    <a:lstStyle/>
                    <a:p>
                      <a:pPr>
                        <a:lnSpc>
                          <a:spcPct val="115000"/>
                        </a:lnSpc>
                        <a:spcBef>
                          <a:spcPts val="600"/>
                        </a:spcBef>
                        <a:spcAft>
                          <a:spcPts val="600"/>
                        </a:spcAft>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rPr>
                        <a:t>Stop at the island</a:t>
                      </a:r>
                      <a:endParaRPr lang="en-GB" sz="1600" dirty="0">
                        <a:effectLst/>
                        <a:latin typeface="Arial" panose="020B0604020202020204" pitchFamily="34" charset="0"/>
                        <a:ea typeface="Times New Roman"/>
                        <a:cs typeface="Arial" panose="020B0604020202020204" pitchFamily="34" charset="0"/>
                      </a:endParaRPr>
                    </a:p>
                  </a:txBody>
                  <a:tcPr marL="60573" marR="60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endParaRPr lang="en-GB" sz="1600" b="1" dirty="0">
                        <a:effectLst/>
                        <a:latin typeface="Arial" panose="020B0604020202020204" pitchFamily="34" charset="0"/>
                        <a:ea typeface="Times New Roman"/>
                        <a:cs typeface="Arial" panose="020B0604020202020204" pitchFamily="34" charset="0"/>
                      </a:endParaRPr>
                    </a:p>
                  </a:txBody>
                  <a:tcPr marL="60573" marR="60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6000">
                <a:tc>
                  <a:txBody>
                    <a:bodyPr/>
                    <a:lstStyle/>
                    <a:p>
                      <a:pPr>
                        <a:lnSpc>
                          <a:spcPct val="115000"/>
                        </a:lnSpc>
                        <a:spcBef>
                          <a:spcPts val="600"/>
                        </a:spcBef>
                        <a:spcAft>
                          <a:spcPts val="600"/>
                        </a:spcAft>
                      </a:pPr>
                      <a:r>
                        <a:rPr lang="en-US" sz="1600" dirty="0">
                          <a:effectLst/>
                          <a:latin typeface="Arial" panose="020B0604020202020204" pitchFamily="34" charset="0"/>
                          <a:ea typeface="MS Mincho"/>
                          <a:cs typeface="Arial" panose="020B0604020202020204" pitchFamily="34" charset="0"/>
                        </a:rPr>
                        <a:t>Step onto the first half of the zebra crossing</a:t>
                      </a:r>
                      <a:endParaRPr lang="en-GB" sz="1600" dirty="0">
                        <a:effectLst/>
                        <a:latin typeface="Arial" panose="020B0604020202020204" pitchFamily="34" charset="0"/>
                        <a:ea typeface="Times New Roman"/>
                        <a:cs typeface="Arial" panose="020B0604020202020204" pitchFamily="34" charset="0"/>
                      </a:endParaRPr>
                    </a:p>
                  </a:txBody>
                  <a:tcPr marL="60573" marR="60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endParaRPr lang="en-GB" sz="1600" b="1" dirty="0">
                        <a:effectLst/>
                        <a:latin typeface="Arial" panose="020B0604020202020204" pitchFamily="34" charset="0"/>
                        <a:ea typeface="Times New Roman"/>
                        <a:cs typeface="Arial" panose="020B0604020202020204" pitchFamily="34" charset="0"/>
                      </a:endParaRPr>
                    </a:p>
                  </a:txBody>
                  <a:tcPr marL="60573" marR="60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6000">
                <a:tc>
                  <a:txBody>
                    <a:bodyPr/>
                    <a:lstStyle/>
                    <a:p>
                      <a:pPr marL="0" marR="0" lvl="0" indent="0" algn="l" defTabSz="914400" rtl="0" eaLnBrk="1" fontAlgn="auto" latinLnBrk="0" hangingPunct="1">
                        <a:lnSpc>
                          <a:spcPct val="115000"/>
                        </a:lnSpc>
                        <a:spcBef>
                          <a:spcPts val="60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rPr>
                        <a:t>Stop at the side of the road looking to the other side of the Zebra crossing</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a:txBody>
                  <a:tcPr marL="60573" marR="60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endParaRPr lang="en-GB" sz="1600" b="1" dirty="0">
                        <a:effectLst/>
                        <a:latin typeface="Arial" panose="020B0604020202020204" pitchFamily="34" charset="0"/>
                        <a:ea typeface="Times New Roman"/>
                        <a:cs typeface="Arial" panose="020B0604020202020204" pitchFamily="34" charset="0"/>
                      </a:endParaRPr>
                    </a:p>
                  </a:txBody>
                  <a:tcPr marL="60573" marR="60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6000">
                <a:tc>
                  <a:txBody>
                    <a:bodyPr/>
                    <a:lstStyle/>
                    <a:p>
                      <a:pPr marL="0" marR="0" lvl="0" indent="0" algn="l" defTabSz="914400" rtl="0" eaLnBrk="1" fontAlgn="auto" latinLnBrk="0" hangingPunct="1">
                        <a:lnSpc>
                          <a:spcPct val="115000"/>
                        </a:lnSpc>
                        <a:spcBef>
                          <a:spcPts val="60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rPr>
                        <a:t>Look right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a:txBody>
                  <a:tcPr marL="60573" marR="60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endParaRPr lang="en-GB" sz="1600" b="1" dirty="0">
                        <a:effectLst/>
                        <a:latin typeface="Arial" panose="020B0604020202020204" pitchFamily="34" charset="0"/>
                        <a:ea typeface="Times New Roman"/>
                        <a:cs typeface="Arial" panose="020B0604020202020204" pitchFamily="34" charset="0"/>
                      </a:endParaRPr>
                    </a:p>
                  </a:txBody>
                  <a:tcPr marL="60573" marR="60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6000">
                <a:tc>
                  <a:txBody>
                    <a:bodyPr/>
                    <a:lstStyle/>
                    <a:p>
                      <a:pPr>
                        <a:lnSpc>
                          <a:spcPct val="115000"/>
                        </a:lnSpc>
                        <a:spcBef>
                          <a:spcPts val="600"/>
                        </a:spcBef>
                        <a:spcAft>
                          <a:spcPts val="600"/>
                        </a:spcAft>
                      </a:pPr>
                      <a:r>
                        <a:rPr lang="en-US" sz="1600" dirty="0">
                          <a:effectLst/>
                          <a:latin typeface="Arial" panose="020B0604020202020204" pitchFamily="34" charset="0"/>
                          <a:ea typeface="MS Mincho"/>
                          <a:cs typeface="Arial" panose="020B0604020202020204" pitchFamily="34" charset="0"/>
                        </a:rPr>
                        <a:t>Look left</a:t>
                      </a:r>
                      <a:endParaRPr lang="en-GB" sz="1600" dirty="0">
                        <a:effectLst/>
                        <a:latin typeface="Arial" panose="020B0604020202020204" pitchFamily="34" charset="0"/>
                        <a:ea typeface="Times New Roman"/>
                        <a:cs typeface="Arial" panose="020B0604020202020204" pitchFamily="34" charset="0"/>
                      </a:endParaRPr>
                    </a:p>
                  </a:txBody>
                  <a:tcPr marL="60573" marR="60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endParaRPr lang="en-GB" sz="1600" b="1" dirty="0">
                        <a:effectLst/>
                        <a:latin typeface="Arial" panose="020B0604020202020204" pitchFamily="34" charset="0"/>
                        <a:ea typeface="Times New Roman"/>
                        <a:cs typeface="Arial" panose="020B0604020202020204" pitchFamily="34" charset="0"/>
                      </a:endParaRPr>
                    </a:p>
                  </a:txBody>
                  <a:tcPr marL="60573" marR="60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96000">
                <a:tc>
                  <a:txBody>
                    <a:bodyPr/>
                    <a:lstStyle/>
                    <a:p>
                      <a:pPr>
                        <a:lnSpc>
                          <a:spcPct val="115000"/>
                        </a:lnSpc>
                        <a:spcBef>
                          <a:spcPts val="600"/>
                        </a:spcBef>
                        <a:spcAft>
                          <a:spcPts val="600"/>
                        </a:spcAft>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rPr>
                        <a:t>Wait until traffic from the right has stopped or the road is clear</a:t>
                      </a:r>
                      <a:endParaRPr lang="en-GB" sz="1600" dirty="0">
                        <a:effectLst/>
                        <a:latin typeface="Arial" panose="020B0604020202020204" pitchFamily="34" charset="0"/>
                        <a:ea typeface="Times New Roman"/>
                        <a:cs typeface="Arial" panose="020B0604020202020204" pitchFamily="34" charset="0"/>
                      </a:endParaRPr>
                    </a:p>
                  </a:txBody>
                  <a:tcPr marL="60573" marR="60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endParaRPr lang="en-GB" sz="1600" b="1" dirty="0">
                        <a:effectLst/>
                        <a:latin typeface="Arial" panose="020B0604020202020204" pitchFamily="34" charset="0"/>
                        <a:ea typeface="Times New Roman"/>
                        <a:cs typeface="Arial" panose="020B0604020202020204" pitchFamily="34" charset="0"/>
                      </a:endParaRPr>
                    </a:p>
                  </a:txBody>
                  <a:tcPr marL="60573" marR="60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96000">
                <a:tc>
                  <a:txBody>
                    <a:bodyPr/>
                    <a:lstStyle/>
                    <a:p>
                      <a:pPr marL="0" marR="0" lvl="0" indent="0" algn="l" defTabSz="914400" rtl="0" eaLnBrk="1" fontAlgn="auto" latinLnBrk="0" hangingPunct="1">
                        <a:lnSpc>
                          <a:spcPct val="115000"/>
                        </a:lnSpc>
                        <a:spcBef>
                          <a:spcPts val="60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rPr>
                        <a:t>Walk to the other side of the road looking both ways and listening</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a:txBody>
                  <a:tcPr marL="60573" marR="60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endParaRPr lang="en-GB" sz="1600" b="1" dirty="0">
                        <a:effectLst/>
                        <a:latin typeface="Arial" panose="020B0604020202020204" pitchFamily="34" charset="0"/>
                        <a:ea typeface="Times New Roman"/>
                        <a:cs typeface="Arial" panose="020B0604020202020204" pitchFamily="34" charset="0"/>
                      </a:endParaRPr>
                    </a:p>
                  </a:txBody>
                  <a:tcPr marL="60573" marR="60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96000">
                <a:tc>
                  <a:txBody>
                    <a:bodyPr/>
                    <a:lstStyle/>
                    <a:p>
                      <a:pPr>
                        <a:lnSpc>
                          <a:spcPct val="115000"/>
                        </a:lnSpc>
                        <a:spcBef>
                          <a:spcPts val="600"/>
                        </a:spcBef>
                        <a:spcAft>
                          <a:spcPts val="600"/>
                        </a:spcAft>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rPr>
                        <a:t>Stay on the island until traffic from the left has stopped or the road is clear</a:t>
                      </a:r>
                      <a:endParaRPr lang="en-GB" sz="1600" dirty="0">
                        <a:effectLst/>
                        <a:latin typeface="Arial" panose="020B0604020202020204" pitchFamily="34" charset="0"/>
                        <a:ea typeface="Times New Roman"/>
                        <a:cs typeface="Arial" panose="020B0604020202020204" pitchFamily="34" charset="0"/>
                      </a:endParaRPr>
                    </a:p>
                  </a:txBody>
                  <a:tcPr marL="60573" marR="60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endParaRPr lang="en-GB" sz="1600" b="1" dirty="0">
                        <a:effectLst/>
                        <a:latin typeface="Arial" panose="020B0604020202020204" pitchFamily="34" charset="0"/>
                        <a:ea typeface="Times New Roman"/>
                        <a:cs typeface="Arial" panose="020B0604020202020204" pitchFamily="34" charset="0"/>
                      </a:endParaRPr>
                    </a:p>
                  </a:txBody>
                  <a:tcPr marL="60573" marR="60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2" name="Text Placeholder 1">
            <a:extLst>
              <a:ext uri="{FF2B5EF4-FFF2-40B4-BE49-F238E27FC236}">
                <a16:creationId xmlns:a16="http://schemas.microsoft.com/office/drawing/2014/main" id="{AF52D685-AE09-4BB5-B7EF-5D8F22E4C066}"/>
              </a:ext>
            </a:extLst>
          </p:cNvPr>
          <p:cNvSpPr>
            <a:spLocks noGrp="1"/>
          </p:cNvSpPr>
          <p:nvPr>
            <p:ph type="body" sz="quarter" idx="13"/>
          </p:nvPr>
        </p:nvSpPr>
        <p:spPr/>
        <p:txBody>
          <a:bodyPr/>
          <a:lstStyle/>
          <a:p>
            <a:r>
              <a:rPr lang="en-GB" dirty="0"/>
              <a:t>Ordering instructions</a:t>
            </a:r>
          </a:p>
        </p:txBody>
      </p:sp>
    </p:spTree>
    <p:extLst>
      <p:ext uri="{BB962C8B-B14F-4D97-AF65-F5344CB8AC3E}">
        <p14:creationId xmlns:p14="http://schemas.microsoft.com/office/powerpoint/2010/main" val="3129600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nvPr>
        </p:nvGraphicFramePr>
        <p:xfrm>
          <a:off x="707367" y="1731382"/>
          <a:ext cx="7773678" cy="4280739"/>
        </p:xfrm>
        <a:graphic>
          <a:graphicData uri="http://schemas.openxmlformats.org/drawingml/2006/table">
            <a:tbl>
              <a:tblPr firstRow="1" firstCol="1" bandRow="1"/>
              <a:tblGrid>
                <a:gridCol w="6823493">
                  <a:extLst>
                    <a:ext uri="{9D8B030D-6E8A-4147-A177-3AD203B41FA5}">
                      <a16:colId xmlns:a16="http://schemas.microsoft.com/office/drawing/2014/main" val="20000"/>
                    </a:ext>
                  </a:extLst>
                </a:gridCol>
                <a:gridCol w="950185">
                  <a:extLst>
                    <a:ext uri="{9D8B030D-6E8A-4147-A177-3AD203B41FA5}">
                      <a16:colId xmlns:a16="http://schemas.microsoft.com/office/drawing/2014/main" val="20001"/>
                    </a:ext>
                  </a:extLst>
                </a:gridCol>
              </a:tblGrid>
              <a:tr h="316823">
                <a:tc>
                  <a:txBody>
                    <a:bodyPr/>
                    <a:lstStyle/>
                    <a:p>
                      <a:pPr>
                        <a:lnSpc>
                          <a:spcPct val="115000"/>
                        </a:lnSpc>
                        <a:spcBef>
                          <a:spcPts val="600"/>
                        </a:spcBef>
                        <a:spcAft>
                          <a:spcPts val="600"/>
                        </a:spcAft>
                      </a:pPr>
                      <a:r>
                        <a:rPr lang="en-US" sz="1800" b="1" dirty="0">
                          <a:solidFill>
                            <a:schemeClr val="bg1"/>
                          </a:solidFill>
                          <a:effectLst/>
                          <a:latin typeface="Arial" panose="020B0604020202020204" pitchFamily="34" charset="0"/>
                          <a:ea typeface="MS Mincho"/>
                          <a:cs typeface="Arial" panose="020B0604020202020204" pitchFamily="34" charset="0"/>
                        </a:rPr>
                        <a:t>Instruction</a:t>
                      </a:r>
                      <a:endParaRPr lang="en-GB" sz="1200" dirty="0">
                        <a:solidFill>
                          <a:schemeClr val="bg1"/>
                        </a:solidFill>
                        <a:effectLst/>
                        <a:latin typeface="Arial" panose="020B0604020202020204" pitchFamily="34" charset="0"/>
                        <a:ea typeface="Times New Roman"/>
                        <a:cs typeface="Arial" panose="020B0604020202020204" pitchFamily="34" charset="0"/>
                      </a:endParaRPr>
                    </a:p>
                  </a:txBody>
                  <a:tcPr marL="60573" marR="60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20B72"/>
                    </a:solidFill>
                  </a:tcPr>
                </a:tc>
                <a:tc>
                  <a:txBody>
                    <a:bodyPr/>
                    <a:lstStyle/>
                    <a:p>
                      <a:pPr algn="ctr">
                        <a:lnSpc>
                          <a:spcPct val="115000"/>
                        </a:lnSpc>
                        <a:spcBef>
                          <a:spcPts val="600"/>
                        </a:spcBef>
                        <a:spcAft>
                          <a:spcPts val="600"/>
                        </a:spcAft>
                      </a:pPr>
                      <a:r>
                        <a:rPr lang="en-US" sz="2000" b="1" dirty="0">
                          <a:solidFill>
                            <a:schemeClr val="bg1"/>
                          </a:solidFill>
                          <a:effectLst/>
                          <a:latin typeface="Arial" panose="020B0604020202020204" pitchFamily="34" charset="0"/>
                          <a:ea typeface="MS Mincho"/>
                          <a:cs typeface="Arial" panose="020B0604020202020204" pitchFamily="34" charset="0"/>
                        </a:rPr>
                        <a:t>Order</a:t>
                      </a:r>
                      <a:endParaRPr lang="en-GB" sz="1200" dirty="0">
                        <a:solidFill>
                          <a:schemeClr val="bg1"/>
                        </a:solidFill>
                        <a:effectLst/>
                        <a:latin typeface="Arial" panose="020B0604020202020204" pitchFamily="34" charset="0"/>
                        <a:ea typeface="Times New Roman"/>
                        <a:cs typeface="Arial" panose="020B0604020202020204" pitchFamily="34" charset="0"/>
                      </a:endParaRPr>
                    </a:p>
                  </a:txBody>
                  <a:tcPr marL="60573" marR="60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20B72"/>
                    </a:solidFill>
                  </a:tcPr>
                </a:tc>
                <a:extLst>
                  <a:ext uri="{0D108BD9-81ED-4DB2-BD59-A6C34878D82A}">
                    <a16:rowId xmlns:a16="http://schemas.microsoft.com/office/drawing/2014/main" val="10000"/>
                  </a:ext>
                </a:extLst>
              </a:tr>
              <a:tr h="396000">
                <a:tc>
                  <a:txBody>
                    <a:bodyPr/>
                    <a:lstStyle/>
                    <a:p>
                      <a:pPr marL="0" marR="0" indent="0" algn="l" defTabSz="914400" rtl="0" eaLnBrk="1" fontAlgn="auto" latinLnBrk="0" hangingPunct="1">
                        <a:lnSpc>
                          <a:spcPct val="115000"/>
                        </a:lnSpc>
                        <a:spcBef>
                          <a:spcPts val="600"/>
                        </a:spcBef>
                        <a:spcAft>
                          <a:spcPts val="600"/>
                        </a:spcAft>
                        <a:buClrTx/>
                        <a:buSzTx/>
                        <a:buFontTx/>
                        <a:buNone/>
                        <a:tabLst/>
                        <a:defRPr/>
                      </a:pPr>
                      <a:r>
                        <a:rPr lang="en-US" sz="1600" dirty="0">
                          <a:effectLst/>
                          <a:latin typeface="Arial" panose="020B0604020202020204" pitchFamily="34" charset="0"/>
                          <a:ea typeface="MS Mincho"/>
                          <a:cs typeface="Arial" panose="020B0604020202020204" pitchFamily="34" charset="0"/>
                        </a:rPr>
                        <a:t>Walk to the island looking both ways and listening</a:t>
                      </a:r>
                      <a:endParaRPr lang="en-GB" sz="1600" dirty="0">
                        <a:effectLst/>
                        <a:latin typeface="Arial" panose="020B0604020202020204" pitchFamily="34" charset="0"/>
                        <a:ea typeface="Times New Roman"/>
                        <a:cs typeface="Arial" panose="020B0604020202020204" pitchFamily="34" charset="0"/>
                      </a:endParaRPr>
                    </a:p>
                  </a:txBody>
                  <a:tcPr marL="60573" marR="60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GB" sz="1600" b="1" dirty="0">
                          <a:effectLst/>
                          <a:latin typeface="Arial" panose="020B0604020202020204" pitchFamily="34" charset="0"/>
                          <a:ea typeface="Times New Roman"/>
                          <a:cs typeface="Arial" panose="020B0604020202020204" pitchFamily="34" charset="0"/>
                        </a:rPr>
                        <a:t>5</a:t>
                      </a:r>
                    </a:p>
                  </a:txBody>
                  <a:tcPr marL="60573" marR="60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6000">
                <a:tc>
                  <a:txBody>
                    <a:bodyPr/>
                    <a:lstStyle/>
                    <a:p>
                      <a:pPr>
                        <a:lnSpc>
                          <a:spcPct val="115000"/>
                        </a:lnSpc>
                        <a:spcBef>
                          <a:spcPts val="600"/>
                        </a:spcBef>
                        <a:spcAft>
                          <a:spcPts val="600"/>
                        </a:spcAft>
                      </a:pPr>
                      <a:r>
                        <a:rPr lang="en-GB" sz="1600" dirty="0">
                          <a:effectLst/>
                          <a:latin typeface="Arial" panose="020B0604020202020204" pitchFamily="34" charset="0"/>
                          <a:ea typeface="Times New Roman"/>
                          <a:cs typeface="Arial" panose="020B0604020202020204" pitchFamily="34" charset="0"/>
                        </a:rPr>
                        <a:t>Step onto the second half of the zebra crossing</a:t>
                      </a:r>
                    </a:p>
                  </a:txBody>
                  <a:tcPr marL="60573" marR="60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GB" sz="1600" b="1" dirty="0">
                          <a:effectLst/>
                          <a:latin typeface="Arial" panose="020B0604020202020204" pitchFamily="34" charset="0"/>
                          <a:ea typeface="Times New Roman"/>
                          <a:cs typeface="Arial" panose="020B0604020202020204" pitchFamily="34" charset="0"/>
                        </a:rPr>
                        <a:t>9</a:t>
                      </a:r>
                    </a:p>
                  </a:txBody>
                  <a:tcPr marL="60573" marR="60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6000">
                <a:tc>
                  <a:txBody>
                    <a:bodyPr/>
                    <a:lstStyle/>
                    <a:p>
                      <a:pPr>
                        <a:lnSpc>
                          <a:spcPct val="115000"/>
                        </a:lnSpc>
                        <a:spcBef>
                          <a:spcPts val="600"/>
                        </a:spcBef>
                        <a:spcAft>
                          <a:spcPts val="600"/>
                        </a:spcAft>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rPr>
                        <a:t>Stop at the island</a:t>
                      </a:r>
                      <a:endParaRPr lang="en-GB" sz="1600" dirty="0">
                        <a:effectLst/>
                        <a:latin typeface="Arial" panose="020B0604020202020204" pitchFamily="34" charset="0"/>
                        <a:ea typeface="Times New Roman"/>
                        <a:cs typeface="Arial" panose="020B0604020202020204" pitchFamily="34" charset="0"/>
                      </a:endParaRPr>
                    </a:p>
                  </a:txBody>
                  <a:tcPr marL="60573" marR="60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GB" sz="1600" b="1" dirty="0">
                          <a:effectLst/>
                          <a:latin typeface="Arial" panose="020B0604020202020204" pitchFamily="34" charset="0"/>
                          <a:ea typeface="Times New Roman"/>
                          <a:cs typeface="Arial" panose="020B0604020202020204" pitchFamily="34" charset="0"/>
                        </a:rPr>
                        <a:t>6</a:t>
                      </a:r>
                    </a:p>
                  </a:txBody>
                  <a:tcPr marL="60573" marR="60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6000">
                <a:tc>
                  <a:txBody>
                    <a:bodyPr/>
                    <a:lstStyle/>
                    <a:p>
                      <a:pPr>
                        <a:lnSpc>
                          <a:spcPct val="115000"/>
                        </a:lnSpc>
                        <a:spcBef>
                          <a:spcPts val="600"/>
                        </a:spcBef>
                        <a:spcAft>
                          <a:spcPts val="600"/>
                        </a:spcAft>
                      </a:pPr>
                      <a:r>
                        <a:rPr lang="en-US" sz="1600" dirty="0">
                          <a:effectLst/>
                          <a:latin typeface="Arial" panose="020B0604020202020204" pitchFamily="34" charset="0"/>
                          <a:ea typeface="MS Mincho"/>
                          <a:cs typeface="Arial" panose="020B0604020202020204" pitchFamily="34" charset="0"/>
                        </a:rPr>
                        <a:t>Step onto the first half of the zebra crossing</a:t>
                      </a:r>
                      <a:endParaRPr lang="en-GB" sz="1600" dirty="0">
                        <a:effectLst/>
                        <a:latin typeface="Arial" panose="020B0604020202020204" pitchFamily="34" charset="0"/>
                        <a:ea typeface="Times New Roman"/>
                        <a:cs typeface="Arial" panose="020B0604020202020204" pitchFamily="34" charset="0"/>
                      </a:endParaRPr>
                    </a:p>
                  </a:txBody>
                  <a:tcPr marL="60573" marR="60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GB" sz="1600" b="1" dirty="0">
                          <a:effectLst/>
                          <a:latin typeface="Arial" panose="020B0604020202020204" pitchFamily="34" charset="0"/>
                          <a:ea typeface="Times New Roman"/>
                          <a:cs typeface="Arial" panose="020B0604020202020204" pitchFamily="34" charset="0"/>
                        </a:rPr>
                        <a:t>4</a:t>
                      </a:r>
                    </a:p>
                  </a:txBody>
                  <a:tcPr marL="60573" marR="60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6000">
                <a:tc>
                  <a:txBody>
                    <a:bodyPr/>
                    <a:lstStyle/>
                    <a:p>
                      <a:pPr marL="0" marR="0" lvl="0" indent="0" algn="l" defTabSz="914400" rtl="0" eaLnBrk="1" fontAlgn="auto" latinLnBrk="0" hangingPunct="1">
                        <a:lnSpc>
                          <a:spcPct val="115000"/>
                        </a:lnSpc>
                        <a:spcBef>
                          <a:spcPts val="60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rPr>
                        <a:t>Stop at the side of the road looking to the other side of the Zebra crossing</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a:txBody>
                  <a:tcPr marL="60573" marR="60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GB" sz="1600" b="1" dirty="0">
                          <a:effectLst/>
                          <a:latin typeface="Arial" panose="020B0604020202020204" pitchFamily="34" charset="0"/>
                          <a:ea typeface="Times New Roman"/>
                          <a:cs typeface="Arial" panose="020B0604020202020204" pitchFamily="34" charset="0"/>
                        </a:rPr>
                        <a:t>1</a:t>
                      </a:r>
                    </a:p>
                  </a:txBody>
                  <a:tcPr marL="60573" marR="60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6000">
                <a:tc>
                  <a:txBody>
                    <a:bodyPr/>
                    <a:lstStyle/>
                    <a:p>
                      <a:pPr marL="0" marR="0" lvl="0" indent="0" algn="l" defTabSz="914400" rtl="0" eaLnBrk="1" fontAlgn="auto" latinLnBrk="0" hangingPunct="1">
                        <a:lnSpc>
                          <a:spcPct val="115000"/>
                        </a:lnSpc>
                        <a:spcBef>
                          <a:spcPts val="60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rPr>
                        <a:t>Look right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a:txBody>
                  <a:tcPr marL="60573" marR="60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GB" sz="1600" b="1" dirty="0">
                          <a:effectLst/>
                          <a:latin typeface="Arial" panose="020B0604020202020204" pitchFamily="34" charset="0"/>
                          <a:ea typeface="Times New Roman"/>
                          <a:cs typeface="Arial" panose="020B0604020202020204" pitchFamily="34" charset="0"/>
                        </a:rPr>
                        <a:t>2</a:t>
                      </a:r>
                    </a:p>
                  </a:txBody>
                  <a:tcPr marL="60573" marR="60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6000">
                <a:tc>
                  <a:txBody>
                    <a:bodyPr/>
                    <a:lstStyle/>
                    <a:p>
                      <a:pPr>
                        <a:lnSpc>
                          <a:spcPct val="115000"/>
                        </a:lnSpc>
                        <a:spcBef>
                          <a:spcPts val="600"/>
                        </a:spcBef>
                        <a:spcAft>
                          <a:spcPts val="600"/>
                        </a:spcAft>
                      </a:pPr>
                      <a:r>
                        <a:rPr lang="en-US" sz="1600" dirty="0">
                          <a:effectLst/>
                          <a:latin typeface="Arial" panose="020B0604020202020204" pitchFamily="34" charset="0"/>
                          <a:ea typeface="MS Mincho"/>
                          <a:cs typeface="Arial" panose="020B0604020202020204" pitchFamily="34" charset="0"/>
                        </a:rPr>
                        <a:t>Look left</a:t>
                      </a:r>
                      <a:endParaRPr lang="en-GB" sz="1600" dirty="0">
                        <a:effectLst/>
                        <a:latin typeface="Arial" panose="020B0604020202020204" pitchFamily="34" charset="0"/>
                        <a:ea typeface="Times New Roman"/>
                        <a:cs typeface="Arial" panose="020B0604020202020204" pitchFamily="34" charset="0"/>
                      </a:endParaRPr>
                    </a:p>
                  </a:txBody>
                  <a:tcPr marL="60573" marR="60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GB" sz="1600" b="1" dirty="0">
                          <a:effectLst/>
                          <a:latin typeface="Arial" panose="020B0604020202020204" pitchFamily="34" charset="0"/>
                          <a:ea typeface="Times New Roman"/>
                          <a:cs typeface="Arial" panose="020B0604020202020204" pitchFamily="34" charset="0"/>
                        </a:rPr>
                        <a:t>7</a:t>
                      </a:r>
                    </a:p>
                  </a:txBody>
                  <a:tcPr marL="60573" marR="60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96000">
                <a:tc>
                  <a:txBody>
                    <a:bodyPr/>
                    <a:lstStyle/>
                    <a:p>
                      <a:pPr>
                        <a:lnSpc>
                          <a:spcPct val="115000"/>
                        </a:lnSpc>
                        <a:spcBef>
                          <a:spcPts val="600"/>
                        </a:spcBef>
                        <a:spcAft>
                          <a:spcPts val="600"/>
                        </a:spcAft>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rPr>
                        <a:t>Wait until traffic from the right has stopped or the road is clear</a:t>
                      </a:r>
                      <a:endParaRPr lang="en-GB" sz="1600" dirty="0">
                        <a:effectLst/>
                        <a:latin typeface="Arial" panose="020B0604020202020204" pitchFamily="34" charset="0"/>
                        <a:ea typeface="Times New Roman"/>
                        <a:cs typeface="Arial" panose="020B0604020202020204" pitchFamily="34" charset="0"/>
                      </a:endParaRPr>
                    </a:p>
                  </a:txBody>
                  <a:tcPr marL="60573" marR="60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GB" sz="1600" b="1" dirty="0">
                          <a:effectLst/>
                          <a:latin typeface="Arial" panose="020B0604020202020204" pitchFamily="34" charset="0"/>
                          <a:ea typeface="Times New Roman"/>
                          <a:cs typeface="Arial" panose="020B0604020202020204" pitchFamily="34" charset="0"/>
                        </a:rPr>
                        <a:t>3</a:t>
                      </a:r>
                    </a:p>
                  </a:txBody>
                  <a:tcPr marL="60573" marR="60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96000">
                <a:tc>
                  <a:txBody>
                    <a:bodyPr/>
                    <a:lstStyle/>
                    <a:p>
                      <a:pPr marL="0" marR="0" lvl="0" indent="0" algn="l" defTabSz="914400" rtl="0" eaLnBrk="1" fontAlgn="auto" latinLnBrk="0" hangingPunct="1">
                        <a:lnSpc>
                          <a:spcPct val="115000"/>
                        </a:lnSpc>
                        <a:spcBef>
                          <a:spcPts val="60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rPr>
                        <a:t>Walk to the other side of the road looking both ways and listening</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a:txBody>
                  <a:tcPr marL="60573" marR="60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GB" sz="1600" b="1" dirty="0">
                          <a:effectLst/>
                          <a:latin typeface="Arial" panose="020B0604020202020204" pitchFamily="34" charset="0"/>
                          <a:ea typeface="Times New Roman"/>
                          <a:cs typeface="Arial" panose="020B0604020202020204" pitchFamily="34" charset="0"/>
                        </a:rPr>
                        <a:t>10</a:t>
                      </a:r>
                    </a:p>
                  </a:txBody>
                  <a:tcPr marL="60573" marR="60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96000">
                <a:tc>
                  <a:txBody>
                    <a:bodyPr/>
                    <a:lstStyle/>
                    <a:p>
                      <a:pPr>
                        <a:lnSpc>
                          <a:spcPct val="115000"/>
                        </a:lnSpc>
                        <a:spcBef>
                          <a:spcPts val="600"/>
                        </a:spcBef>
                        <a:spcAft>
                          <a:spcPts val="600"/>
                        </a:spcAft>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rPr>
                        <a:t>Stay on the island until traffic from the left has stopped or the road is clear</a:t>
                      </a:r>
                      <a:endParaRPr lang="en-GB" sz="1600" dirty="0">
                        <a:effectLst/>
                        <a:latin typeface="Arial" panose="020B0604020202020204" pitchFamily="34" charset="0"/>
                        <a:ea typeface="Times New Roman"/>
                        <a:cs typeface="Arial" panose="020B0604020202020204" pitchFamily="34" charset="0"/>
                      </a:endParaRPr>
                    </a:p>
                  </a:txBody>
                  <a:tcPr marL="60573" marR="60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GB" sz="1600" b="1" dirty="0">
                          <a:effectLst/>
                          <a:latin typeface="Arial" panose="020B0604020202020204" pitchFamily="34" charset="0"/>
                          <a:ea typeface="Times New Roman"/>
                          <a:cs typeface="Arial" panose="020B0604020202020204" pitchFamily="34" charset="0"/>
                        </a:rPr>
                        <a:t>8</a:t>
                      </a:r>
                    </a:p>
                  </a:txBody>
                  <a:tcPr marL="60573" marR="60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2" name="Text Placeholder 1">
            <a:extLst>
              <a:ext uri="{FF2B5EF4-FFF2-40B4-BE49-F238E27FC236}">
                <a16:creationId xmlns:a16="http://schemas.microsoft.com/office/drawing/2014/main" id="{AF52D685-AE09-4BB5-B7EF-5D8F22E4C066}"/>
              </a:ext>
            </a:extLst>
          </p:cNvPr>
          <p:cNvSpPr>
            <a:spLocks noGrp="1"/>
          </p:cNvSpPr>
          <p:nvPr>
            <p:ph type="body" sz="quarter" idx="13"/>
          </p:nvPr>
        </p:nvSpPr>
        <p:spPr/>
        <p:txBody>
          <a:bodyPr/>
          <a:lstStyle/>
          <a:p>
            <a:r>
              <a:rPr lang="en-GB" dirty="0"/>
              <a:t>Ordering instructions </a:t>
            </a:r>
            <a:r>
              <a:rPr lang="en-GB" dirty="0">
                <a:solidFill>
                  <a:srgbClr val="FF0000"/>
                </a:solidFill>
              </a:rPr>
              <a:t>Answers</a:t>
            </a:r>
          </a:p>
        </p:txBody>
      </p:sp>
    </p:spTree>
    <p:extLst>
      <p:ext uri="{BB962C8B-B14F-4D97-AF65-F5344CB8AC3E}">
        <p14:creationId xmlns:p14="http://schemas.microsoft.com/office/powerpoint/2010/main" val="1135900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724279" y="906233"/>
            <a:ext cx="8162026" cy="670772"/>
          </a:xfrm>
        </p:spPr>
        <p:txBody>
          <a:bodyPr/>
          <a:lstStyle/>
          <a:p>
            <a:r>
              <a:rPr lang="en-US" dirty="0"/>
              <a:t>What system do these flowcharts describe?</a:t>
            </a:r>
            <a:endParaRPr lang="en-GB" dirty="0"/>
          </a:p>
        </p:txBody>
      </p:sp>
      <p:grpSp>
        <p:nvGrpSpPr>
          <p:cNvPr id="44" name="Group 43"/>
          <p:cNvGrpSpPr/>
          <p:nvPr/>
        </p:nvGrpSpPr>
        <p:grpSpPr>
          <a:xfrm>
            <a:off x="4931586" y="2348880"/>
            <a:ext cx="3456838" cy="3341610"/>
            <a:chOff x="4572000" y="1844824"/>
            <a:chExt cx="4320480" cy="4176464"/>
          </a:xfrm>
        </p:grpSpPr>
        <p:sp>
          <p:nvSpPr>
            <p:cNvPr id="45" name="Flowchart: Terminator 44"/>
            <p:cNvSpPr/>
            <p:nvPr/>
          </p:nvSpPr>
          <p:spPr>
            <a:xfrm>
              <a:off x="4959624" y="1844824"/>
              <a:ext cx="1728192" cy="504056"/>
            </a:xfrm>
            <a:prstGeom prst="flowChartTerminator">
              <a:avLst/>
            </a:prstGeom>
            <a:solidFill>
              <a:srgbClr val="E4C400"/>
            </a:solidFill>
            <a:ln>
              <a:solidFill>
                <a:srgbClr val="0018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Arial" panose="020B0604020202020204" pitchFamily="34" charset="0"/>
                  <a:cs typeface="Arial" panose="020B0604020202020204" pitchFamily="34" charset="0"/>
                </a:rPr>
                <a:t>Start</a:t>
              </a:r>
            </a:p>
          </p:txBody>
        </p:sp>
        <p:cxnSp>
          <p:nvCxnSpPr>
            <p:cNvPr id="46" name="Straight Arrow Connector 45"/>
            <p:cNvCxnSpPr/>
            <p:nvPr/>
          </p:nvCxnSpPr>
          <p:spPr>
            <a:xfrm>
              <a:off x="5831342" y="2348880"/>
              <a:ext cx="0" cy="7200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Flowchart: Decision 46"/>
            <p:cNvSpPr/>
            <p:nvPr/>
          </p:nvSpPr>
          <p:spPr>
            <a:xfrm>
              <a:off x="4787226" y="3068960"/>
              <a:ext cx="2088232" cy="1008112"/>
            </a:xfrm>
            <a:prstGeom prst="flowChartDecisio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Arial" panose="020B0604020202020204" pitchFamily="34" charset="0"/>
                <a:cs typeface="Arial" panose="020B0604020202020204" pitchFamily="34" charset="0"/>
              </a:endParaRPr>
            </a:p>
          </p:txBody>
        </p:sp>
        <p:cxnSp>
          <p:nvCxnSpPr>
            <p:cNvPr id="48" name="Straight Arrow Connector 47"/>
            <p:cNvCxnSpPr/>
            <p:nvPr/>
          </p:nvCxnSpPr>
          <p:spPr>
            <a:xfrm>
              <a:off x="5831342" y="4077072"/>
              <a:ext cx="0" cy="7200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Flowchart: Data 48"/>
            <p:cNvSpPr/>
            <p:nvPr/>
          </p:nvSpPr>
          <p:spPr>
            <a:xfrm>
              <a:off x="6998142" y="3088486"/>
              <a:ext cx="1744978" cy="844570"/>
            </a:xfrm>
            <a:prstGeom prst="flowChartInputOutp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Arial" panose="020B0604020202020204" pitchFamily="34" charset="0"/>
                  <a:cs typeface="Arial" panose="020B0604020202020204" pitchFamily="34" charset="0"/>
                </a:rPr>
                <a:t>Turn fan on</a:t>
              </a:r>
            </a:p>
          </p:txBody>
        </p:sp>
        <p:sp>
          <p:nvSpPr>
            <p:cNvPr id="50" name="Flowchart: Data 49"/>
            <p:cNvSpPr/>
            <p:nvPr/>
          </p:nvSpPr>
          <p:spPr>
            <a:xfrm>
              <a:off x="4859234" y="4816678"/>
              <a:ext cx="1893540" cy="844570"/>
            </a:xfrm>
            <a:prstGeom prst="flowChartInputOutp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Arial" panose="020B0604020202020204" pitchFamily="34" charset="0"/>
                  <a:cs typeface="Arial" panose="020B0604020202020204" pitchFamily="34" charset="0"/>
                </a:rPr>
                <a:t>Turn fan off</a:t>
              </a:r>
            </a:p>
          </p:txBody>
        </p:sp>
        <p:sp>
          <p:nvSpPr>
            <p:cNvPr id="51" name="TextBox 50"/>
            <p:cNvSpPr txBox="1"/>
            <p:nvPr/>
          </p:nvSpPr>
          <p:spPr>
            <a:xfrm>
              <a:off x="4812886" y="3366073"/>
              <a:ext cx="2134580" cy="384671"/>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Is Temp &gt; 20?</a:t>
              </a:r>
            </a:p>
          </p:txBody>
        </p:sp>
        <p:sp>
          <p:nvSpPr>
            <p:cNvPr id="52" name="TextBox 51"/>
            <p:cNvSpPr txBox="1"/>
            <p:nvPr/>
          </p:nvSpPr>
          <p:spPr>
            <a:xfrm>
              <a:off x="7019474" y="3316922"/>
              <a:ext cx="1723646" cy="384671"/>
            </a:xfrm>
            <a:prstGeom prst="rect">
              <a:avLst/>
            </a:prstGeom>
            <a:noFill/>
          </p:spPr>
          <p:txBody>
            <a:bodyPr wrap="square" rtlCol="0">
              <a:spAutoFit/>
            </a:bodyPr>
            <a:lstStyle/>
            <a:p>
              <a:pPr algn="ctr"/>
              <a:endParaRPr lang="en-GB" sz="1400" b="1" dirty="0">
                <a:latin typeface="Arial" panose="020B0604020202020204" pitchFamily="34" charset="0"/>
                <a:cs typeface="Arial" panose="020B0604020202020204" pitchFamily="34" charset="0"/>
              </a:endParaRPr>
            </a:p>
          </p:txBody>
        </p:sp>
        <p:sp>
          <p:nvSpPr>
            <p:cNvPr id="53" name="TextBox 52"/>
            <p:cNvSpPr txBox="1"/>
            <p:nvPr/>
          </p:nvSpPr>
          <p:spPr>
            <a:xfrm>
              <a:off x="4961898" y="5013175"/>
              <a:ext cx="1723646" cy="384671"/>
            </a:xfrm>
            <a:prstGeom prst="rect">
              <a:avLst/>
            </a:prstGeom>
            <a:noFill/>
          </p:spPr>
          <p:txBody>
            <a:bodyPr wrap="square" rtlCol="0">
              <a:spAutoFit/>
            </a:bodyPr>
            <a:lstStyle/>
            <a:p>
              <a:pPr algn="ctr"/>
              <a:endParaRPr lang="en-GB" sz="1400" b="1" dirty="0">
                <a:latin typeface="Arial" panose="020B0604020202020204" pitchFamily="34" charset="0"/>
                <a:cs typeface="Arial" panose="020B0604020202020204" pitchFamily="34" charset="0"/>
              </a:endParaRPr>
            </a:p>
          </p:txBody>
        </p:sp>
        <p:cxnSp>
          <p:nvCxnSpPr>
            <p:cNvPr id="54" name="Straight Arrow Connector 53"/>
            <p:cNvCxnSpPr/>
            <p:nvPr/>
          </p:nvCxnSpPr>
          <p:spPr>
            <a:xfrm>
              <a:off x="6875458" y="3573016"/>
              <a:ext cx="28803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542784" y="3569009"/>
              <a:ext cx="348898" cy="40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8891682" y="2708919"/>
              <a:ext cx="798" cy="8640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5831342" y="2708919"/>
              <a:ext cx="306034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5803026" y="5661248"/>
              <a:ext cx="2273" cy="360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572000" y="6021288"/>
              <a:ext cx="12310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4572000" y="3573016"/>
              <a:ext cx="1136" cy="24482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4572000" y="3573016"/>
              <a:ext cx="24088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899592" y="2350254"/>
            <a:ext cx="3458657" cy="3312803"/>
            <a:chOff x="105231" y="1880828"/>
            <a:chExt cx="4322753" cy="4140460"/>
          </a:xfrm>
        </p:grpSpPr>
        <p:sp>
          <p:nvSpPr>
            <p:cNvPr id="63" name="Flowchart: Terminator 62"/>
            <p:cNvSpPr/>
            <p:nvPr/>
          </p:nvSpPr>
          <p:spPr>
            <a:xfrm>
              <a:off x="441884" y="1880828"/>
              <a:ext cx="1728192" cy="504056"/>
            </a:xfrm>
            <a:prstGeom prst="flowChartTerminator">
              <a:avLst/>
            </a:prstGeom>
            <a:solidFill>
              <a:srgbClr val="E4C400"/>
            </a:solidFill>
            <a:ln>
              <a:solidFill>
                <a:srgbClr val="0018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Arial" panose="020B0604020202020204" pitchFamily="34" charset="0"/>
                  <a:cs typeface="Arial" panose="020B0604020202020204" pitchFamily="34" charset="0"/>
                </a:rPr>
                <a:t>Start</a:t>
              </a:r>
              <a:endParaRPr lang="en-GB" sz="1600" dirty="0">
                <a:solidFill>
                  <a:schemeClr val="tx1"/>
                </a:solidFill>
                <a:latin typeface="Arial" panose="020B0604020202020204" pitchFamily="34" charset="0"/>
                <a:cs typeface="Arial" panose="020B0604020202020204" pitchFamily="34" charset="0"/>
              </a:endParaRPr>
            </a:p>
          </p:txBody>
        </p:sp>
        <p:cxnSp>
          <p:nvCxnSpPr>
            <p:cNvPr id="64" name="Straight Arrow Connector 63"/>
            <p:cNvCxnSpPr>
              <a:stCxn id="63" idx="2"/>
            </p:cNvCxnSpPr>
            <p:nvPr/>
          </p:nvCxnSpPr>
          <p:spPr>
            <a:xfrm>
              <a:off x="1305980" y="2384884"/>
              <a:ext cx="0" cy="7200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Flowchart: Decision 64"/>
            <p:cNvSpPr/>
            <p:nvPr/>
          </p:nvSpPr>
          <p:spPr>
            <a:xfrm>
              <a:off x="261864" y="3068959"/>
              <a:ext cx="2088230" cy="1008113"/>
            </a:xfrm>
            <a:prstGeom prst="flowChartDecisio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cxnSp>
          <p:nvCxnSpPr>
            <p:cNvPr id="66" name="Straight Arrow Connector 65"/>
            <p:cNvCxnSpPr/>
            <p:nvPr/>
          </p:nvCxnSpPr>
          <p:spPr>
            <a:xfrm>
              <a:off x="1305980" y="4077072"/>
              <a:ext cx="0" cy="7200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Flowchart: Data 66"/>
            <p:cNvSpPr/>
            <p:nvPr/>
          </p:nvSpPr>
          <p:spPr>
            <a:xfrm>
              <a:off x="359210" y="4816677"/>
              <a:ext cx="1893540" cy="945965"/>
            </a:xfrm>
            <a:prstGeom prst="flowChartInputOutp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Arial" panose="020B0604020202020204" pitchFamily="34" charset="0"/>
                  <a:cs typeface="Arial" panose="020B0604020202020204" pitchFamily="34" charset="0"/>
                </a:rPr>
                <a:t>Turn heater off</a:t>
              </a:r>
            </a:p>
          </p:txBody>
        </p:sp>
        <p:sp>
          <p:nvSpPr>
            <p:cNvPr id="68" name="Flowchart: Data 67"/>
            <p:cNvSpPr/>
            <p:nvPr/>
          </p:nvSpPr>
          <p:spPr>
            <a:xfrm>
              <a:off x="2403476" y="3160494"/>
              <a:ext cx="1808484" cy="970346"/>
            </a:xfrm>
            <a:prstGeom prst="flowChartInputOutp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Arial" panose="020B0604020202020204" pitchFamily="34" charset="0"/>
                  <a:cs typeface="Arial" panose="020B0604020202020204" pitchFamily="34" charset="0"/>
                </a:rPr>
                <a:t>Turn heater on</a:t>
              </a:r>
            </a:p>
          </p:txBody>
        </p:sp>
        <p:sp>
          <p:nvSpPr>
            <p:cNvPr id="69" name="TextBox 68"/>
            <p:cNvSpPr txBox="1"/>
            <p:nvPr/>
          </p:nvSpPr>
          <p:spPr>
            <a:xfrm>
              <a:off x="441884" y="1887215"/>
              <a:ext cx="1728192" cy="461604"/>
            </a:xfrm>
            <a:prstGeom prst="rect">
              <a:avLst/>
            </a:prstGeom>
            <a:noFill/>
          </p:spPr>
          <p:txBody>
            <a:bodyPr wrap="square" rtlCol="0">
              <a:spAutoFit/>
            </a:bodyPr>
            <a:lstStyle/>
            <a:p>
              <a:pPr algn="ctr"/>
              <a:endParaRPr lang="en-GB" b="1" dirty="0">
                <a:latin typeface="Arial" panose="020B0604020202020204" pitchFamily="34" charset="0"/>
                <a:cs typeface="Arial" panose="020B0604020202020204" pitchFamily="34" charset="0"/>
              </a:endParaRPr>
            </a:p>
          </p:txBody>
        </p:sp>
        <p:sp>
          <p:nvSpPr>
            <p:cNvPr id="70" name="TextBox 69"/>
            <p:cNvSpPr txBox="1"/>
            <p:nvPr/>
          </p:nvSpPr>
          <p:spPr>
            <a:xfrm>
              <a:off x="251521" y="3366073"/>
              <a:ext cx="2134579" cy="384671"/>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Is Temp &lt; 15?</a:t>
              </a:r>
            </a:p>
          </p:txBody>
        </p:sp>
        <p:sp>
          <p:nvSpPr>
            <p:cNvPr id="71" name="TextBox 70"/>
            <p:cNvSpPr txBox="1"/>
            <p:nvPr/>
          </p:nvSpPr>
          <p:spPr>
            <a:xfrm>
              <a:off x="2472780" y="3409627"/>
              <a:ext cx="1723646" cy="384671"/>
            </a:xfrm>
            <a:prstGeom prst="rect">
              <a:avLst/>
            </a:prstGeom>
            <a:noFill/>
          </p:spPr>
          <p:txBody>
            <a:bodyPr wrap="square" rtlCol="0">
              <a:spAutoFit/>
            </a:bodyPr>
            <a:lstStyle/>
            <a:p>
              <a:pPr algn="ctr"/>
              <a:endParaRPr lang="en-GB" sz="1400" b="1" dirty="0">
                <a:latin typeface="Arial" panose="020B0604020202020204" pitchFamily="34" charset="0"/>
                <a:cs typeface="Arial" panose="020B0604020202020204" pitchFamily="34" charset="0"/>
              </a:endParaRPr>
            </a:p>
          </p:txBody>
        </p:sp>
        <p:sp>
          <p:nvSpPr>
            <p:cNvPr id="72" name="TextBox 71"/>
            <p:cNvSpPr txBox="1"/>
            <p:nvPr/>
          </p:nvSpPr>
          <p:spPr>
            <a:xfrm>
              <a:off x="441884" y="5013175"/>
              <a:ext cx="1723646" cy="384671"/>
            </a:xfrm>
            <a:prstGeom prst="rect">
              <a:avLst/>
            </a:prstGeom>
            <a:noFill/>
          </p:spPr>
          <p:txBody>
            <a:bodyPr wrap="square" rtlCol="0">
              <a:spAutoFit/>
            </a:bodyPr>
            <a:lstStyle/>
            <a:p>
              <a:pPr algn="ctr"/>
              <a:endParaRPr lang="en-GB" sz="1400" b="1" dirty="0">
                <a:latin typeface="Arial" panose="020B0604020202020204" pitchFamily="34" charset="0"/>
                <a:cs typeface="Arial" panose="020B0604020202020204" pitchFamily="34" charset="0"/>
              </a:endParaRPr>
            </a:p>
          </p:txBody>
        </p:sp>
        <p:cxnSp>
          <p:nvCxnSpPr>
            <p:cNvPr id="73" name="Straight Arrow Connector 72"/>
            <p:cNvCxnSpPr/>
            <p:nvPr/>
          </p:nvCxnSpPr>
          <p:spPr>
            <a:xfrm>
              <a:off x="2350096" y="3573016"/>
              <a:ext cx="2520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067944" y="3573015"/>
              <a:ext cx="360040"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4427984" y="2636912"/>
              <a:ext cx="0" cy="9361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a:off x="1305980" y="2636912"/>
              <a:ext cx="312200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7" idx="4"/>
            </p:cNvCxnSpPr>
            <p:nvPr/>
          </p:nvCxnSpPr>
          <p:spPr>
            <a:xfrm flipH="1">
              <a:off x="1303708" y="5762642"/>
              <a:ext cx="2272" cy="2586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07504" y="6021288"/>
              <a:ext cx="119620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05231" y="3573015"/>
              <a:ext cx="1" cy="24482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105231" y="3573015"/>
              <a:ext cx="207953"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1" name="TextBox 80"/>
          <p:cNvSpPr txBox="1"/>
          <p:nvPr/>
        </p:nvSpPr>
        <p:spPr>
          <a:xfrm>
            <a:off x="2449114" y="3300884"/>
            <a:ext cx="493212" cy="369332"/>
          </a:xfrm>
          <a:prstGeom prst="rect">
            <a:avLst/>
          </a:prstGeom>
          <a:noFill/>
        </p:spPr>
        <p:txBody>
          <a:bodyPr wrap="none" rtlCol="0">
            <a:spAutoFit/>
          </a:bodyPr>
          <a:lstStyle/>
          <a:p>
            <a:r>
              <a:rPr lang="en-GB" b="1" dirty="0">
                <a:solidFill>
                  <a:srgbClr val="FF0000"/>
                </a:solidFill>
              </a:rPr>
              <a:t>Yes</a:t>
            </a:r>
          </a:p>
        </p:txBody>
      </p:sp>
      <p:sp>
        <p:nvSpPr>
          <p:cNvPr id="82" name="TextBox 81"/>
          <p:cNvSpPr txBox="1"/>
          <p:nvPr/>
        </p:nvSpPr>
        <p:spPr>
          <a:xfrm>
            <a:off x="1857135" y="4150500"/>
            <a:ext cx="460382" cy="369332"/>
          </a:xfrm>
          <a:prstGeom prst="rect">
            <a:avLst/>
          </a:prstGeom>
          <a:noFill/>
        </p:spPr>
        <p:txBody>
          <a:bodyPr wrap="none" rtlCol="0">
            <a:spAutoFit/>
          </a:bodyPr>
          <a:lstStyle/>
          <a:p>
            <a:r>
              <a:rPr lang="en-GB" b="1" dirty="0">
                <a:solidFill>
                  <a:srgbClr val="FF0000"/>
                </a:solidFill>
              </a:rPr>
              <a:t>No</a:t>
            </a:r>
          </a:p>
        </p:txBody>
      </p:sp>
      <p:sp>
        <p:nvSpPr>
          <p:cNvPr id="83" name="TextBox 82"/>
          <p:cNvSpPr txBox="1"/>
          <p:nvPr/>
        </p:nvSpPr>
        <p:spPr>
          <a:xfrm>
            <a:off x="6527988" y="3344505"/>
            <a:ext cx="493212" cy="369332"/>
          </a:xfrm>
          <a:prstGeom prst="rect">
            <a:avLst/>
          </a:prstGeom>
          <a:noFill/>
        </p:spPr>
        <p:txBody>
          <a:bodyPr wrap="none" rtlCol="0">
            <a:spAutoFit/>
          </a:bodyPr>
          <a:lstStyle/>
          <a:p>
            <a:r>
              <a:rPr lang="en-GB" b="1" dirty="0">
                <a:solidFill>
                  <a:srgbClr val="FF0000"/>
                </a:solidFill>
              </a:rPr>
              <a:t>Yes</a:t>
            </a:r>
          </a:p>
        </p:txBody>
      </p:sp>
      <p:sp>
        <p:nvSpPr>
          <p:cNvPr id="84" name="TextBox 83"/>
          <p:cNvSpPr txBox="1"/>
          <p:nvPr/>
        </p:nvSpPr>
        <p:spPr>
          <a:xfrm>
            <a:off x="5933093" y="4150500"/>
            <a:ext cx="460382" cy="369332"/>
          </a:xfrm>
          <a:prstGeom prst="rect">
            <a:avLst/>
          </a:prstGeom>
          <a:noFill/>
        </p:spPr>
        <p:txBody>
          <a:bodyPr wrap="none" rtlCol="0">
            <a:spAutoFit/>
          </a:bodyPr>
          <a:lstStyle/>
          <a:p>
            <a:r>
              <a:rPr lang="en-GB" b="1" dirty="0">
                <a:solidFill>
                  <a:srgbClr val="FF0000"/>
                </a:solidFill>
              </a:rPr>
              <a:t>No</a:t>
            </a:r>
          </a:p>
        </p:txBody>
      </p:sp>
    </p:spTree>
    <p:extLst>
      <p:ext uri="{BB962C8B-B14F-4D97-AF65-F5344CB8AC3E}">
        <p14:creationId xmlns:p14="http://schemas.microsoft.com/office/powerpoint/2010/main" val="3510006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Flowchart symbols</a:t>
            </a:r>
          </a:p>
        </p:txBody>
      </p:sp>
      <p:sp>
        <p:nvSpPr>
          <p:cNvPr id="3" name="Text Placeholder 2"/>
          <p:cNvSpPr>
            <a:spLocks noGrp="1"/>
          </p:cNvSpPr>
          <p:nvPr>
            <p:ph type="body" sz="quarter" idx="14"/>
          </p:nvPr>
        </p:nvSpPr>
        <p:spPr>
          <a:xfrm>
            <a:off x="724280" y="1628978"/>
            <a:ext cx="8089520" cy="4441403"/>
          </a:xfrm>
        </p:spPr>
        <p:txBody>
          <a:bodyPr/>
          <a:lstStyle/>
          <a:p>
            <a:pPr marL="0" indent="0">
              <a:buNone/>
            </a:pPr>
            <a:r>
              <a:rPr lang="en-GB" sz="3600" b="1" dirty="0"/>
              <a:t>               </a:t>
            </a:r>
            <a:r>
              <a:rPr lang="en-GB" sz="2800" b="1" dirty="0">
                <a:solidFill>
                  <a:srgbClr val="420B72"/>
                </a:solidFill>
              </a:rPr>
              <a:t>Start</a:t>
            </a:r>
            <a:r>
              <a:rPr lang="en-GB" sz="2800" dirty="0">
                <a:solidFill>
                  <a:srgbClr val="420B72"/>
                </a:solidFill>
              </a:rPr>
              <a:t> and </a:t>
            </a:r>
            <a:r>
              <a:rPr lang="en-GB" sz="2800" b="1" dirty="0">
                <a:solidFill>
                  <a:srgbClr val="420B72"/>
                </a:solidFill>
              </a:rPr>
              <a:t>Stop</a:t>
            </a:r>
          </a:p>
          <a:p>
            <a:r>
              <a:rPr lang="en-GB" dirty="0"/>
              <a:t>Use this symbol at the beginning and end of flowcharts</a:t>
            </a:r>
          </a:p>
          <a:p>
            <a:pPr lvl="1"/>
            <a:r>
              <a:rPr lang="en-GB" dirty="0"/>
              <a:t>The symbols in flowcharts are connected using arrows. </a:t>
            </a:r>
            <a:r>
              <a:rPr lang="en-GB" b="1" dirty="0"/>
              <a:t>Start </a:t>
            </a:r>
            <a:r>
              <a:rPr lang="en-GB" dirty="0"/>
              <a:t>and </a:t>
            </a:r>
            <a:r>
              <a:rPr lang="en-GB" b="1" dirty="0"/>
              <a:t>Stop</a:t>
            </a:r>
            <a:r>
              <a:rPr lang="en-GB" dirty="0"/>
              <a:t> symbols have only one connecting arrow going into or out of them</a:t>
            </a:r>
          </a:p>
          <a:p>
            <a:pPr lvl="1"/>
            <a:r>
              <a:rPr lang="en-GB" dirty="0"/>
              <a:t>The examples below show </a:t>
            </a:r>
            <a:r>
              <a:rPr lang="en-GB" b="1" dirty="0"/>
              <a:t>Start</a:t>
            </a:r>
            <a:r>
              <a:rPr lang="en-GB" dirty="0"/>
              <a:t> and </a:t>
            </a:r>
            <a:r>
              <a:rPr lang="en-GB" b="1" dirty="0"/>
              <a:t>Stop</a:t>
            </a:r>
            <a:r>
              <a:rPr lang="en-GB" dirty="0"/>
              <a:t> symbols at the beginning and end of a flowchart</a:t>
            </a:r>
          </a:p>
          <a:p>
            <a:endParaRPr lang="en-GB" dirty="0"/>
          </a:p>
        </p:txBody>
      </p:sp>
      <p:sp>
        <p:nvSpPr>
          <p:cNvPr id="5" name="Flowchart: Terminator 4"/>
          <p:cNvSpPr/>
          <p:nvPr/>
        </p:nvSpPr>
        <p:spPr>
          <a:xfrm>
            <a:off x="809241" y="1697757"/>
            <a:ext cx="1728192" cy="504056"/>
          </a:xfrm>
          <a:prstGeom prst="flowChartTerminator">
            <a:avLst/>
          </a:prstGeom>
          <a:noFill/>
          <a:ln>
            <a:solidFill>
              <a:srgbClr val="0018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2438071" y="4793529"/>
            <a:ext cx="4388887" cy="1448473"/>
            <a:chOff x="2249456" y="4671424"/>
            <a:chExt cx="4896544" cy="1584176"/>
          </a:xfrm>
        </p:grpSpPr>
        <p:grpSp>
          <p:nvGrpSpPr>
            <p:cNvPr id="7" name="Group 6"/>
            <p:cNvGrpSpPr/>
            <p:nvPr/>
          </p:nvGrpSpPr>
          <p:grpSpPr>
            <a:xfrm>
              <a:off x="2249456" y="4671424"/>
              <a:ext cx="1728192" cy="504056"/>
              <a:chOff x="2267744" y="4581128"/>
              <a:chExt cx="1728192" cy="504056"/>
            </a:xfrm>
            <a:solidFill>
              <a:srgbClr val="E4C400"/>
            </a:solidFill>
          </p:grpSpPr>
          <p:sp>
            <p:nvSpPr>
              <p:cNvPr id="19" name="Flowchart: Terminator 18"/>
              <p:cNvSpPr/>
              <p:nvPr/>
            </p:nvSpPr>
            <p:spPr>
              <a:xfrm>
                <a:off x="2267744" y="4581128"/>
                <a:ext cx="1728192" cy="504056"/>
              </a:xfrm>
              <a:prstGeom prst="flowChartTerminator">
                <a:avLst/>
              </a:prstGeom>
              <a:grpFill/>
              <a:ln>
                <a:solidFill>
                  <a:srgbClr val="0018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0" name="TextBox 19"/>
              <p:cNvSpPr txBox="1"/>
              <p:nvPr/>
            </p:nvSpPr>
            <p:spPr>
              <a:xfrm>
                <a:off x="2267744" y="4633101"/>
                <a:ext cx="1728191" cy="437595"/>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Start</a:t>
                </a:r>
              </a:p>
            </p:txBody>
          </p:sp>
        </p:grpSp>
        <p:grpSp>
          <p:nvGrpSpPr>
            <p:cNvPr id="8" name="Group 7"/>
            <p:cNvGrpSpPr/>
            <p:nvPr/>
          </p:nvGrpSpPr>
          <p:grpSpPr>
            <a:xfrm>
              <a:off x="5417808" y="5751544"/>
              <a:ext cx="1728192" cy="504056"/>
              <a:chOff x="5436096" y="5805264"/>
              <a:chExt cx="1728192" cy="504056"/>
            </a:xfrm>
            <a:solidFill>
              <a:srgbClr val="E4C400"/>
            </a:solidFill>
          </p:grpSpPr>
          <p:sp>
            <p:nvSpPr>
              <p:cNvPr id="17" name="Flowchart: Terminator 16"/>
              <p:cNvSpPr/>
              <p:nvPr/>
            </p:nvSpPr>
            <p:spPr>
              <a:xfrm>
                <a:off x="5436096" y="5805264"/>
                <a:ext cx="1728192" cy="504056"/>
              </a:xfrm>
              <a:prstGeom prst="flowChartTerminator">
                <a:avLst/>
              </a:prstGeom>
              <a:grpFill/>
              <a:ln>
                <a:solidFill>
                  <a:srgbClr val="0018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8" name="TextBox 17"/>
              <p:cNvSpPr txBox="1"/>
              <p:nvPr/>
            </p:nvSpPr>
            <p:spPr>
              <a:xfrm>
                <a:off x="5436097" y="5837202"/>
                <a:ext cx="1728191" cy="400110"/>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Stop</a:t>
                </a:r>
              </a:p>
            </p:txBody>
          </p:sp>
        </p:grpSp>
        <p:cxnSp>
          <p:nvCxnSpPr>
            <p:cNvPr id="9" name="Straight Arrow Connector 8"/>
            <p:cNvCxnSpPr/>
            <p:nvPr/>
          </p:nvCxnSpPr>
          <p:spPr>
            <a:xfrm>
              <a:off x="3113552" y="5175480"/>
              <a:ext cx="0" cy="7200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281904" y="5031464"/>
              <a:ext cx="0" cy="7200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459428" y="5031464"/>
              <a:ext cx="16145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7073992" y="4702158"/>
              <a:ext cx="0" cy="3293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468553" y="4702158"/>
              <a:ext cx="0" cy="3293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63921" y="5895560"/>
              <a:ext cx="16145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878485" y="5895560"/>
              <a:ext cx="0" cy="3293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273046" y="5895560"/>
              <a:ext cx="0" cy="3293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38619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Flowchart symbols</a:t>
            </a:r>
          </a:p>
        </p:txBody>
      </p:sp>
      <p:sp>
        <p:nvSpPr>
          <p:cNvPr id="3" name="Text Placeholder 2"/>
          <p:cNvSpPr>
            <a:spLocks noGrp="1"/>
          </p:cNvSpPr>
          <p:nvPr>
            <p:ph type="body" sz="quarter" idx="14"/>
          </p:nvPr>
        </p:nvSpPr>
        <p:spPr>
          <a:xfrm>
            <a:off x="724280" y="1678779"/>
            <a:ext cx="4990720" cy="4280985"/>
          </a:xfrm>
        </p:spPr>
        <p:txBody>
          <a:bodyPr/>
          <a:lstStyle/>
          <a:p>
            <a:pPr marL="0" indent="0">
              <a:spcAft>
                <a:spcPts val="3000"/>
              </a:spcAft>
              <a:buNone/>
            </a:pPr>
            <a:r>
              <a:rPr lang="en-GB" sz="3200" b="1" dirty="0"/>
              <a:t>                 </a:t>
            </a:r>
            <a:r>
              <a:rPr lang="en-GB" sz="3200" b="1" dirty="0">
                <a:solidFill>
                  <a:srgbClr val="420B72"/>
                </a:solidFill>
              </a:rPr>
              <a:t>Process</a:t>
            </a:r>
            <a:endParaRPr lang="en-GB" sz="2800" dirty="0">
              <a:solidFill>
                <a:srgbClr val="420B72"/>
              </a:solidFill>
            </a:endParaRPr>
          </a:p>
          <a:p>
            <a:r>
              <a:rPr lang="en-GB" dirty="0"/>
              <a:t>This symbol is used to show a single step that is part of a bigger problem</a:t>
            </a:r>
          </a:p>
          <a:p>
            <a:pPr lvl="1"/>
            <a:r>
              <a:rPr lang="en-GB" b="1" dirty="0"/>
              <a:t>Process</a:t>
            </a:r>
            <a:r>
              <a:rPr lang="en-GB" dirty="0"/>
              <a:t> symbols may have only one line going into and one line going out of them</a:t>
            </a:r>
          </a:p>
          <a:p>
            <a:pPr lvl="1"/>
            <a:r>
              <a:rPr lang="en-GB" dirty="0"/>
              <a:t>In this example the problem of how to water plants in a garden has been broken down into three steps</a:t>
            </a:r>
          </a:p>
        </p:txBody>
      </p:sp>
      <p:sp>
        <p:nvSpPr>
          <p:cNvPr id="4" name="Rectangle 3"/>
          <p:cNvSpPr/>
          <p:nvPr/>
        </p:nvSpPr>
        <p:spPr>
          <a:xfrm>
            <a:off x="956967" y="1641388"/>
            <a:ext cx="1512168" cy="6385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6534437" y="1235839"/>
            <a:ext cx="1728763" cy="4824536"/>
            <a:chOff x="6750528" y="1619656"/>
            <a:chExt cx="1728763" cy="4824536"/>
          </a:xfrm>
        </p:grpSpPr>
        <p:sp>
          <p:nvSpPr>
            <p:cNvPr id="7" name="Rectangle 6"/>
            <p:cNvSpPr/>
            <p:nvPr/>
          </p:nvSpPr>
          <p:spPr>
            <a:xfrm>
              <a:off x="6867112" y="2475769"/>
              <a:ext cx="1512168" cy="792088"/>
            </a:xfrm>
            <a:prstGeom prst="rect">
              <a:avLst/>
            </a:prstGeom>
            <a:solidFill>
              <a:srgbClr val="FAD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Arial" panose="020B0604020202020204" pitchFamily="34" charset="0"/>
                <a:cs typeface="Arial" panose="020B0604020202020204" pitchFamily="34" charset="0"/>
              </a:endParaRPr>
            </a:p>
          </p:txBody>
        </p:sp>
        <p:sp>
          <p:nvSpPr>
            <p:cNvPr id="8" name="Flowchart: Terminator 7"/>
            <p:cNvSpPr/>
            <p:nvPr/>
          </p:nvSpPr>
          <p:spPr>
            <a:xfrm>
              <a:off x="6750528" y="1619656"/>
              <a:ext cx="1728192" cy="504056"/>
            </a:xfrm>
            <a:prstGeom prst="flowChartTerminator">
              <a:avLst/>
            </a:prstGeom>
            <a:noFill/>
            <a:ln>
              <a:solidFill>
                <a:srgbClr val="0018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Arial" panose="020B0604020202020204" pitchFamily="34" charset="0"/>
                  <a:cs typeface="Arial" panose="020B0604020202020204" pitchFamily="34" charset="0"/>
                </a:rPr>
                <a:t>Start</a:t>
              </a:r>
            </a:p>
          </p:txBody>
        </p:sp>
        <p:sp>
          <p:nvSpPr>
            <p:cNvPr id="9" name="Flowchart: Terminator 8"/>
            <p:cNvSpPr/>
            <p:nvPr/>
          </p:nvSpPr>
          <p:spPr>
            <a:xfrm>
              <a:off x="6751099" y="6003109"/>
              <a:ext cx="1728192" cy="441083"/>
            </a:xfrm>
            <a:prstGeom prst="flowChartTerminator">
              <a:avLst/>
            </a:prstGeom>
            <a:noFill/>
            <a:ln>
              <a:solidFill>
                <a:srgbClr val="0018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Arial" panose="020B0604020202020204" pitchFamily="34" charset="0"/>
                  <a:cs typeface="Arial" panose="020B0604020202020204" pitchFamily="34" charset="0"/>
                </a:rPr>
                <a:t>Stop</a:t>
              </a:r>
            </a:p>
          </p:txBody>
        </p:sp>
        <p:sp>
          <p:nvSpPr>
            <p:cNvPr id="10" name="TextBox 9"/>
            <p:cNvSpPr txBox="1"/>
            <p:nvPr/>
          </p:nvSpPr>
          <p:spPr>
            <a:xfrm>
              <a:off x="6867683" y="2492694"/>
              <a:ext cx="1512168" cy="738664"/>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Get watering can out of garden shed</a:t>
              </a:r>
            </a:p>
          </p:txBody>
        </p:sp>
        <p:sp>
          <p:nvSpPr>
            <p:cNvPr id="11" name="Rectangle 10"/>
            <p:cNvSpPr/>
            <p:nvPr/>
          </p:nvSpPr>
          <p:spPr>
            <a:xfrm>
              <a:off x="6864489" y="3645024"/>
              <a:ext cx="1512168" cy="792088"/>
            </a:xfrm>
            <a:prstGeom prst="rect">
              <a:avLst/>
            </a:prstGeom>
            <a:solidFill>
              <a:srgbClr val="FAD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Fill watering can with water</a:t>
              </a:r>
            </a:p>
          </p:txBody>
        </p:sp>
        <p:sp>
          <p:nvSpPr>
            <p:cNvPr id="12" name="Rectangle 11"/>
            <p:cNvSpPr/>
            <p:nvPr/>
          </p:nvSpPr>
          <p:spPr>
            <a:xfrm>
              <a:off x="6864489" y="4825712"/>
              <a:ext cx="1512168" cy="792088"/>
            </a:xfrm>
            <a:prstGeom prst="rect">
              <a:avLst/>
            </a:prstGeom>
            <a:solidFill>
              <a:srgbClr val="FAD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Pour water on plants</a:t>
              </a:r>
            </a:p>
          </p:txBody>
        </p:sp>
        <p:cxnSp>
          <p:nvCxnSpPr>
            <p:cNvPr id="13" name="Straight Arrow Connector 12"/>
            <p:cNvCxnSpPr/>
            <p:nvPr/>
          </p:nvCxnSpPr>
          <p:spPr>
            <a:xfrm>
              <a:off x="7614624" y="4437112"/>
              <a:ext cx="0" cy="3886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613183" y="2115728"/>
              <a:ext cx="0" cy="3600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614624" y="5623544"/>
              <a:ext cx="0" cy="3886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614624" y="3266696"/>
              <a:ext cx="0" cy="3886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90278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Flowchart symbols</a:t>
            </a:r>
          </a:p>
        </p:txBody>
      </p:sp>
      <p:sp>
        <p:nvSpPr>
          <p:cNvPr id="3" name="Text Placeholder 2"/>
          <p:cNvSpPr>
            <a:spLocks noGrp="1"/>
          </p:cNvSpPr>
          <p:nvPr>
            <p:ph type="body" sz="quarter" idx="14"/>
          </p:nvPr>
        </p:nvSpPr>
        <p:spPr>
          <a:xfrm>
            <a:off x="724280" y="1704179"/>
            <a:ext cx="4889021" cy="4082377"/>
          </a:xfrm>
        </p:spPr>
        <p:txBody>
          <a:bodyPr/>
          <a:lstStyle/>
          <a:p>
            <a:pPr marL="1828800" lvl="4" indent="0">
              <a:buNone/>
            </a:pPr>
            <a:r>
              <a:rPr lang="en-GB" sz="3600" dirty="0"/>
              <a:t> </a:t>
            </a:r>
            <a:r>
              <a:rPr lang="en-GB" sz="3200" b="1" dirty="0">
                <a:solidFill>
                  <a:srgbClr val="420B72"/>
                </a:solidFill>
                <a:latin typeface="Arial" panose="020B0604020202020204" pitchFamily="34" charset="0"/>
                <a:cs typeface="Arial" panose="020B0604020202020204" pitchFamily="34" charset="0"/>
              </a:rPr>
              <a:t>Decision</a:t>
            </a:r>
          </a:p>
          <a:p>
            <a:endParaRPr lang="en-GB" sz="2800" dirty="0"/>
          </a:p>
          <a:p>
            <a:r>
              <a:rPr lang="en-GB" sz="2400" dirty="0"/>
              <a:t>This symbol is used when a question must be asked to decide what to do next</a:t>
            </a:r>
          </a:p>
          <a:p>
            <a:pPr lvl="1"/>
            <a:r>
              <a:rPr lang="en-GB" sz="1900" b="1" dirty="0"/>
              <a:t>Decision</a:t>
            </a:r>
            <a:r>
              <a:rPr lang="en-GB" sz="1900" dirty="0"/>
              <a:t> symbols have one </a:t>
            </a:r>
            <a:r>
              <a:rPr lang="en-GB" sz="1900" b="1" dirty="0">
                <a:solidFill>
                  <a:srgbClr val="420B72"/>
                </a:solidFill>
              </a:rPr>
              <a:t>YES</a:t>
            </a:r>
            <a:r>
              <a:rPr lang="en-GB" sz="1900" dirty="0">
                <a:solidFill>
                  <a:srgbClr val="420B72"/>
                </a:solidFill>
              </a:rPr>
              <a:t> </a:t>
            </a:r>
            <a:r>
              <a:rPr lang="en-GB" sz="1900" dirty="0"/>
              <a:t>and one </a:t>
            </a:r>
            <a:r>
              <a:rPr lang="en-GB" sz="1900" b="1" dirty="0">
                <a:solidFill>
                  <a:srgbClr val="420B72"/>
                </a:solidFill>
              </a:rPr>
              <a:t>NO</a:t>
            </a:r>
            <a:r>
              <a:rPr lang="en-GB" sz="1900" dirty="0">
                <a:solidFill>
                  <a:srgbClr val="420B72"/>
                </a:solidFill>
              </a:rPr>
              <a:t> </a:t>
            </a:r>
            <a:r>
              <a:rPr lang="en-GB" sz="1900" dirty="0"/>
              <a:t>arrow going out of them to show what must happen next, depending on the answer to the question</a:t>
            </a:r>
          </a:p>
          <a:p>
            <a:pPr lvl="1"/>
            <a:r>
              <a:rPr lang="en-GB" sz="1900" dirty="0"/>
              <a:t>This flowchart describes the problem of how to cross the road</a:t>
            </a:r>
            <a:endParaRPr lang="en-GB" dirty="0"/>
          </a:p>
        </p:txBody>
      </p:sp>
      <p:sp>
        <p:nvSpPr>
          <p:cNvPr id="4" name="Flowchart: Decision 3"/>
          <p:cNvSpPr/>
          <p:nvPr/>
        </p:nvSpPr>
        <p:spPr>
          <a:xfrm>
            <a:off x="775710" y="1564841"/>
            <a:ext cx="1789913" cy="864096"/>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p:cNvGrpSpPr/>
          <p:nvPr/>
        </p:nvGrpSpPr>
        <p:grpSpPr>
          <a:xfrm>
            <a:off x="6039744" y="1108390"/>
            <a:ext cx="2449472" cy="5033317"/>
            <a:chOff x="6300192" y="963584"/>
            <a:chExt cx="2449472" cy="5568616"/>
          </a:xfrm>
        </p:grpSpPr>
        <p:grpSp>
          <p:nvGrpSpPr>
            <p:cNvPr id="6" name="Group 5"/>
            <p:cNvGrpSpPr/>
            <p:nvPr/>
          </p:nvGrpSpPr>
          <p:grpSpPr>
            <a:xfrm>
              <a:off x="6300192" y="963584"/>
              <a:ext cx="2449472" cy="5568616"/>
              <a:chOff x="5821796" y="1107600"/>
              <a:chExt cx="2449472" cy="5568616"/>
            </a:xfrm>
          </p:grpSpPr>
          <p:sp>
            <p:nvSpPr>
              <p:cNvPr id="9" name="Flowchart: Terminator 8"/>
              <p:cNvSpPr/>
              <p:nvPr/>
            </p:nvSpPr>
            <p:spPr>
              <a:xfrm>
                <a:off x="6012160" y="6172160"/>
                <a:ext cx="1728192" cy="504056"/>
              </a:xfrm>
              <a:prstGeom prst="flowChartTerminator">
                <a:avLst/>
              </a:prstGeom>
              <a:noFill/>
              <a:ln>
                <a:solidFill>
                  <a:srgbClr val="0018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cs typeface="Arial" panose="020B0604020202020204" pitchFamily="34" charset="0"/>
                  </a:rPr>
                  <a:t>Stop</a:t>
                </a:r>
              </a:p>
            </p:txBody>
          </p:sp>
          <p:sp>
            <p:nvSpPr>
              <p:cNvPr id="10" name="Flowchart: Decision 9"/>
              <p:cNvSpPr/>
              <p:nvPr/>
            </p:nvSpPr>
            <p:spPr>
              <a:xfrm>
                <a:off x="5832140" y="3977632"/>
                <a:ext cx="2088232" cy="1008112"/>
              </a:xfrm>
              <a:prstGeom prst="flowChartDecisio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11" name="TextBox 10"/>
              <p:cNvSpPr txBox="1"/>
              <p:nvPr/>
            </p:nvSpPr>
            <p:spPr>
              <a:xfrm>
                <a:off x="5821796" y="4306746"/>
                <a:ext cx="2134580" cy="307777"/>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Is the road clear?</a:t>
                </a:r>
              </a:p>
            </p:txBody>
          </p:sp>
          <p:cxnSp>
            <p:nvCxnSpPr>
              <p:cNvPr id="12" name="Straight Arrow Connector 11"/>
              <p:cNvCxnSpPr/>
              <p:nvPr/>
            </p:nvCxnSpPr>
            <p:spPr>
              <a:xfrm flipV="1">
                <a:off x="7911228" y="4481687"/>
                <a:ext cx="360040"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259780" y="2682632"/>
                <a:ext cx="0" cy="1800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6876256" y="2672344"/>
                <a:ext cx="1391326" cy="151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lowchart: Terminator 14"/>
              <p:cNvSpPr/>
              <p:nvPr/>
            </p:nvSpPr>
            <p:spPr>
              <a:xfrm>
                <a:off x="6012160" y="1107600"/>
                <a:ext cx="1728192" cy="504056"/>
              </a:xfrm>
              <a:prstGeom prst="flowChartTerminator">
                <a:avLst/>
              </a:prstGeom>
              <a:noFill/>
              <a:ln>
                <a:solidFill>
                  <a:srgbClr val="0018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cs typeface="Arial" panose="020B0604020202020204" pitchFamily="34" charset="0"/>
                  </a:rPr>
                  <a:t>Start</a:t>
                </a:r>
              </a:p>
            </p:txBody>
          </p:sp>
          <p:cxnSp>
            <p:nvCxnSpPr>
              <p:cNvPr id="16" name="Straight Arrow Connector 15"/>
              <p:cNvCxnSpPr/>
              <p:nvPr/>
            </p:nvCxnSpPr>
            <p:spPr>
              <a:xfrm>
                <a:off x="6873984" y="1628800"/>
                <a:ext cx="0" cy="2160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114445" y="1844824"/>
                <a:ext cx="1512168" cy="7526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Stand at the kerb</a:t>
                </a:r>
              </a:p>
            </p:txBody>
          </p:sp>
          <p:sp>
            <p:nvSpPr>
              <p:cNvPr id="18" name="Rectangle 17"/>
              <p:cNvSpPr/>
              <p:nvPr/>
            </p:nvSpPr>
            <p:spPr>
              <a:xfrm>
                <a:off x="6123589" y="5207156"/>
                <a:ext cx="1512168" cy="7135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Cross to other side of road</a:t>
                </a:r>
              </a:p>
            </p:txBody>
          </p:sp>
          <p:sp>
            <p:nvSpPr>
              <p:cNvPr id="19" name="Rectangle 18"/>
              <p:cNvSpPr/>
              <p:nvPr/>
            </p:nvSpPr>
            <p:spPr>
              <a:xfrm>
                <a:off x="6114445" y="2843774"/>
                <a:ext cx="1512168" cy="9086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Look left and right for vehicles</a:t>
                </a:r>
              </a:p>
            </p:txBody>
          </p:sp>
          <p:cxnSp>
            <p:nvCxnSpPr>
              <p:cNvPr id="20" name="Straight Arrow Connector 19"/>
              <p:cNvCxnSpPr/>
              <p:nvPr/>
            </p:nvCxnSpPr>
            <p:spPr>
              <a:xfrm>
                <a:off x="6873984" y="2600336"/>
                <a:ext cx="0" cy="2160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873984" y="3761608"/>
                <a:ext cx="0" cy="2160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883128" y="4985744"/>
                <a:ext cx="0" cy="2160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a:off x="6873984" y="5938992"/>
                <a:ext cx="0" cy="2160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7380868" y="4731852"/>
              <a:ext cx="493790" cy="307777"/>
            </a:xfrm>
            <a:prstGeom prst="rect">
              <a:avLst/>
            </a:prstGeom>
            <a:noFill/>
          </p:spPr>
          <p:txBody>
            <a:bodyPr wrap="none" rtlCol="0">
              <a:spAutoFit/>
            </a:bodyPr>
            <a:lstStyle/>
            <a:p>
              <a:r>
                <a:rPr lang="en-GB" sz="1400" b="1" dirty="0">
                  <a:solidFill>
                    <a:srgbClr val="FF0000"/>
                  </a:solidFill>
                  <a:latin typeface="Arial" panose="020B0604020202020204" pitchFamily="34" charset="0"/>
                  <a:cs typeface="Arial" panose="020B0604020202020204" pitchFamily="34" charset="0"/>
                </a:rPr>
                <a:t>Yes</a:t>
              </a:r>
            </a:p>
          </p:txBody>
        </p:sp>
        <p:sp>
          <p:nvSpPr>
            <p:cNvPr id="8" name="TextBox 7"/>
            <p:cNvSpPr txBox="1"/>
            <p:nvPr/>
          </p:nvSpPr>
          <p:spPr>
            <a:xfrm>
              <a:off x="8279840" y="3960488"/>
              <a:ext cx="423514" cy="307777"/>
            </a:xfrm>
            <a:prstGeom prst="rect">
              <a:avLst/>
            </a:prstGeom>
            <a:noFill/>
          </p:spPr>
          <p:txBody>
            <a:bodyPr wrap="none" rtlCol="0">
              <a:spAutoFit/>
            </a:bodyPr>
            <a:lstStyle/>
            <a:p>
              <a:r>
                <a:rPr lang="en-GB" sz="1400" b="1" dirty="0">
                  <a:solidFill>
                    <a:srgbClr val="FF0000"/>
                  </a:solidFill>
                  <a:latin typeface="Arial" panose="020B0604020202020204" pitchFamily="34" charset="0"/>
                  <a:cs typeface="Arial" panose="020B0604020202020204" pitchFamily="34" charset="0"/>
                </a:rPr>
                <a:t>No</a:t>
              </a:r>
            </a:p>
          </p:txBody>
        </p:sp>
      </p:grpSp>
    </p:spTree>
    <p:extLst>
      <p:ext uri="{BB962C8B-B14F-4D97-AF65-F5344CB8AC3E}">
        <p14:creationId xmlns:p14="http://schemas.microsoft.com/office/powerpoint/2010/main" val="2358714554"/>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Unit 3</Template>
  <TotalTime>1242</TotalTime>
  <Words>609</Words>
  <Application>Microsoft Office PowerPoint</Application>
  <PresentationFormat>On-screen Show (4:3)</PresentationFormat>
  <Paragraphs>110</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Times New Roman</vt:lpstr>
      <vt:lpstr>MS Mincho</vt:lpstr>
      <vt:lpstr>Museo900-Regular</vt:lpstr>
      <vt:lpstr>Museo300-Regular</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Rob Heathcote</cp:lastModifiedBy>
  <cp:revision>19</cp:revision>
  <dcterms:created xsi:type="dcterms:W3CDTF">2014-09-26T13:22:06Z</dcterms:created>
  <dcterms:modified xsi:type="dcterms:W3CDTF">2017-10-31T09:26:14Z</dcterms:modified>
</cp:coreProperties>
</file>