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0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33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65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7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45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1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95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74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09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79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6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46FC-0B22-4988-BAAA-AEE2FC69F5FD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7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46FC-0B22-4988-BAAA-AEE2FC69F5F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4A3A-9F76-448D-A1C4-4788FBB26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31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6610" y="127000"/>
            <a:ext cx="1301890" cy="19577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500" y="101600"/>
            <a:ext cx="32131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8 Summary Sheet</a:t>
            </a:r>
            <a:endParaRPr lang="en-GB" b="1" u="sng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0591442" y="1773170"/>
            <a:ext cx="622659" cy="922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1582400" y="1773170"/>
            <a:ext cx="280294" cy="299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809230" y="1811400"/>
            <a:ext cx="78221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Thin walls</a:t>
            </a:r>
            <a:endParaRPr lang="en-GB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0852010" y="2071934"/>
            <a:ext cx="1155521" cy="266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dirty="0"/>
              <a:t>Big surface area</a:t>
            </a:r>
            <a:endParaRPr lang="en-GB" sz="11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365499" y="114431"/>
            <a:ext cx="8775701" cy="241286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100" b="1" u="sng" dirty="0" smtClean="0"/>
              <a:t>CB8a - Efficient Transport and Exchange</a:t>
            </a:r>
          </a:p>
          <a:p>
            <a:pPr algn="l"/>
            <a:r>
              <a:rPr lang="en-GB" sz="1100" dirty="0" smtClean="0"/>
              <a:t>Your body has to excrete substances </a:t>
            </a:r>
            <a:r>
              <a:rPr lang="en-GB" sz="1100" b="1" dirty="0" smtClean="0"/>
              <a:t>out of it </a:t>
            </a:r>
            <a:r>
              <a:rPr lang="en-GB" sz="1100" dirty="0" smtClean="0"/>
              <a:t>e.g. </a:t>
            </a:r>
            <a:r>
              <a:rPr lang="en-GB" sz="1100" b="1" u="sng" dirty="0" smtClean="0">
                <a:solidFill>
                  <a:srgbClr val="FF0000"/>
                </a:solidFill>
              </a:rPr>
              <a:t>CARBON DIOXIDE </a:t>
            </a:r>
          </a:p>
          <a:p>
            <a:pPr algn="l"/>
            <a:r>
              <a:rPr lang="en-GB" sz="1100" dirty="0" smtClean="0"/>
              <a:t>It also has to move substances </a:t>
            </a:r>
            <a:r>
              <a:rPr lang="en-GB" sz="1100" b="1" dirty="0" smtClean="0"/>
              <a:t>into it </a:t>
            </a:r>
            <a:r>
              <a:rPr lang="en-GB" sz="1100" dirty="0" smtClean="0"/>
              <a:t>e.g. </a:t>
            </a:r>
            <a:r>
              <a:rPr lang="en-GB" sz="1100" b="1" u="sng" dirty="0" smtClean="0">
                <a:solidFill>
                  <a:srgbClr val="FF0000"/>
                </a:solidFill>
              </a:rPr>
              <a:t>OXYGEN</a:t>
            </a:r>
            <a:r>
              <a:rPr lang="en-GB" sz="1100" dirty="0" smtClean="0"/>
              <a:t> and </a:t>
            </a:r>
            <a:r>
              <a:rPr lang="en-GB" sz="1100" b="1" u="sng" dirty="0" smtClean="0">
                <a:solidFill>
                  <a:srgbClr val="FF0000"/>
                </a:solidFill>
              </a:rPr>
              <a:t>GLUCOSE</a:t>
            </a:r>
            <a:r>
              <a:rPr lang="en-GB" sz="1100" dirty="0" smtClean="0"/>
              <a:t> </a:t>
            </a:r>
          </a:p>
          <a:p>
            <a:pPr algn="l"/>
            <a:r>
              <a:rPr lang="en-GB" sz="1100" dirty="0" smtClean="0"/>
              <a:t>Many substance move into and out of parts of the body by </a:t>
            </a:r>
            <a:r>
              <a:rPr lang="en-GB" sz="1100" b="1" u="sng" dirty="0" smtClean="0">
                <a:solidFill>
                  <a:srgbClr val="FF0000"/>
                </a:solidFill>
              </a:rPr>
              <a:t>DIFFUSION</a:t>
            </a:r>
            <a:r>
              <a:rPr lang="en-GB" sz="1100" dirty="0" smtClean="0"/>
              <a:t>. This is the movement of particles from an </a:t>
            </a:r>
          </a:p>
          <a:p>
            <a:pPr algn="l"/>
            <a:r>
              <a:rPr lang="en-GB" sz="1100" b="1" dirty="0" smtClean="0"/>
              <a:t>area of high concentr</a:t>
            </a:r>
            <a:r>
              <a:rPr lang="en-GB" sz="1100" dirty="0" smtClean="0"/>
              <a:t>ation to an </a:t>
            </a:r>
            <a:r>
              <a:rPr lang="en-GB" sz="1100" b="1" dirty="0" smtClean="0"/>
              <a:t>area of low concentration</a:t>
            </a:r>
            <a:r>
              <a:rPr lang="en-GB" sz="1100" dirty="0" smtClean="0"/>
              <a:t>. We say they move ‘</a:t>
            </a:r>
            <a:r>
              <a:rPr lang="en-GB" sz="1100" b="1" dirty="0" smtClean="0">
                <a:solidFill>
                  <a:srgbClr val="FF0000"/>
                </a:solidFill>
              </a:rPr>
              <a:t>down a concentration gradient’.</a:t>
            </a:r>
          </a:p>
          <a:p>
            <a:pPr algn="l"/>
            <a:r>
              <a:rPr lang="en-GB" sz="1100" dirty="0" smtClean="0"/>
              <a:t>To make sure particles diffuse quickly e.g.in the </a:t>
            </a:r>
            <a:r>
              <a:rPr lang="en-GB" sz="1100" b="1" dirty="0" smtClean="0">
                <a:solidFill>
                  <a:srgbClr val="FF0000"/>
                </a:solidFill>
              </a:rPr>
              <a:t>ALVEOLI </a:t>
            </a:r>
            <a:r>
              <a:rPr lang="en-GB" sz="1100" dirty="0" smtClean="0"/>
              <a:t>of the lungs,  the surfaces through which they move have to be :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GB" sz="1100" dirty="0" smtClean="0"/>
              <a:t>Thin – so that particles do not need to diffuse very far</a:t>
            </a:r>
          </a:p>
          <a:p>
            <a:pPr marL="514350" indent="-514350" algn="l">
              <a:buFont typeface="Arial" panose="020B0604020202020204" pitchFamily="34" charset="0"/>
              <a:buAutoNum type="arabicPeriod"/>
            </a:pPr>
            <a:r>
              <a:rPr lang="en-GB" sz="1100" dirty="0" smtClean="0"/>
              <a:t>Have a large surface area – so that there is more room for particles to diffuse.</a:t>
            </a:r>
            <a:endParaRPr lang="en-GB" sz="11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733261" y="3524338"/>
            <a:ext cx="4342393" cy="5832475"/>
            <a:chOff x="358357" y="3645889"/>
            <a:chExt cx="4342393" cy="5832475"/>
          </a:xfrm>
        </p:grpSpPr>
        <p:grpSp>
          <p:nvGrpSpPr>
            <p:cNvPr id="22" name="Group 21"/>
            <p:cNvGrpSpPr/>
            <p:nvPr/>
          </p:nvGrpSpPr>
          <p:grpSpPr>
            <a:xfrm>
              <a:off x="358357" y="3645889"/>
              <a:ext cx="4316137" cy="5832475"/>
              <a:chOff x="5964855" y="3361063"/>
              <a:chExt cx="4316137" cy="5832475"/>
            </a:xfrm>
          </p:grpSpPr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6572576" y="3361063"/>
                <a:ext cx="2723824" cy="58324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Pathway of blood through the heart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V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V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ein (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vena cava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)</a:t>
                </a:r>
                <a:endParaRPr lang="en-GB" sz="1100" b="1" dirty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A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trium (right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V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V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entricle (right)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A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A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rtery (</a:t>
                </a:r>
                <a:r>
                  <a:rPr lang="en-GB" sz="1100" b="1" kern="0" dirty="0" smtClean="0">
                    <a:solidFill>
                      <a:srgbClr val="0070C0"/>
                    </a:solidFill>
                  </a:rPr>
                  <a:t>pulmonary</a:t>
                </a:r>
                <a:r>
                  <a:rPr lang="en-GB" sz="1100" kern="0" dirty="0" smtClean="0">
                    <a:solidFill>
                      <a:srgbClr val="0070C0"/>
                    </a:solidFill>
                  </a:rPr>
                  <a:t>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>
                    <a:solidFill>
                      <a:srgbClr val="0070C0"/>
                    </a:solidFill>
                  </a:rPr>
                  <a:t>LUNGS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V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V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ein (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pulmonary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A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trium (left)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V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V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entricle (left)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/>
                  <a:t>A</a:t>
                </a:r>
                <a:r>
                  <a:rPr lang="en-GB" altLang="en-US" sz="1100" b="1" dirty="0" smtClean="0"/>
                  <a:t>  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rtery (</a:t>
                </a:r>
                <a:r>
                  <a:rPr lang="en-GB" sz="1100" b="1" kern="0" dirty="0" smtClean="0">
                    <a:solidFill>
                      <a:srgbClr val="FF0000"/>
                    </a:solidFill>
                  </a:rPr>
                  <a:t>aorta</a:t>
                </a:r>
                <a:r>
                  <a:rPr lang="en-GB" sz="1100" kern="0" dirty="0" smtClean="0">
                    <a:solidFill>
                      <a:srgbClr val="FF0000"/>
                    </a:solidFill>
                  </a:rPr>
                  <a:t>)</a:t>
                </a:r>
                <a:endParaRPr lang="en-GB" altLang="en-US" sz="1100" b="1" dirty="0" smtClean="0"/>
              </a:p>
              <a:p>
                <a:pPr algn="l">
                  <a:lnSpc>
                    <a:spcPct val="100000"/>
                  </a:lnSpc>
                </a:pPr>
                <a:r>
                  <a:rPr lang="en-GB" altLang="en-US" sz="1100" b="1" u="sng" dirty="0" smtClean="0">
                    <a:solidFill>
                      <a:srgbClr val="FF0000"/>
                    </a:solidFill>
                  </a:rPr>
                  <a:t>BODY</a:t>
                </a:r>
                <a:endParaRPr lang="en-GB" altLang="en-US" sz="1100" b="1" u="sng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TextBox 18"/>
              <p:cNvSpPr txBox="1">
                <a:spLocks noChangeArrowheads="1"/>
              </p:cNvSpPr>
              <p:nvPr/>
            </p:nvSpPr>
            <p:spPr bwMode="auto">
              <a:xfrm rot="-3125607">
                <a:off x="5528036" y="4491303"/>
                <a:ext cx="1135247" cy="261610"/>
              </a:xfrm>
              <a:prstGeom prst="rect">
                <a:avLst/>
              </a:prstGeom>
              <a:noFill/>
              <a:ln w="9525">
                <a:solidFill>
                  <a:srgbClr val="007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100" b="1">
                    <a:solidFill>
                      <a:srgbClr val="0070C0"/>
                    </a:solidFill>
                  </a:rPr>
                  <a:t>deoxygenated</a:t>
                </a:r>
              </a:p>
            </p:txBody>
          </p:sp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 rot="-3125607">
                <a:off x="5634500" y="5858638"/>
                <a:ext cx="1039067" cy="276999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GB" altLang="en-US" sz="1200" b="1" dirty="0">
                    <a:solidFill>
                      <a:srgbClr val="FF0000"/>
                    </a:solidFill>
                  </a:rPr>
                  <a:t>oxygenated</a:t>
                </a:r>
              </a:p>
            </p:txBody>
          </p:sp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078350" y="3747076"/>
                <a:ext cx="2202642" cy="27250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6" name="Title 1"/>
            <p:cNvSpPr txBox="1">
              <a:spLocks/>
            </p:cNvSpPr>
            <p:nvPr/>
          </p:nvSpPr>
          <p:spPr>
            <a:xfrm rot="1091733">
              <a:off x="3273664" y="3939237"/>
              <a:ext cx="1427086" cy="221302"/>
            </a:xfrm>
            <a:prstGeom prst="rect">
              <a:avLst/>
            </a:prstGeom>
            <a:solidFill>
              <a:srgbClr val="FF0000"/>
            </a:solidFill>
          </p:spPr>
          <p:txBody>
            <a:bodyPr vert="horz" lIns="91440" tIns="45720" rIns="91440" bIns="45720" rtlCol="0" anchor="b">
              <a:normAutofit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GB" sz="1000" b="1" u="sng" dirty="0" smtClean="0"/>
                <a:t>How to remember it!</a:t>
              </a:r>
              <a:endParaRPr lang="en-GB" sz="1000" b="1" u="sng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3500" y="528723"/>
            <a:ext cx="3213100" cy="161582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CB8a - Surface area : volume ratio</a:t>
            </a:r>
          </a:p>
          <a:p>
            <a:r>
              <a:rPr lang="en-GB" sz="1100" dirty="0" smtClean="0"/>
              <a:t>We can see how well substance can diffuse into a cell by calculating its </a:t>
            </a:r>
            <a:r>
              <a:rPr lang="en-GB" sz="1100" b="1" dirty="0" smtClean="0"/>
              <a:t>SURFACE AREA : VOLUME RATIO</a:t>
            </a:r>
            <a:r>
              <a:rPr lang="en-GB" sz="1100" dirty="0" smtClean="0"/>
              <a:t>.</a:t>
            </a:r>
          </a:p>
          <a:p>
            <a:endParaRPr lang="en-GB" sz="1100" dirty="0"/>
          </a:p>
          <a:p>
            <a:pPr algn="ctr"/>
            <a:r>
              <a:rPr lang="en-GB" sz="1100" dirty="0" smtClean="0"/>
              <a:t>Surface area ÷ volume</a:t>
            </a:r>
          </a:p>
          <a:p>
            <a:pPr algn="ctr"/>
            <a:endParaRPr lang="en-GB" sz="1100" dirty="0" smtClean="0"/>
          </a:p>
          <a:p>
            <a:r>
              <a:rPr lang="en-GB" sz="1100" b="1" dirty="0" smtClean="0">
                <a:solidFill>
                  <a:srgbClr val="FF0000"/>
                </a:solidFill>
              </a:rPr>
              <a:t>The bigger this value is the easier a cell can get substances into the centre of the cell.</a:t>
            </a:r>
            <a:endParaRPr lang="en-GB" sz="1000" b="1" dirty="0" smtClean="0"/>
          </a:p>
          <a:p>
            <a:endParaRPr lang="en-GB" sz="11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4291545" y="3253725"/>
            <a:ext cx="2947643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100" b="1" u="sng" dirty="0" smtClean="0"/>
              <a:t>CB8c - The Heart</a:t>
            </a:r>
          </a:p>
          <a:p>
            <a:pPr>
              <a:lnSpc>
                <a:spcPct val="150000"/>
              </a:lnSpc>
            </a:pPr>
            <a:r>
              <a:rPr lang="en-GB" sz="1100" dirty="0" smtClean="0"/>
              <a:t>The heart is an </a:t>
            </a:r>
            <a:r>
              <a:rPr lang="en-GB" sz="1100" b="1" u="sng" dirty="0" smtClean="0">
                <a:solidFill>
                  <a:srgbClr val="FF0000"/>
                </a:solidFill>
              </a:rPr>
              <a:t>ORGAN</a:t>
            </a:r>
            <a:r>
              <a:rPr lang="en-GB" sz="1100" dirty="0" smtClean="0"/>
              <a:t> as it is a group of tissues.</a:t>
            </a:r>
          </a:p>
          <a:p>
            <a:pPr>
              <a:lnSpc>
                <a:spcPct val="150000"/>
              </a:lnSpc>
            </a:pPr>
            <a:r>
              <a:rPr lang="en-GB" sz="1100" dirty="0" smtClean="0"/>
              <a:t> It pumps </a:t>
            </a:r>
            <a:r>
              <a:rPr lang="en-GB" sz="1100" b="1" u="sng" dirty="0" smtClean="0">
                <a:solidFill>
                  <a:srgbClr val="FF0000"/>
                </a:solidFill>
              </a:rPr>
              <a:t>OXYGENATED</a:t>
            </a:r>
            <a:r>
              <a:rPr lang="en-GB" sz="1100" b="1" dirty="0" smtClean="0"/>
              <a:t> </a:t>
            </a:r>
            <a:r>
              <a:rPr lang="en-GB" sz="1100" dirty="0" smtClean="0"/>
              <a:t>blood to the body and receives </a:t>
            </a:r>
            <a:r>
              <a:rPr lang="en-GB" sz="1100" b="1" u="sng" dirty="0" smtClean="0">
                <a:solidFill>
                  <a:srgbClr val="FF0000"/>
                </a:solidFill>
              </a:rPr>
              <a:t>DEOXYGENATED</a:t>
            </a:r>
            <a:r>
              <a:rPr lang="en-GB" sz="1100" b="1" dirty="0" smtClean="0"/>
              <a:t> </a:t>
            </a:r>
            <a:r>
              <a:rPr lang="en-GB" sz="1100" dirty="0" smtClean="0"/>
              <a:t>blood from the body.</a:t>
            </a:r>
          </a:p>
          <a:p>
            <a:pPr>
              <a:lnSpc>
                <a:spcPct val="150000"/>
              </a:lnSpc>
            </a:pPr>
            <a:r>
              <a:rPr lang="en-GB" sz="1100" dirty="0" smtClean="0"/>
              <a:t>The two sides of the heart are separated by the </a:t>
            </a:r>
            <a:r>
              <a:rPr lang="en-GB" sz="1100" b="1" u="sng" dirty="0" smtClean="0">
                <a:solidFill>
                  <a:srgbClr val="FF0000"/>
                </a:solidFill>
              </a:rPr>
              <a:t>SEPTUM </a:t>
            </a:r>
            <a:r>
              <a:rPr lang="en-GB" sz="1100" dirty="0" smtClean="0">
                <a:solidFill>
                  <a:srgbClr val="FF0000"/>
                </a:solidFill>
              </a:rPr>
              <a:t>    </a:t>
            </a:r>
            <a:r>
              <a:rPr lang="en-GB" sz="1100" dirty="0" smtClean="0"/>
              <a:t>and</a:t>
            </a:r>
            <a:r>
              <a:rPr lang="en-GB" sz="1100" dirty="0" smtClean="0">
                <a:solidFill>
                  <a:srgbClr val="FF0000"/>
                </a:solidFill>
              </a:rPr>
              <a:t>    </a:t>
            </a:r>
            <a:r>
              <a:rPr lang="en-GB" sz="1100" b="1" u="sng" dirty="0" smtClean="0">
                <a:solidFill>
                  <a:srgbClr val="FF0000"/>
                </a:solidFill>
              </a:rPr>
              <a:t>VALVES</a:t>
            </a:r>
            <a:r>
              <a:rPr lang="en-GB" sz="1100" dirty="0" smtClean="0"/>
              <a:t> keep blood flowing one way only.</a:t>
            </a:r>
          </a:p>
          <a:p>
            <a:pPr>
              <a:lnSpc>
                <a:spcPct val="150000"/>
              </a:lnSpc>
            </a:pPr>
            <a:endParaRPr lang="en-GB" sz="1100" dirty="0" smtClean="0"/>
          </a:p>
          <a:p>
            <a:pPr>
              <a:lnSpc>
                <a:spcPct val="150000"/>
              </a:lnSpc>
            </a:pPr>
            <a:r>
              <a:rPr lang="en-GB" sz="1100" b="1" u="sng" dirty="0" smtClean="0"/>
              <a:t>CB8c – Cardiac Output</a:t>
            </a:r>
          </a:p>
          <a:p>
            <a:pPr>
              <a:lnSpc>
                <a:spcPct val="150000"/>
              </a:lnSpc>
            </a:pPr>
            <a:r>
              <a:rPr lang="en-GB" sz="1100" dirty="0" smtClean="0"/>
              <a:t>This is the volume of blood pushed into the aorta each minute. </a:t>
            </a:r>
          </a:p>
          <a:p>
            <a:pPr>
              <a:lnSpc>
                <a:spcPct val="150000"/>
              </a:lnSpc>
            </a:pPr>
            <a:r>
              <a:rPr lang="en-GB" sz="1100" b="1" dirty="0" smtClean="0">
                <a:solidFill>
                  <a:srgbClr val="FF0000"/>
                </a:solidFill>
              </a:rPr>
              <a:t>Cardiac output = stroke volume x heart rate</a:t>
            </a:r>
          </a:p>
          <a:p>
            <a:pPr>
              <a:lnSpc>
                <a:spcPct val="150000"/>
              </a:lnSpc>
            </a:pPr>
            <a:r>
              <a:rPr lang="en-GB" sz="1050" dirty="0" smtClean="0"/>
              <a:t>    (litres/min)            (litres/beat)      (beats/min)</a:t>
            </a:r>
            <a:endParaRPr lang="en-GB" sz="1050" dirty="0"/>
          </a:p>
        </p:txBody>
      </p:sp>
      <p:sp>
        <p:nvSpPr>
          <p:cNvPr id="28" name="Rectangle 27"/>
          <p:cNvSpPr/>
          <p:nvPr/>
        </p:nvSpPr>
        <p:spPr>
          <a:xfrm>
            <a:off x="4254500" y="3342625"/>
            <a:ext cx="7886700" cy="3411248"/>
          </a:xfrm>
          <a:prstGeom prst="rect">
            <a:avLst/>
          </a:prstGeom>
          <a:noFill/>
          <a:ln w="28575">
            <a:solidFill>
              <a:srgbClr val="ED07D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3365499" y="2623556"/>
            <a:ext cx="8763001" cy="600164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CB8d – Cellular Respiration</a:t>
            </a:r>
          </a:p>
          <a:p>
            <a:endParaRPr lang="en-GB" sz="1100" dirty="0" smtClean="0"/>
          </a:p>
          <a:p>
            <a:r>
              <a:rPr lang="en-GB" sz="1100" b="1" dirty="0" smtClean="0">
                <a:solidFill>
                  <a:srgbClr val="FF0000"/>
                </a:solidFill>
              </a:rPr>
              <a:t>AEROBIC RESPIRATION</a:t>
            </a:r>
            <a:r>
              <a:rPr lang="en-GB" sz="1100" dirty="0" smtClean="0"/>
              <a:t>: </a:t>
            </a:r>
            <a:r>
              <a:rPr lang="en-GB" sz="1100" dirty="0" smtClean="0"/>
              <a:t>Glucose + oxygen  → carbon dioxide + water                                            </a:t>
            </a:r>
            <a:r>
              <a:rPr lang="en-GB" sz="1100" b="1" dirty="0" smtClean="0">
                <a:solidFill>
                  <a:srgbClr val="FF0000"/>
                </a:solidFill>
              </a:rPr>
              <a:t>ANAEROBIC RESPIRATION</a:t>
            </a:r>
            <a:r>
              <a:rPr lang="en-GB" sz="1100" dirty="0" smtClean="0"/>
              <a:t>: Glucose → lactic acid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500" y="2212790"/>
            <a:ext cx="3213100" cy="29700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CB8b – Blood</a:t>
            </a:r>
          </a:p>
          <a:p>
            <a:r>
              <a:rPr lang="en-GB" sz="1100" dirty="0" smtClean="0"/>
              <a:t>Blood is made up of:</a:t>
            </a:r>
          </a:p>
          <a:p>
            <a:pPr marL="171450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EYTHROCYTES</a:t>
            </a:r>
            <a:r>
              <a:rPr lang="en-GB" sz="1100" dirty="0" smtClean="0"/>
              <a:t> (red blood cells)</a:t>
            </a:r>
          </a:p>
          <a:p>
            <a:pPr marL="171450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PLATELETS</a:t>
            </a:r>
            <a:r>
              <a:rPr lang="en-GB" sz="1100" dirty="0" smtClean="0"/>
              <a:t> (help blood to clot)</a:t>
            </a:r>
          </a:p>
          <a:p>
            <a:pPr marL="171450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PLASMA</a:t>
            </a:r>
            <a:r>
              <a:rPr lang="en-GB" sz="1100" dirty="0" smtClean="0"/>
              <a:t> (carries substances e.g. water, hormones)</a:t>
            </a:r>
          </a:p>
          <a:p>
            <a:pPr marL="171450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WHITE BLOOD CELLS</a:t>
            </a:r>
          </a:p>
          <a:p>
            <a:pPr marL="628650" lvl="1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PHAGOCYTES</a:t>
            </a:r>
            <a:r>
              <a:rPr lang="en-GB" sz="1100" dirty="0" smtClean="0"/>
              <a:t> (engulf pathogens)</a:t>
            </a:r>
          </a:p>
          <a:p>
            <a:pPr marL="628650" lvl="1" indent="-171450">
              <a:buFontTx/>
              <a:buChar char="-"/>
            </a:pPr>
            <a:r>
              <a:rPr lang="en-GB" sz="1100" b="1" u="sng" dirty="0" smtClean="0">
                <a:solidFill>
                  <a:srgbClr val="FF0000"/>
                </a:solidFill>
              </a:rPr>
              <a:t>LYMPHOTCYTES</a:t>
            </a:r>
            <a:r>
              <a:rPr lang="en-GB" sz="1100" dirty="0" smtClean="0"/>
              <a:t> (make antibodies)</a:t>
            </a:r>
            <a:endParaRPr lang="en-GB" sz="1100" dirty="0"/>
          </a:p>
          <a:p>
            <a:pPr lvl="1"/>
            <a:endParaRPr lang="en-GB" sz="1100" dirty="0" smtClean="0"/>
          </a:p>
          <a:p>
            <a:endParaRPr lang="en-GB" sz="1100" dirty="0" smtClean="0"/>
          </a:p>
          <a:p>
            <a:r>
              <a:rPr lang="en-GB" sz="1100" dirty="0" smtClean="0"/>
              <a:t>Red blood cells are specialised cells</a:t>
            </a:r>
          </a:p>
          <a:p>
            <a:r>
              <a:rPr lang="en-GB" sz="1100" dirty="0" smtClean="0"/>
              <a:t>with certain adaptations:</a:t>
            </a:r>
          </a:p>
          <a:p>
            <a:pPr marL="171450" indent="-171450">
              <a:buFontTx/>
              <a:buChar char="-"/>
            </a:pPr>
            <a:r>
              <a:rPr lang="en-GB" sz="1100" dirty="0" smtClean="0"/>
              <a:t>Biconcave shape for larger volume</a:t>
            </a:r>
          </a:p>
          <a:p>
            <a:pPr marL="171450" indent="-171450">
              <a:buFontTx/>
              <a:buChar char="-"/>
            </a:pPr>
            <a:r>
              <a:rPr lang="en-GB" sz="1100" dirty="0" smtClean="0"/>
              <a:t>No nucleus</a:t>
            </a:r>
          </a:p>
          <a:p>
            <a:pPr marL="171450" indent="-171450">
              <a:buFontTx/>
              <a:buChar char="-"/>
            </a:pPr>
            <a:r>
              <a:rPr lang="en-GB" sz="1100" dirty="0" smtClean="0"/>
              <a:t>Contain red haemoglobin which carries oxygen as oxyhaemoglobin.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10565" y="3305608"/>
            <a:ext cx="983763" cy="1863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>
            <a:off x="3276600" y="3319256"/>
            <a:ext cx="842009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298104" y="5191356"/>
            <a:ext cx="842009" cy="51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118609" y="3314131"/>
            <a:ext cx="0" cy="18687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01" y="3789474"/>
            <a:ext cx="1568094" cy="999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77148" y="5300539"/>
            <a:ext cx="4041461" cy="144655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CB8b – The Circulatory System</a:t>
            </a:r>
          </a:p>
          <a:p>
            <a:r>
              <a:rPr lang="en-GB" sz="1100" b="1" dirty="0" smtClean="0">
                <a:solidFill>
                  <a:srgbClr val="FF0000"/>
                </a:solidFill>
              </a:rPr>
              <a:t>ARTERIES</a:t>
            </a:r>
            <a:r>
              <a:rPr lang="en-GB" sz="1100" dirty="0" smtClean="0"/>
              <a:t> – carries blood away from the heart. They have </a:t>
            </a:r>
            <a:r>
              <a:rPr lang="en-GB" sz="1100" dirty="0" smtClean="0"/>
              <a:t>strong, </a:t>
            </a:r>
            <a:r>
              <a:rPr lang="en-GB" sz="1100" b="1" dirty="0" smtClean="0"/>
              <a:t>thick muscular walls</a:t>
            </a:r>
            <a:endParaRPr lang="en-GB" sz="1200" b="1" dirty="0" smtClean="0"/>
          </a:p>
          <a:p>
            <a:r>
              <a:rPr lang="en-GB" sz="1100" dirty="0" smtClean="0"/>
              <a:t> </a:t>
            </a:r>
            <a:br>
              <a:rPr lang="en-GB" sz="1100" dirty="0" smtClean="0"/>
            </a:br>
            <a:r>
              <a:rPr lang="en-GB" sz="1100" b="1" dirty="0" smtClean="0">
                <a:solidFill>
                  <a:srgbClr val="FF0000"/>
                </a:solidFill>
              </a:rPr>
              <a:t>CAPILLARIES</a:t>
            </a:r>
            <a:r>
              <a:rPr lang="en-GB" sz="1100" dirty="0" smtClean="0"/>
              <a:t> – substance diffuse through thin walls (one cell thick). </a:t>
            </a:r>
          </a:p>
          <a:p>
            <a:r>
              <a:rPr lang="en-GB" sz="1100" dirty="0" smtClean="0"/>
              <a:t/>
            </a:r>
            <a:br>
              <a:rPr lang="en-GB" sz="1100" dirty="0" smtClean="0"/>
            </a:br>
            <a:r>
              <a:rPr lang="en-GB" sz="1100" b="1" dirty="0" smtClean="0">
                <a:solidFill>
                  <a:srgbClr val="FF0000"/>
                </a:solidFill>
              </a:rPr>
              <a:t>VEINS - </a:t>
            </a:r>
            <a:r>
              <a:rPr lang="en-GB" sz="1100" dirty="0" smtClean="0"/>
              <a:t>carries blood away to the heart. They have </a:t>
            </a:r>
            <a:r>
              <a:rPr lang="en-GB" sz="1100" b="1" dirty="0" smtClean="0"/>
              <a:t>thin walls </a:t>
            </a:r>
            <a:r>
              <a:rPr lang="en-GB" sz="1100" dirty="0" smtClean="0"/>
              <a:t>and </a:t>
            </a:r>
            <a:r>
              <a:rPr lang="en-GB" sz="1100" b="1" dirty="0" smtClean="0"/>
              <a:t>valves to stop backflow</a:t>
            </a:r>
            <a:r>
              <a:rPr lang="en-GB" sz="1100" b="1" dirty="0" smtClean="0">
                <a:solidFill>
                  <a:srgbClr val="FF0000"/>
                </a:solidFill>
              </a:rPr>
              <a:t>.</a:t>
            </a:r>
            <a:endParaRPr lang="en-GB" sz="1100" b="1" dirty="0" smtClean="0"/>
          </a:p>
        </p:txBody>
      </p:sp>
    </p:spTree>
    <p:extLst>
      <p:ext uri="{BB962C8B-B14F-4D97-AF65-F5344CB8AC3E}">
        <p14:creationId xmlns:p14="http://schemas.microsoft.com/office/powerpoint/2010/main" val="16106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500" y="101600"/>
            <a:ext cx="32131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Biology Topic 8 Summary Sheet</a:t>
            </a:r>
            <a:endParaRPr lang="en-GB" b="1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163" t="11311" r="27282" b="27509"/>
          <a:stretch/>
        </p:blipFill>
        <p:spPr>
          <a:xfrm>
            <a:off x="74115" y="2411848"/>
            <a:ext cx="3950544" cy="337627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373272" y="107665"/>
            <a:ext cx="8718644" cy="349619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2000" b="1" u="sng" dirty="0"/>
              <a:t>Core practical : Measuring the rate of respiration at different temperatures</a:t>
            </a:r>
            <a:endParaRPr lang="en-GB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267326" y="539172"/>
            <a:ext cx="3465268" cy="61170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50" b="1" u="sng" dirty="0" smtClean="0"/>
              <a:t>METHOD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450" b="1" dirty="0" smtClean="0">
                <a:solidFill>
                  <a:srgbClr val="FF0000"/>
                </a:solidFill>
              </a:rPr>
              <a:t>Small </a:t>
            </a:r>
            <a:r>
              <a:rPr lang="en-GB" sz="1450" b="1" dirty="0">
                <a:solidFill>
                  <a:srgbClr val="FF0000"/>
                </a:solidFill>
              </a:rPr>
              <a:t>organisms </a:t>
            </a:r>
            <a:r>
              <a:rPr lang="en-GB" sz="1450" dirty="0"/>
              <a:t>e.g. </a:t>
            </a:r>
            <a:r>
              <a:rPr lang="en-GB" sz="1450" dirty="0"/>
              <a:t>maggots or seeds are placed into the boiling tube.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45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450" b="1" dirty="0">
                <a:solidFill>
                  <a:srgbClr val="FF0000"/>
                </a:solidFill>
              </a:rPr>
              <a:t>Soda lime </a:t>
            </a:r>
            <a:r>
              <a:rPr lang="en-GB" sz="1450" dirty="0"/>
              <a:t>has been added below them to absorb any carbon dioxide that the organisms produce.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45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450" dirty="0"/>
              <a:t>The </a:t>
            </a:r>
            <a:r>
              <a:rPr lang="en-GB" sz="1450" b="1" dirty="0">
                <a:solidFill>
                  <a:srgbClr val="FF0000"/>
                </a:solidFill>
              </a:rPr>
              <a:t>capillary tube </a:t>
            </a:r>
            <a:r>
              <a:rPr lang="en-GB" sz="1450" dirty="0"/>
              <a:t>is connected. A blob of coloured liquid is added.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45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450" dirty="0"/>
              <a:t>As oxygen is used up in the boiling tube by the organisms the </a:t>
            </a:r>
            <a:r>
              <a:rPr lang="en-GB" sz="1450" b="1" dirty="0">
                <a:solidFill>
                  <a:srgbClr val="FF0000"/>
                </a:solidFill>
              </a:rPr>
              <a:t>level of coloured liquid will move towards the boiling tube</a:t>
            </a:r>
            <a:r>
              <a:rPr lang="en-GB" sz="1450" dirty="0">
                <a:solidFill>
                  <a:srgbClr val="FF0000"/>
                </a:solidFill>
              </a:rPr>
              <a:t>.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145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1450" dirty="0"/>
              <a:t>This was repeated at different temperatures</a:t>
            </a:r>
            <a:r>
              <a:rPr lang="en-GB" sz="145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2042516"/>
            <a:ext cx="32131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Equipment Used:</a:t>
            </a:r>
            <a:endParaRPr lang="en-GB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855426" y="539172"/>
            <a:ext cx="4176216" cy="62020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1600" b="1" u="sng" dirty="0" smtClean="0"/>
              <a:t>FINDINGS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1600" b="1" dirty="0" smtClean="0">
                <a:solidFill>
                  <a:srgbClr val="FF0000"/>
                </a:solidFill>
              </a:rPr>
              <a:t>As the temperature is increased to 30</a:t>
            </a:r>
            <a:r>
              <a:rPr lang="en-GB" sz="1600" b="1" baseline="30000" dirty="0" smtClean="0">
                <a:solidFill>
                  <a:srgbClr val="FF0000"/>
                </a:solidFill>
              </a:rPr>
              <a:t>o</a:t>
            </a:r>
            <a:r>
              <a:rPr lang="en-GB" sz="1600" b="1" dirty="0" smtClean="0">
                <a:solidFill>
                  <a:srgbClr val="FF0000"/>
                </a:solidFill>
              </a:rPr>
              <a:t>C the rate of respiration increases so oxygen is used up quicker</a:t>
            </a:r>
            <a:r>
              <a:rPr lang="en-GB" sz="1600" b="1" dirty="0" smtClean="0"/>
              <a:t>. </a:t>
            </a:r>
            <a:r>
              <a:rPr lang="en-GB" sz="1600" dirty="0" smtClean="0"/>
              <a:t>This means that the blob of ink moves further towards the boiling tube in the same period of time.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600" dirty="0" smtClean="0"/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1600" dirty="0" smtClean="0"/>
              <a:t>The </a:t>
            </a:r>
            <a:r>
              <a:rPr lang="en-GB" sz="1600" b="1" dirty="0" smtClean="0">
                <a:solidFill>
                  <a:srgbClr val="FF0000"/>
                </a:solidFill>
              </a:rPr>
              <a:t>dependent variable </a:t>
            </a:r>
            <a:r>
              <a:rPr lang="en-GB" sz="1600" dirty="0" smtClean="0"/>
              <a:t>( what we are measuring) was the distance moved by the ink blob in 5 minutes.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1600" dirty="0" smtClean="0"/>
              <a:t>The </a:t>
            </a:r>
            <a:r>
              <a:rPr lang="en-GB" sz="1600" b="1" dirty="0" smtClean="0">
                <a:solidFill>
                  <a:srgbClr val="FF0000"/>
                </a:solidFill>
              </a:rPr>
              <a:t>independent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b="1" dirty="0" smtClean="0">
                <a:solidFill>
                  <a:srgbClr val="FF0000"/>
                </a:solidFill>
              </a:rPr>
              <a:t>variable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(what we were changing ) was the temperature.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GB" sz="1600" dirty="0" smtClean="0"/>
              <a:t>Some </a:t>
            </a:r>
            <a:r>
              <a:rPr lang="en-GB" sz="1600" b="1" dirty="0" smtClean="0">
                <a:solidFill>
                  <a:srgbClr val="FF0000"/>
                </a:solidFill>
              </a:rPr>
              <a:t>control variables </a:t>
            </a:r>
            <a:r>
              <a:rPr lang="en-GB" sz="1600" dirty="0" smtClean="0"/>
              <a:t>(factors to be kept the same) were: same mass of organisms, same size of tube. </a:t>
            </a:r>
            <a:endParaRPr lang="en-GB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4115" y="5834285"/>
            <a:ext cx="2969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An example set-up of a simple respirometer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567509"/>
            <a:ext cx="40246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 smtClean="0"/>
              <a:t>Task</a:t>
            </a:r>
            <a:r>
              <a:rPr lang="en-GB" sz="1600" dirty="0" smtClean="0"/>
              <a:t>: To use a simple respirometer to measure the oxygen consumption of some small organisms and to find out how the rate of respiration depends on temperature.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6451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674</Words>
  <Application>Microsoft Office PowerPoint</Application>
  <PresentationFormat>Widescreen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Core practical : Measuring the rate of respiration at different temperatures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McEntee</dc:creator>
  <cp:lastModifiedBy>Sarah McEntee</cp:lastModifiedBy>
  <cp:revision>15</cp:revision>
  <cp:lastPrinted>2017-11-29T10:30:09Z</cp:lastPrinted>
  <dcterms:created xsi:type="dcterms:W3CDTF">2017-11-29T08:32:50Z</dcterms:created>
  <dcterms:modified xsi:type="dcterms:W3CDTF">2017-11-29T11:50:39Z</dcterms:modified>
</cp:coreProperties>
</file>