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08" r:id="rId2"/>
    <p:sldId id="312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29" r:id="rId20"/>
    <p:sldId id="330" r:id="rId21"/>
    <p:sldId id="331" r:id="rId22"/>
    <p:sldId id="332" r:id="rId2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70" d="100"/>
          <a:sy n="70" d="100"/>
        </p:scale>
        <p:origin x="140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32389-8BD6-4FCC-986C-9E9347F9D2F4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B6002-47FB-4F16-92AE-F4D25294A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786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C2631-AC97-4A73-A4D6-CCA7F3D957B9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790A5-5373-421F-B283-144185A24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041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542007-3461-492F-A1ED-27AA84CC7805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242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DD028-DD0F-48B0-89A0-8436BACC50C0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012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402776-0597-4EC5-A018-01C983640902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42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88AB1A-2AF4-4F78-856A-A1E9C2C913DD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79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84C2C5-E0AB-4EC9-B852-64272493510B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31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0D7BF7-BF03-4117-BB3D-2B571D9D551B}" type="datetime1">
              <a:rPr lang="en-GB" smtClean="0"/>
              <a:t>02/07/2017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858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C65E5-D413-4D66-A2BE-FD040A3F55DC}" type="datetime1">
              <a:rPr lang="en-GB" smtClean="0"/>
              <a:t>02/07/2017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54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FFC85D-6DDD-439A-9A41-7C453475944F}" type="datetime1">
              <a:rPr lang="en-GB" smtClean="0"/>
              <a:t>02/07/2017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21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67DDC9-B874-412E-9B84-CF91310AA155}" type="datetime1">
              <a:rPr lang="en-GB" smtClean="0"/>
              <a:t>02/07/2017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66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3B1AAB-404A-4254-84D5-F92932EC4990}" type="datetime1">
              <a:rPr lang="en-GB" smtClean="0"/>
              <a:t>02/07/2017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760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831FEF-999A-4878-A247-FF26C1AFC5D6}" type="datetime1">
              <a:rPr lang="en-GB" smtClean="0"/>
              <a:t>02/07/2017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458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212" y="358165"/>
            <a:ext cx="8229600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8496944" cy="5170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23528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5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5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 Box 7"/>
          <p:cNvSpPr txBox="1">
            <a:spLocks noChangeArrowheads="1"/>
          </p:cNvSpPr>
          <p:nvPr userDrawn="1"/>
        </p:nvSpPr>
        <p:spPr bwMode="auto">
          <a:xfrm>
            <a:off x="1223628" y="-27384"/>
            <a:ext cx="6696744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sz="1800" b="1" u="sng" kern="1200" dirty="0" err="1" smtClean="0">
                <a:solidFill>
                  <a:schemeClr val="bg1">
                    <a:lumMod val="85000"/>
                  </a:schemeClr>
                </a:solidFill>
                <a:latin typeface="Arial" charset="0"/>
                <a:ea typeface="+mn-ea"/>
                <a:cs typeface="+mn-cs"/>
              </a:rPr>
              <a:t>ComputerScienceUK</a:t>
            </a:r>
            <a:r>
              <a:rPr lang="en-GB" sz="1800" b="1" u="sng" kern="1200" baseline="0" dirty="0" smtClean="0">
                <a:solidFill>
                  <a:schemeClr val="bg1">
                    <a:lumMod val="85000"/>
                  </a:schemeClr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800" b="1" u="sng" kern="1200" dirty="0" smtClean="0">
                <a:solidFill>
                  <a:schemeClr val="bg1">
                    <a:lumMod val="85000"/>
                  </a:schemeClr>
                </a:solidFill>
                <a:latin typeface="Arial" charset="0"/>
                <a:ea typeface="+mn-ea"/>
                <a:cs typeface="+mn-cs"/>
              </a:rPr>
              <a:t>Programming Guide - Python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52" y="6430957"/>
            <a:ext cx="1522512" cy="377582"/>
          </a:xfrm>
          <a:prstGeom prst="rect">
            <a:avLst/>
          </a:prstGeom>
        </p:spPr>
      </p:pic>
      <p:sp>
        <p:nvSpPr>
          <p:cNvPr id="10" name="TextBox 8"/>
          <p:cNvSpPr txBox="1"/>
          <p:nvPr userDrawn="1"/>
        </p:nvSpPr>
        <p:spPr>
          <a:xfrm>
            <a:off x="6019578" y="6520507"/>
            <a:ext cx="28729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 smtClean="0"/>
              <a:t>www.computerscienceuk.com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521074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tm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mp"/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3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6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tmp"/><Relationship Id="rId2" Type="http://schemas.openxmlformats.org/officeDocument/2006/relationships/image" Target="../media/image27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tmp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tmp"/><Relationship Id="rId4" Type="http://schemas.openxmlformats.org/officeDocument/2006/relationships/image" Target="../media/image3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tm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999" y="2708920"/>
            <a:ext cx="7772400" cy="1063898"/>
          </a:xfrm>
        </p:spPr>
        <p:txBody>
          <a:bodyPr>
            <a:normAutofit/>
          </a:bodyPr>
          <a:lstStyle/>
          <a:p>
            <a:r>
              <a:rPr lang="en-GB" dirty="0" smtClean="0"/>
              <a:t>File Handling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4221088"/>
            <a:ext cx="7128792" cy="1752600"/>
          </a:xfrm>
        </p:spPr>
        <p:txBody>
          <a:bodyPr/>
          <a:lstStyle/>
          <a:p>
            <a:r>
              <a:rPr lang="en-GB" dirty="0" smtClean="0"/>
              <a:t>Programming Guides</a:t>
            </a:r>
            <a:endParaRPr lang="en-GB" dirty="0"/>
          </a:p>
        </p:txBody>
      </p:sp>
      <p:pic>
        <p:nvPicPr>
          <p:cNvPr id="1026" name="Picture 2" descr="https://revisecomputerscience.com/wp-content/uploads/2016/10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107" y="1102350"/>
            <a:ext cx="1656184" cy="1382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68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08800"/>
            <a:ext cx="8496944" cy="1688152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Reading </a:t>
            </a:r>
            <a:r>
              <a:rPr lang="en-GB" b="1" dirty="0" smtClean="0"/>
              <a:t>Only One Line at a Time </a:t>
            </a:r>
          </a:p>
          <a:p>
            <a:pPr marL="0" indent="0">
              <a:buNone/>
            </a:pPr>
            <a:endParaRPr lang="en-GB" sz="700" b="1" dirty="0"/>
          </a:p>
          <a:p>
            <a:pPr marL="0" indent="0">
              <a:buNone/>
            </a:pPr>
            <a:r>
              <a:rPr lang="en-GB" dirty="0" smtClean="0"/>
              <a:t>To read only one line at a time we use ‘.</a:t>
            </a:r>
            <a:r>
              <a:rPr lang="en-GB" dirty="0" err="1" smtClean="0"/>
              <a:t>readline</a:t>
            </a:r>
            <a:r>
              <a:rPr lang="en-GB" dirty="0" smtClean="0"/>
              <a:t>()’ instead of .read()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118" y="3092619"/>
            <a:ext cx="4575796" cy="546364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33" y="3861048"/>
            <a:ext cx="5521574" cy="129614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941168"/>
            <a:ext cx="5751304" cy="136815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File Handling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13903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08800"/>
            <a:ext cx="8568952" cy="1688152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Reading </a:t>
            </a:r>
            <a:r>
              <a:rPr lang="en-GB" b="1" dirty="0" smtClean="0"/>
              <a:t>Only Specific Lines</a:t>
            </a:r>
          </a:p>
          <a:p>
            <a:pPr marL="0" indent="0">
              <a:buNone/>
            </a:pPr>
            <a:endParaRPr lang="en-GB" sz="1500" b="1" dirty="0"/>
          </a:p>
          <a:p>
            <a:pPr marL="0" indent="0">
              <a:buNone/>
            </a:pPr>
            <a:r>
              <a:rPr lang="en-GB" sz="2700" dirty="0" smtClean="0"/>
              <a:t>To read specific lines we use ‘.</a:t>
            </a:r>
            <a:r>
              <a:rPr lang="en-GB" sz="2700" dirty="0" err="1" smtClean="0"/>
              <a:t>readlines</a:t>
            </a:r>
            <a:r>
              <a:rPr lang="en-GB" sz="2700" dirty="0" smtClean="0"/>
              <a:t>()’ followed by the line number in square brackets.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345" y="3092619"/>
            <a:ext cx="5389341" cy="632662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149080"/>
            <a:ext cx="7716978" cy="158417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File Handling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97458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08800"/>
            <a:ext cx="8568952" cy="5000520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Problems from opening a file in Python</a:t>
            </a:r>
          </a:p>
          <a:p>
            <a:pPr marL="0" indent="0">
              <a:buNone/>
            </a:pPr>
            <a:endParaRPr lang="en-GB" sz="1400" b="1" dirty="0" smtClean="0"/>
          </a:p>
          <a:p>
            <a:pPr marL="0" indent="0">
              <a:buNone/>
            </a:pPr>
            <a:r>
              <a:rPr lang="en-GB" sz="2400" dirty="0" smtClean="0"/>
              <a:t>Sometimes, if we don’t close a file that we have opened in our program, errors can occur.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So, there is another method of opening a file which could be considered superior because with this method we don’t have to remember to close the file when we are done with it.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This ‘better’ method is done using the ‘</a:t>
            </a:r>
            <a:r>
              <a:rPr lang="en-GB" sz="2400" b="1" dirty="0" smtClean="0"/>
              <a:t>with</a:t>
            </a:r>
            <a:r>
              <a:rPr lang="en-GB" sz="2400" dirty="0" smtClean="0"/>
              <a:t>’ statement.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1500" b="1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File Handling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31627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110" y="3531068"/>
            <a:ext cx="4888641" cy="130703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0939" y="5288809"/>
            <a:ext cx="2543175" cy="117157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519" y="1889224"/>
            <a:ext cx="2505075" cy="141922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3307166" y="1751992"/>
            <a:ext cx="565732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If you have a text file stored in the same folder as your program…</a:t>
            </a:r>
          </a:p>
          <a:p>
            <a:endParaRPr lang="en-GB" sz="1400" dirty="0"/>
          </a:p>
          <a:p>
            <a:r>
              <a:rPr lang="en-GB" sz="1400" dirty="0" smtClean="0"/>
              <a:t>…you can open it up in your program using a ‘with open’ statement.</a:t>
            </a:r>
            <a:endParaRPr lang="en-GB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490198" y="3470571"/>
            <a:ext cx="22322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You need 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add the name of the file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s</a:t>
            </a:r>
            <a:r>
              <a:rPr lang="en-GB" sz="1400" dirty="0" smtClean="0"/>
              <a:t>tate what MODE you wish to open the file in (read mode (r) or write mode (w))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Give a name for a variable which is to hold the file in program</a:t>
            </a:r>
            <a:endParaRPr lang="en-GB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3147945" y="5085184"/>
            <a:ext cx="29200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Once it is open, if you use the ‘read()’ function on the file handler variable (</a:t>
            </a:r>
            <a:r>
              <a:rPr lang="en-GB" sz="1400" dirty="0" err="1" smtClean="0"/>
              <a:t>a_file</a:t>
            </a:r>
            <a:r>
              <a:rPr lang="en-GB" sz="1400" dirty="0" smtClean="0"/>
              <a:t>), you can read the contents of the file and later print it to the screen</a:t>
            </a:r>
            <a:endParaRPr lang="en-GB" sz="1400" dirty="0"/>
          </a:p>
        </p:txBody>
      </p:sp>
      <p:sp>
        <p:nvSpPr>
          <p:cNvPr id="29" name="Freeform 28"/>
          <p:cNvSpPr/>
          <p:nvPr/>
        </p:nvSpPr>
        <p:spPr>
          <a:xfrm>
            <a:off x="2465435" y="3289197"/>
            <a:ext cx="2065867" cy="577188"/>
          </a:xfrm>
          <a:custGeom>
            <a:avLst/>
            <a:gdLst>
              <a:gd name="connsiteX0" fmla="*/ 0 w 2065867"/>
              <a:gd name="connsiteY0" fmla="*/ 577188 h 577188"/>
              <a:gd name="connsiteX1" fmla="*/ 959556 w 2065867"/>
              <a:gd name="connsiteY1" fmla="*/ 12743 h 577188"/>
              <a:gd name="connsiteX2" fmla="*/ 2065867 w 2065867"/>
              <a:gd name="connsiteY2" fmla="*/ 238521 h 577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65867" h="577188">
                <a:moveTo>
                  <a:pt x="0" y="577188"/>
                </a:moveTo>
                <a:cubicBezTo>
                  <a:pt x="307622" y="323187"/>
                  <a:pt x="615245" y="69187"/>
                  <a:pt x="959556" y="12743"/>
                </a:cubicBezTo>
                <a:cubicBezTo>
                  <a:pt x="1303867" y="-43701"/>
                  <a:pt x="1684867" y="97410"/>
                  <a:pt x="2065867" y="238521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Freeform 29"/>
          <p:cNvSpPr/>
          <p:nvPr/>
        </p:nvSpPr>
        <p:spPr>
          <a:xfrm>
            <a:off x="2431569" y="3121686"/>
            <a:ext cx="3352800" cy="1512343"/>
          </a:xfrm>
          <a:custGeom>
            <a:avLst/>
            <a:gdLst>
              <a:gd name="connsiteX0" fmla="*/ 0 w 3352800"/>
              <a:gd name="connsiteY0" fmla="*/ 1512343 h 1512343"/>
              <a:gd name="connsiteX1" fmla="*/ 1174044 w 3352800"/>
              <a:gd name="connsiteY1" fmla="*/ 56076 h 1512343"/>
              <a:gd name="connsiteX2" fmla="*/ 3352800 w 3352800"/>
              <a:gd name="connsiteY2" fmla="*/ 439899 h 1512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2800" h="1512343">
                <a:moveTo>
                  <a:pt x="0" y="1512343"/>
                </a:moveTo>
                <a:cubicBezTo>
                  <a:pt x="307622" y="873580"/>
                  <a:pt x="615244" y="234817"/>
                  <a:pt x="1174044" y="56076"/>
                </a:cubicBezTo>
                <a:cubicBezTo>
                  <a:pt x="1732844" y="-122665"/>
                  <a:pt x="2542822" y="158617"/>
                  <a:pt x="3352800" y="439899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Freeform 30"/>
          <p:cNvSpPr/>
          <p:nvPr/>
        </p:nvSpPr>
        <p:spPr>
          <a:xfrm>
            <a:off x="2564083" y="2994630"/>
            <a:ext cx="4199467" cy="2554756"/>
          </a:xfrm>
          <a:custGeom>
            <a:avLst/>
            <a:gdLst>
              <a:gd name="connsiteX0" fmla="*/ 0 w 4199467"/>
              <a:gd name="connsiteY0" fmla="*/ 2554756 h 2554756"/>
              <a:gd name="connsiteX1" fmla="*/ 812800 w 4199467"/>
              <a:gd name="connsiteY1" fmla="*/ 127645 h 2554756"/>
              <a:gd name="connsiteX2" fmla="*/ 4199467 w 4199467"/>
              <a:gd name="connsiteY2" fmla="*/ 556623 h 2554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99467" h="2554756">
                <a:moveTo>
                  <a:pt x="0" y="2554756"/>
                </a:moveTo>
                <a:cubicBezTo>
                  <a:pt x="56444" y="1507711"/>
                  <a:pt x="112889" y="460667"/>
                  <a:pt x="812800" y="127645"/>
                </a:cubicBezTo>
                <a:cubicBezTo>
                  <a:pt x="1512711" y="-205377"/>
                  <a:pt x="2856089" y="175623"/>
                  <a:pt x="4199467" y="556623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Freeform 31"/>
          <p:cNvSpPr/>
          <p:nvPr/>
        </p:nvSpPr>
        <p:spPr>
          <a:xfrm>
            <a:off x="5885969" y="4069585"/>
            <a:ext cx="835223" cy="1117600"/>
          </a:xfrm>
          <a:custGeom>
            <a:avLst/>
            <a:gdLst>
              <a:gd name="connsiteX0" fmla="*/ 0 w 835223"/>
              <a:gd name="connsiteY0" fmla="*/ 1117600 h 1117600"/>
              <a:gd name="connsiteX1" fmla="*/ 801511 w 835223"/>
              <a:gd name="connsiteY1" fmla="*/ 338666 h 1117600"/>
              <a:gd name="connsiteX2" fmla="*/ 609600 w 835223"/>
              <a:gd name="connsiteY2" fmla="*/ 0 h 111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5223" h="1117600">
                <a:moveTo>
                  <a:pt x="0" y="1117600"/>
                </a:moveTo>
                <a:cubicBezTo>
                  <a:pt x="349955" y="821266"/>
                  <a:pt x="699911" y="524933"/>
                  <a:pt x="801511" y="338666"/>
                </a:cubicBezTo>
                <a:cubicBezTo>
                  <a:pt x="903111" y="152399"/>
                  <a:pt x="756355" y="76199"/>
                  <a:pt x="609600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Freeform 32"/>
          <p:cNvSpPr/>
          <p:nvPr/>
        </p:nvSpPr>
        <p:spPr>
          <a:xfrm rot="21051500">
            <a:off x="2816585" y="4564638"/>
            <a:ext cx="648001" cy="1236867"/>
          </a:xfrm>
          <a:custGeom>
            <a:avLst/>
            <a:gdLst>
              <a:gd name="connsiteX0" fmla="*/ 252890 w 648001"/>
              <a:gd name="connsiteY0" fmla="*/ 1433689 h 1433689"/>
              <a:gd name="connsiteX1" fmla="*/ 15824 w 648001"/>
              <a:gd name="connsiteY1" fmla="*/ 620889 h 1433689"/>
              <a:gd name="connsiteX2" fmla="*/ 648001 w 648001"/>
              <a:gd name="connsiteY2" fmla="*/ 0 h 1433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8001" h="1433689">
                <a:moveTo>
                  <a:pt x="252890" y="1433689"/>
                </a:moveTo>
                <a:cubicBezTo>
                  <a:pt x="101431" y="1146763"/>
                  <a:pt x="-50028" y="859837"/>
                  <a:pt x="15824" y="620889"/>
                </a:cubicBezTo>
                <a:cubicBezTo>
                  <a:pt x="81676" y="381941"/>
                  <a:pt x="364838" y="190970"/>
                  <a:pt x="648001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31579" y="1308799"/>
            <a:ext cx="835806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/>
              <a:t>Reading an entire file and storing it in a variable (as a string)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File Handling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160821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143" y="3708390"/>
            <a:ext cx="5139737" cy="124845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2913" y="5199376"/>
            <a:ext cx="2861103" cy="103742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2153374"/>
            <a:ext cx="2505075" cy="14192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616549" y="2236479"/>
            <a:ext cx="5040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you wished to only read a specific line of the file you can specify the line using the function ‘</a:t>
            </a:r>
            <a:r>
              <a:rPr lang="en-GB" dirty="0" err="1" smtClean="0"/>
              <a:t>readlines</a:t>
            </a:r>
            <a:r>
              <a:rPr lang="en-GB" dirty="0" smtClean="0"/>
              <a:t>()’ followed by the line number in square brackets.</a:t>
            </a:r>
            <a:endParaRPr lang="en-GB" dirty="0"/>
          </a:p>
        </p:txBody>
      </p:sp>
      <p:sp>
        <p:nvSpPr>
          <p:cNvPr id="14" name="Freeform 13"/>
          <p:cNvSpPr/>
          <p:nvPr/>
        </p:nvSpPr>
        <p:spPr>
          <a:xfrm>
            <a:off x="6301648" y="3283533"/>
            <a:ext cx="1417385" cy="1593253"/>
          </a:xfrm>
          <a:custGeom>
            <a:avLst/>
            <a:gdLst>
              <a:gd name="connsiteX0" fmla="*/ 914400 w 1417385"/>
              <a:gd name="connsiteY0" fmla="*/ 0 h 1593253"/>
              <a:gd name="connsiteX1" fmla="*/ 1377109 w 1417385"/>
              <a:gd name="connsiteY1" fmla="*/ 1553379 h 1593253"/>
              <a:gd name="connsiteX2" fmla="*/ 0 w 1417385"/>
              <a:gd name="connsiteY2" fmla="*/ 980501 h 1593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7385" h="1593253">
                <a:moveTo>
                  <a:pt x="914400" y="0"/>
                </a:moveTo>
                <a:cubicBezTo>
                  <a:pt x="1221954" y="694981"/>
                  <a:pt x="1529509" y="1389962"/>
                  <a:pt x="1377109" y="1553379"/>
                </a:cubicBezTo>
                <a:cubicBezTo>
                  <a:pt x="1224709" y="1716796"/>
                  <a:pt x="612354" y="1348648"/>
                  <a:pt x="0" y="980501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67544" y="1269819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Reading a particular line and storing it in a variable (as a string)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File Handling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94120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621802"/>
            <a:ext cx="4924708" cy="333302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1864192"/>
            <a:ext cx="2505075" cy="14192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39552" y="3466743"/>
            <a:ext cx="31675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If you wished to read each line, one after the other, you can set up a little FOR loop which will loop for each line in the file.</a:t>
            </a:r>
          </a:p>
          <a:p>
            <a:endParaRPr lang="en-GB" sz="1600" dirty="0"/>
          </a:p>
          <a:p>
            <a:r>
              <a:rPr lang="en-GB" sz="1600" dirty="0" smtClean="0"/>
              <a:t>Here you can see how each line is read, stored in a variable and then printed within each iteration.</a:t>
            </a:r>
            <a:endParaRPr lang="en-GB" sz="1600" dirty="0"/>
          </a:p>
        </p:txBody>
      </p:sp>
      <p:sp>
        <p:nvSpPr>
          <p:cNvPr id="7" name="Rectangle 6"/>
          <p:cNvSpPr/>
          <p:nvPr/>
        </p:nvSpPr>
        <p:spPr>
          <a:xfrm>
            <a:off x="467544" y="1296209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Reading a each line in turn and storing it in a variable (as a string)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File Handling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88757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08800"/>
            <a:ext cx="8568952" cy="1040080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Printing each Line in Turn</a:t>
            </a:r>
          </a:p>
          <a:p>
            <a:pPr marL="0" indent="0">
              <a:buNone/>
            </a:pPr>
            <a:r>
              <a:rPr lang="en-GB" sz="2000" b="1" i="1" dirty="0" smtClean="0"/>
              <a:t>(without the blank line between each item)</a:t>
            </a:r>
          </a:p>
          <a:p>
            <a:pPr marL="0" indent="0">
              <a:buNone/>
            </a:pPr>
            <a:endParaRPr lang="en-GB" sz="2000" dirty="0" smtClean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708920"/>
            <a:ext cx="7118499" cy="202546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1187624" y="537321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Adding </a:t>
            </a:r>
            <a:r>
              <a:rPr lang="en-GB" b="1" i="1" dirty="0" smtClean="0"/>
              <a:t>end=“”</a:t>
            </a:r>
            <a:r>
              <a:rPr lang="en-GB" i="1" dirty="0" smtClean="0"/>
              <a:t>, to the end of the print statement will ensure that it will not add a blank line between the printed lines from the file.</a:t>
            </a:r>
            <a:endParaRPr lang="en-GB" i="1" dirty="0"/>
          </a:p>
        </p:txBody>
      </p:sp>
      <p:sp>
        <p:nvSpPr>
          <p:cNvPr id="5" name="Freeform 4"/>
          <p:cNvSpPr/>
          <p:nvPr/>
        </p:nvSpPr>
        <p:spPr>
          <a:xfrm>
            <a:off x="2583180" y="3417570"/>
            <a:ext cx="1942028" cy="1874520"/>
          </a:xfrm>
          <a:custGeom>
            <a:avLst/>
            <a:gdLst>
              <a:gd name="connsiteX0" fmla="*/ 0 w 1942028"/>
              <a:gd name="connsiteY0" fmla="*/ 1874520 h 1874520"/>
              <a:gd name="connsiteX1" fmla="*/ 1737360 w 1942028"/>
              <a:gd name="connsiteY1" fmla="*/ 720090 h 1874520"/>
              <a:gd name="connsiteX2" fmla="*/ 1840230 w 1942028"/>
              <a:gd name="connsiteY2" fmla="*/ 0 h 1874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2028" h="1874520">
                <a:moveTo>
                  <a:pt x="0" y="1874520"/>
                </a:moveTo>
                <a:cubicBezTo>
                  <a:pt x="715327" y="1453515"/>
                  <a:pt x="1430655" y="1032510"/>
                  <a:pt x="1737360" y="720090"/>
                </a:cubicBezTo>
                <a:cubicBezTo>
                  <a:pt x="2044065" y="407670"/>
                  <a:pt x="1942147" y="203835"/>
                  <a:pt x="1840230" y="0"/>
                </a:cubicBezTo>
              </a:path>
            </a:pathLst>
          </a:custGeom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File Handling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32893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08800"/>
            <a:ext cx="8568952" cy="896064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Finding and Printing Lines based on ‘Set Criteria’</a:t>
            </a:r>
          </a:p>
          <a:p>
            <a:pPr marL="0" indent="0">
              <a:buNone/>
            </a:pPr>
            <a:endParaRPr lang="en-GB" sz="2000" dirty="0" smtClean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492896"/>
            <a:ext cx="5971593" cy="310334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File Handling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49198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3868" y="1949843"/>
            <a:ext cx="4998386" cy="299462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026" y="2266614"/>
            <a:ext cx="2505075" cy="14192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55576" y="4073004"/>
            <a:ext cx="4392488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This is an example of searching for a specific item within a line of a file.</a:t>
            </a:r>
          </a:p>
          <a:p>
            <a:endParaRPr lang="en-GB" dirty="0"/>
          </a:p>
          <a:p>
            <a:r>
              <a:rPr lang="en-GB" dirty="0" smtClean="0"/>
              <a:t>It is simply carried out by asking for some search criteria (in this case ‘name’) and then using a simple IF statement to see if the ‘name’ is in each line.</a:t>
            </a:r>
            <a:endParaRPr lang="en-GB" dirty="0"/>
          </a:p>
        </p:txBody>
      </p:sp>
      <p:sp>
        <p:nvSpPr>
          <p:cNvPr id="13" name="Freeform 12"/>
          <p:cNvSpPr/>
          <p:nvPr/>
        </p:nvSpPr>
        <p:spPr>
          <a:xfrm>
            <a:off x="4047399" y="2675172"/>
            <a:ext cx="1211916" cy="3095740"/>
          </a:xfrm>
          <a:custGeom>
            <a:avLst/>
            <a:gdLst>
              <a:gd name="connsiteX0" fmla="*/ 917162 w 1211916"/>
              <a:gd name="connsiteY0" fmla="*/ 3095740 h 3095740"/>
              <a:gd name="connsiteX1" fmla="*/ 1159533 w 1211916"/>
              <a:gd name="connsiteY1" fmla="*/ 1277957 h 3095740"/>
              <a:gd name="connsiteX2" fmla="*/ 24796 w 1211916"/>
              <a:gd name="connsiteY2" fmla="*/ 407624 h 3095740"/>
              <a:gd name="connsiteX3" fmla="*/ 487504 w 1211916"/>
              <a:gd name="connsiteY3" fmla="*/ 0 h 3095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1916" h="3095740">
                <a:moveTo>
                  <a:pt x="917162" y="3095740"/>
                </a:moveTo>
                <a:cubicBezTo>
                  <a:pt x="1112711" y="2410858"/>
                  <a:pt x="1308261" y="1725976"/>
                  <a:pt x="1159533" y="1277957"/>
                </a:cubicBezTo>
                <a:cubicBezTo>
                  <a:pt x="1010805" y="829938"/>
                  <a:pt x="136801" y="620617"/>
                  <a:pt x="24796" y="407624"/>
                </a:cubicBezTo>
                <a:cubicBezTo>
                  <a:pt x="-87209" y="194631"/>
                  <a:pt x="200147" y="97315"/>
                  <a:pt x="487504" y="0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67544" y="1247118"/>
            <a:ext cx="84969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/>
              <a:t>Reading a each line in turn BUT ONLY storing it in a variable when it matches search criteria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File Handling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78278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076305"/>
            <a:ext cx="6048672" cy="209159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407" y="4221088"/>
            <a:ext cx="6100994" cy="214390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5" name="TextBox 14"/>
          <p:cNvSpPr txBox="1"/>
          <p:nvPr/>
        </p:nvSpPr>
        <p:spPr>
          <a:xfrm>
            <a:off x="6944716" y="2258509"/>
            <a:ext cx="1907704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This is another example of searching for a specific item within a line of a file.</a:t>
            </a:r>
          </a:p>
          <a:p>
            <a:endParaRPr lang="en-GB" sz="1200" dirty="0"/>
          </a:p>
          <a:p>
            <a:r>
              <a:rPr lang="en-GB" sz="1200" dirty="0" smtClean="0"/>
              <a:t>This works the same as the last but as you can see it is a little more tidy.</a:t>
            </a:r>
          </a:p>
          <a:p>
            <a:endParaRPr lang="en-GB" sz="1200" dirty="0"/>
          </a:p>
          <a:p>
            <a:r>
              <a:rPr lang="en-GB" sz="1200" dirty="0" smtClean="0"/>
              <a:t>It uses a flag variable which starts off as FALSE and only changes to TRUE if the search is successful.</a:t>
            </a:r>
          </a:p>
          <a:p>
            <a:endParaRPr lang="en-GB" sz="1200" dirty="0"/>
          </a:p>
          <a:p>
            <a:r>
              <a:rPr lang="en-GB" sz="1200" dirty="0" smtClean="0"/>
              <a:t>If it is not successful then a final IF statement will say that not item was matched.</a:t>
            </a:r>
            <a:endParaRPr lang="en-GB" sz="1200" dirty="0"/>
          </a:p>
        </p:txBody>
      </p:sp>
      <p:sp>
        <p:nvSpPr>
          <p:cNvPr id="3" name="Rectangle 2"/>
          <p:cNvSpPr/>
          <p:nvPr/>
        </p:nvSpPr>
        <p:spPr>
          <a:xfrm>
            <a:off x="467544" y="1311131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Another way of reading a each line in turn BUT ONLY storing it in a variable when it matches search criteria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File Handling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995675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08800"/>
            <a:ext cx="8496944" cy="4856504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/>
              <a:t>Text Files and Python</a:t>
            </a:r>
          </a:p>
          <a:p>
            <a:pPr marL="0" indent="0">
              <a:buNone/>
            </a:pPr>
            <a:endParaRPr lang="en-GB" sz="1200" b="1" dirty="0" smtClean="0"/>
          </a:p>
          <a:p>
            <a:pPr marL="0" indent="0">
              <a:buNone/>
            </a:pPr>
            <a:r>
              <a:rPr lang="en-GB" dirty="0" smtClean="0"/>
              <a:t>In python, like all other languages, it is possible to store </a:t>
            </a:r>
            <a:r>
              <a:rPr lang="en-GB" dirty="0"/>
              <a:t>in </a:t>
            </a:r>
            <a:r>
              <a:rPr lang="en-GB" b="1" dirty="0"/>
              <a:t>text </a:t>
            </a:r>
            <a:r>
              <a:rPr lang="en-GB" b="1" dirty="0" smtClean="0"/>
              <a:t>files </a:t>
            </a:r>
            <a:r>
              <a:rPr lang="en-GB" dirty="0" smtClean="0"/>
              <a:t>data held </a:t>
            </a:r>
            <a:r>
              <a:rPr lang="en-GB" b="1" dirty="0" smtClean="0"/>
              <a:t>within</a:t>
            </a:r>
            <a:r>
              <a:rPr lang="en-GB" dirty="0" smtClean="0"/>
              <a:t> the program (such as data in variables and lists).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This is great as is means that when our program closes, we can still keep our data.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File Handling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744732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554" y="2021369"/>
            <a:ext cx="5844789" cy="239755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4725143"/>
            <a:ext cx="2600325" cy="14001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67944" y="4725144"/>
            <a:ext cx="2600325" cy="14001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5719" y="1416320"/>
            <a:ext cx="2351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Update / Overwrite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File Handling</a:t>
            </a:r>
            <a:endParaRPr lang="en-GB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6927327" y="2021369"/>
            <a:ext cx="20162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Here is an example of reading the entire text file into a list…</a:t>
            </a:r>
          </a:p>
          <a:p>
            <a:endParaRPr lang="en-GB" dirty="0"/>
          </a:p>
          <a:p>
            <a:r>
              <a:rPr lang="en-GB" dirty="0" smtClean="0"/>
              <a:t>…then overwriting a specific line (list item) with new data…</a:t>
            </a:r>
          </a:p>
          <a:p>
            <a:endParaRPr lang="en-GB" dirty="0"/>
          </a:p>
          <a:p>
            <a:r>
              <a:rPr lang="en-GB" dirty="0" smtClean="0"/>
              <a:t>…then writing this list back to the text file.</a:t>
            </a:r>
          </a:p>
        </p:txBody>
      </p:sp>
    </p:spTree>
    <p:extLst>
      <p:ext uri="{BB962C8B-B14F-4D97-AF65-F5344CB8AC3E}">
        <p14:creationId xmlns:p14="http://schemas.microsoft.com/office/powerpoint/2010/main" val="418796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689" y="4356169"/>
            <a:ext cx="2600325" cy="1276350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568" y="5445224"/>
            <a:ext cx="3400900" cy="48584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9919" y="4441047"/>
            <a:ext cx="2600325" cy="1276350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34" y="1967960"/>
            <a:ext cx="5701568" cy="195515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467544" y="1348586"/>
            <a:ext cx="14430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Delete Line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File Handling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790081" y="1731062"/>
            <a:ext cx="20162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Here, the entire text file is read into a list, then a particular list item is popped out. Finally the list is written back to the file.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42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643958"/>
            <a:ext cx="2600325" cy="1400175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 r="63" b="63"/>
          <a:stretch>
            <a:fillRect/>
          </a:stretch>
        </p:blipFill>
        <p:spPr bwMode="auto">
          <a:xfrm>
            <a:off x="683568" y="1916832"/>
            <a:ext cx="5862037" cy="227968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4567759"/>
            <a:ext cx="27051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467544" y="1353035"/>
            <a:ext cx="3780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Insert – </a:t>
            </a:r>
            <a:r>
              <a:rPr lang="en-GB" i="1" dirty="0"/>
              <a:t>at a specific line number</a:t>
            </a:r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File Handling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804248" y="2060848"/>
            <a:ext cx="208823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Here, the text file is being read into a list…</a:t>
            </a:r>
          </a:p>
          <a:p>
            <a:endParaRPr lang="en-GB" dirty="0"/>
          </a:p>
          <a:p>
            <a:r>
              <a:rPr lang="en-GB" dirty="0" smtClean="0"/>
              <a:t>…then new data is being inserted into a new position of the list…</a:t>
            </a:r>
          </a:p>
          <a:p>
            <a:endParaRPr lang="en-GB" dirty="0"/>
          </a:p>
          <a:p>
            <a:r>
              <a:rPr lang="en-GB" dirty="0" smtClean="0"/>
              <a:t>…then the list is being written back to file.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109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08798"/>
            <a:ext cx="8568952" cy="3303951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Creating </a:t>
            </a:r>
            <a:r>
              <a:rPr lang="en-GB" b="1" dirty="0"/>
              <a:t>the file </a:t>
            </a:r>
            <a:r>
              <a:rPr lang="en-GB" b="1" dirty="0" smtClean="0"/>
              <a:t>and opening it in write mode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Before we can write data into a text file we first need to create the text file.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 need to use a new function, called ‘</a:t>
            </a:r>
            <a:r>
              <a:rPr lang="en-GB" b="1" dirty="0" smtClean="0"/>
              <a:t>open()</a:t>
            </a:r>
            <a:r>
              <a:rPr lang="en-GB" dirty="0" smtClean="0"/>
              <a:t>’. </a:t>
            </a:r>
            <a:r>
              <a:rPr lang="en-GB" dirty="0"/>
              <a:t>This creates the file and allows us to write text to </a:t>
            </a:r>
            <a:r>
              <a:rPr lang="en-GB" dirty="0" smtClean="0"/>
              <a:t>it.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Firstly</a:t>
            </a:r>
            <a:r>
              <a:rPr lang="en-GB" dirty="0"/>
              <a:t>, we create </a:t>
            </a:r>
            <a:r>
              <a:rPr lang="en-GB" dirty="0" smtClean="0"/>
              <a:t>a variable (called a file handler) that python will use to identify the text file, then we use the open function to assign the external file to it.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" b="-624"/>
          <a:stretch/>
        </p:blipFill>
        <p:spPr bwMode="auto">
          <a:xfrm>
            <a:off x="1808693" y="4614600"/>
            <a:ext cx="5931659" cy="489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56565" y="5232783"/>
            <a:ext cx="3816424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1600" dirty="0">
                <a:solidFill>
                  <a:prstClr val="black"/>
                </a:solidFill>
              </a:rPr>
              <a:t>We type in the name of the new file, and what type it is. For this guide we will be using </a:t>
            </a:r>
            <a:r>
              <a:rPr lang="en-GB" sz="1600" dirty="0" smtClean="0">
                <a:solidFill>
                  <a:prstClr val="black"/>
                </a:solidFill>
              </a:rPr>
              <a:t>text </a:t>
            </a:r>
            <a:r>
              <a:rPr lang="en-GB" sz="1600" dirty="0">
                <a:solidFill>
                  <a:prstClr val="black"/>
                </a:solidFill>
              </a:rPr>
              <a:t>files. </a:t>
            </a:r>
            <a:r>
              <a:rPr lang="en-GB" sz="1600" dirty="0" smtClean="0">
                <a:solidFill>
                  <a:prstClr val="black"/>
                </a:solidFill>
              </a:rPr>
              <a:t>Text </a:t>
            </a:r>
            <a:r>
              <a:rPr lang="en-GB" sz="1600" dirty="0">
                <a:solidFill>
                  <a:prstClr val="black"/>
                </a:solidFill>
              </a:rPr>
              <a:t>files are designated as .txt. </a:t>
            </a:r>
          </a:p>
        </p:txBody>
      </p:sp>
      <p:sp>
        <p:nvSpPr>
          <p:cNvPr id="6" name="Rectangle 5"/>
          <p:cNvSpPr/>
          <p:nvPr/>
        </p:nvSpPr>
        <p:spPr>
          <a:xfrm>
            <a:off x="5145995" y="5232783"/>
            <a:ext cx="3794720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1600" dirty="0">
                <a:solidFill>
                  <a:prstClr val="black"/>
                </a:solidFill>
              </a:rPr>
              <a:t>We also need to tell the computer that we will be </a:t>
            </a:r>
            <a:r>
              <a:rPr lang="en-GB" sz="1600" dirty="0" smtClean="0">
                <a:solidFill>
                  <a:prstClr val="black"/>
                </a:solidFill>
              </a:rPr>
              <a:t>writing to the </a:t>
            </a:r>
            <a:r>
              <a:rPr lang="en-GB" sz="1600" dirty="0">
                <a:solidFill>
                  <a:prstClr val="black"/>
                </a:solidFill>
              </a:rPr>
              <a:t>new file. This is why we have the ,”w” after the file name and </a:t>
            </a:r>
            <a:r>
              <a:rPr lang="en-GB" sz="1600" dirty="0" smtClean="0">
                <a:solidFill>
                  <a:prstClr val="black"/>
                </a:solidFill>
              </a:rPr>
              <a:t>file type. The ‘w’ means ‘write’.</a:t>
            </a:r>
            <a:endParaRPr lang="en-GB" sz="1600" dirty="0">
              <a:solidFill>
                <a:prstClr val="black"/>
              </a:solidFill>
            </a:endParaRPr>
          </a:p>
        </p:txBody>
      </p:sp>
      <p:cxnSp>
        <p:nvCxnSpPr>
          <p:cNvPr id="8" name="Straight Arrow Connector 7"/>
          <p:cNvCxnSpPr>
            <a:stCxn id="5" idx="3"/>
          </p:cNvCxnSpPr>
          <p:nvPr/>
        </p:nvCxnSpPr>
        <p:spPr>
          <a:xfrm flipV="1">
            <a:off x="4472989" y="4974641"/>
            <a:ext cx="576064" cy="79675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7281301" y="4941168"/>
            <a:ext cx="1008112" cy="2562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File Handling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52571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08799"/>
            <a:ext cx="8568952" cy="3920401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sz="4200" b="1" dirty="0" smtClean="0"/>
              <a:t>Writing </a:t>
            </a:r>
            <a:r>
              <a:rPr lang="en-GB" sz="4200" b="1" dirty="0"/>
              <a:t>to the File </a:t>
            </a:r>
            <a:endParaRPr lang="en-GB" sz="4200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To </a:t>
            </a:r>
            <a:r>
              <a:rPr lang="en-GB" dirty="0"/>
              <a:t>start writing to the file we have created we need </a:t>
            </a:r>
            <a:r>
              <a:rPr lang="en-GB" dirty="0" smtClean="0"/>
              <a:t>to add ‘.write’ to the end of our new variable followed by brackets.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In this brackets we add our text.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If </a:t>
            </a:r>
            <a:r>
              <a:rPr lang="en-GB" dirty="0"/>
              <a:t>we are going to write more than one line to the file, we need to tell the computer when to start a new line. To do this, we </a:t>
            </a:r>
            <a:r>
              <a:rPr lang="en-GB" dirty="0" smtClean="0"/>
              <a:t>use ‘\n’ </a:t>
            </a:r>
            <a:r>
              <a:rPr lang="en-GB" dirty="0"/>
              <a:t>at the end of each </a:t>
            </a:r>
            <a:r>
              <a:rPr lang="en-GB" dirty="0" smtClean="0"/>
              <a:t>line.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We </a:t>
            </a:r>
            <a:r>
              <a:rPr lang="en-GB" dirty="0"/>
              <a:t>don’t need to put this in for the last line because </a:t>
            </a:r>
            <a:r>
              <a:rPr lang="en-GB" dirty="0" smtClean="0"/>
              <a:t>there </a:t>
            </a:r>
            <a:r>
              <a:rPr lang="en-GB" dirty="0"/>
              <a:t>is no other line coming after it. </a:t>
            </a:r>
            <a:endParaRPr lang="en-GB" dirty="0" smtClean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5013176"/>
            <a:ext cx="5949514" cy="129614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2"/>
          <a:stretch/>
        </p:blipFill>
        <p:spPr>
          <a:xfrm>
            <a:off x="2315683" y="2977662"/>
            <a:ext cx="4443701" cy="351692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File Handling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27454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08800"/>
            <a:ext cx="8496944" cy="2686420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Closing </a:t>
            </a:r>
            <a:r>
              <a:rPr lang="en-GB" b="1" dirty="0"/>
              <a:t>the File 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We </a:t>
            </a:r>
            <a:r>
              <a:rPr lang="en-GB" dirty="0"/>
              <a:t>need to close the file after we have written to it otherwise we will not be able to see it once we are finished.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All we have to do to close the file is </a:t>
            </a:r>
            <a:r>
              <a:rPr lang="en-GB" dirty="0" smtClean="0"/>
              <a:t>add ‘.close()’ to the end of our file handler variable. 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i="1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868723"/>
            <a:ext cx="2648874" cy="44432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File Handling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94608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08800"/>
            <a:ext cx="8496944" cy="1544136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4000" b="1" dirty="0" smtClean="0"/>
              <a:t>The </a:t>
            </a:r>
            <a:r>
              <a:rPr lang="en-GB" sz="4000" b="1" dirty="0"/>
              <a:t>Result </a:t>
            </a:r>
            <a:endParaRPr lang="en-GB" sz="4000" dirty="0"/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file that </a:t>
            </a:r>
            <a:r>
              <a:rPr lang="en-GB" dirty="0" smtClean="0"/>
              <a:t>is </a:t>
            </a:r>
            <a:r>
              <a:rPr lang="en-GB" dirty="0"/>
              <a:t>created and written to will be in the same folder as </a:t>
            </a:r>
            <a:r>
              <a:rPr lang="en-GB" dirty="0" smtClean="0"/>
              <a:t>the program </a:t>
            </a:r>
            <a:r>
              <a:rPr lang="en-GB" dirty="0"/>
              <a:t>that you </a:t>
            </a:r>
            <a:r>
              <a:rPr lang="en-GB" dirty="0" smtClean="0"/>
              <a:t>made to create the text file. </a:t>
            </a:r>
            <a:endParaRPr lang="en-GB" dirty="0"/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911" y="4221088"/>
            <a:ext cx="2958074" cy="2058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4499992" y="4890510"/>
            <a:ext cx="792088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18"/>
          <a:stretch/>
        </p:blipFill>
        <p:spPr bwMode="auto">
          <a:xfrm>
            <a:off x="1838475" y="2731532"/>
            <a:ext cx="5755081" cy="106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683568" y="4530470"/>
            <a:ext cx="3606554" cy="1440160"/>
            <a:chOff x="928785" y="4771074"/>
            <a:chExt cx="3606554" cy="1440160"/>
          </a:xfrm>
        </p:grpSpPr>
        <p:pic>
          <p:nvPicPr>
            <p:cNvPr id="5" name="Picture 4" descr="Screen Clippi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8785" y="4771074"/>
              <a:ext cx="3606554" cy="144016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2195736" y="5880492"/>
              <a:ext cx="3161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>
                  <a:solidFill>
                    <a:srgbClr val="C00000"/>
                  </a:solidFill>
                </a:rPr>
                <a:t>()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File Handling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06260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08800"/>
            <a:ext cx="8496944" cy="5000520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Reading </a:t>
            </a:r>
            <a:r>
              <a:rPr lang="en-GB" b="1" dirty="0"/>
              <a:t>a File </a:t>
            </a:r>
          </a:p>
          <a:p>
            <a:pPr marL="0" indent="0">
              <a:buNone/>
            </a:pPr>
            <a:r>
              <a:rPr lang="en-GB" b="1" dirty="0" smtClean="0"/>
              <a:t>Opening a file in read mode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Reading a file in python is even easier than writing to a </a:t>
            </a:r>
            <a:r>
              <a:rPr lang="en-GB" dirty="0" smtClean="0"/>
              <a:t>file.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We </a:t>
            </a:r>
            <a:r>
              <a:rPr lang="en-GB" dirty="0"/>
              <a:t>first need to open the file we are using in read mode. </a:t>
            </a:r>
            <a:r>
              <a:rPr lang="en-GB" i="1" dirty="0"/>
              <a:t>To be able to read a file you need to have created one beforehand.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 do this by typing in the file name and </a:t>
            </a:r>
            <a:r>
              <a:rPr lang="en-GB" dirty="0" smtClean="0"/>
              <a:t>file type</a:t>
            </a:r>
            <a:r>
              <a:rPr lang="en-GB" dirty="0"/>
              <a:t>, followed by a comma and “r”. This tells the computer that we will be opening the file </a:t>
            </a:r>
            <a:r>
              <a:rPr lang="en-GB" dirty="0" smtClean="0"/>
              <a:t> in order to read its contents.</a:t>
            </a:r>
          </a:p>
          <a:p>
            <a:pPr marL="0" indent="0">
              <a:buNone/>
            </a:pPr>
            <a:r>
              <a:rPr lang="en-GB" i="1" dirty="0" smtClean="0"/>
              <a:t>In </a:t>
            </a:r>
            <a:r>
              <a:rPr lang="en-GB" i="1" dirty="0"/>
              <a:t>this example I am using the same file that I </a:t>
            </a:r>
            <a:r>
              <a:rPr lang="en-GB" i="1" dirty="0" smtClean="0"/>
              <a:t> wrote to earlier on. </a:t>
            </a: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668" y="3557032"/>
            <a:ext cx="5092696" cy="504056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File Handling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27855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3" y="1340768"/>
            <a:ext cx="8496944" cy="2016224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b="1" dirty="0"/>
              <a:t>Reading </a:t>
            </a:r>
            <a:r>
              <a:rPr lang="en-GB" b="1" dirty="0" smtClean="0"/>
              <a:t>the </a:t>
            </a:r>
            <a:r>
              <a:rPr lang="en-GB" b="1" dirty="0"/>
              <a:t>File </a:t>
            </a:r>
            <a:endParaRPr lang="en-GB" b="1" dirty="0" smtClean="0"/>
          </a:p>
          <a:p>
            <a:pPr marL="0" indent="0">
              <a:buNone/>
            </a:pPr>
            <a:endParaRPr lang="en-GB" sz="1500" b="1" dirty="0"/>
          </a:p>
          <a:p>
            <a:pPr marL="0" indent="0">
              <a:buNone/>
            </a:pPr>
            <a:r>
              <a:rPr lang="en-GB" dirty="0" smtClean="0"/>
              <a:t>All </a:t>
            </a:r>
            <a:r>
              <a:rPr lang="en-GB" dirty="0"/>
              <a:t>we have to do to actually see the text within the file is print the </a:t>
            </a:r>
            <a:r>
              <a:rPr lang="en-GB" dirty="0" smtClean="0"/>
              <a:t>text file’s variable with </a:t>
            </a:r>
            <a:r>
              <a:rPr lang="en-GB" dirty="0"/>
              <a:t>.</a:t>
            </a:r>
            <a:r>
              <a:rPr lang="en-GB" dirty="0" smtClean="0"/>
              <a:t>read() attached to the end of the file hander’s name. 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346" y="3717032"/>
            <a:ext cx="4081337" cy="62789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File Handling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13734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08800"/>
            <a:ext cx="8496944" cy="1328112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The Result 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2400" dirty="0" smtClean="0"/>
              <a:t>Here </a:t>
            </a:r>
            <a:r>
              <a:rPr lang="en-GB" sz="2400" dirty="0"/>
              <a:t>is the </a:t>
            </a:r>
            <a:r>
              <a:rPr lang="en-GB" sz="2400" dirty="0" smtClean="0"/>
              <a:t>code and the resulting program.</a:t>
            </a: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7" y="3140968"/>
            <a:ext cx="7931745" cy="1592301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File Handling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12949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1460</TotalTime>
  <Words>1309</Words>
  <Application>Microsoft Office PowerPoint</Application>
  <PresentationFormat>On-screen Show (4:3)</PresentationFormat>
  <Paragraphs>147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Century Gothic</vt:lpstr>
      <vt:lpstr>Office Theme</vt:lpstr>
      <vt:lpstr>File Handling</vt:lpstr>
      <vt:lpstr>File Handling</vt:lpstr>
      <vt:lpstr>File Handling</vt:lpstr>
      <vt:lpstr>File Handling</vt:lpstr>
      <vt:lpstr>File Handling</vt:lpstr>
      <vt:lpstr>File Handling</vt:lpstr>
      <vt:lpstr>File Handling</vt:lpstr>
      <vt:lpstr>File Handling</vt:lpstr>
      <vt:lpstr>File Handling</vt:lpstr>
      <vt:lpstr>File Handling</vt:lpstr>
      <vt:lpstr>File Handling</vt:lpstr>
      <vt:lpstr>File Handling</vt:lpstr>
      <vt:lpstr>File Handling</vt:lpstr>
      <vt:lpstr>File Handling</vt:lpstr>
      <vt:lpstr>File Handling</vt:lpstr>
      <vt:lpstr>File Handling</vt:lpstr>
      <vt:lpstr>File Handling</vt:lpstr>
      <vt:lpstr>File Handling</vt:lpstr>
      <vt:lpstr>File Handling</vt:lpstr>
      <vt:lpstr>File Handling</vt:lpstr>
      <vt:lpstr>File Handling</vt:lpstr>
      <vt:lpstr>File Handling</vt:lpstr>
    </vt:vector>
  </TitlesOfParts>
  <Company>Sidmouth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</dc:creator>
  <cp:lastModifiedBy>Sam Wickins</cp:lastModifiedBy>
  <cp:revision>174</cp:revision>
  <cp:lastPrinted>2016-10-18T07:43:41Z</cp:lastPrinted>
  <dcterms:created xsi:type="dcterms:W3CDTF">2013-09-11T18:04:43Z</dcterms:created>
  <dcterms:modified xsi:type="dcterms:W3CDTF">2017-07-02T10:43:49Z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167548</vt:lpwstr>
  </property>
  <property fmtid="{D5CDD505-2E9C-101B-9397-08002B2CF9AE}" pid="3" name="NXPowerLiteSettings">
    <vt:lpwstr>C74006B004C800</vt:lpwstr>
  </property>
  <property fmtid="{D5CDD505-2E9C-101B-9397-08002B2CF9AE}" pid="4" name="NXPowerLiteVersion">
    <vt:lpwstr>S7.0.8</vt:lpwstr>
  </property>
</Properties>
</file>