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embeddedFontLst>
    <p:embeddedFont>
      <p:font typeface="Museo 700" panose="02000000000000000000" pitchFamily="2" charset="0"/>
      <p:bold r:id="rId19"/>
    </p:embeddedFont>
    <p:embeddedFont>
      <p:font typeface="Museo 500" panose="02000000000000000000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useo 900" panose="02000000000000000000" pitchFamily="2" charset="0"/>
      <p:bold r:id="rId25"/>
    </p:embeddedFont>
    <p:embeddedFont>
      <p:font typeface="Museo 100" panose="02000000000000000000" pitchFamily="2" charset="0"/>
      <p:regular r:id="rId26"/>
    </p:embeddedFont>
    <p:embeddedFont>
      <p:font typeface="Museo900-Regular" panose="02000000000000000000" pitchFamily="2" charset="0"/>
      <p:bold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A639"/>
    <a:srgbClr val="B2CB63"/>
    <a:srgbClr val="6C6F59"/>
    <a:srgbClr val="C0BB9E"/>
    <a:srgbClr val="2F586A"/>
    <a:srgbClr val="364656"/>
    <a:srgbClr val="274754"/>
    <a:srgbClr val="979A78"/>
    <a:srgbClr val="8D8959"/>
    <a:srgbClr val="2B7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 snapToObjects="1" showGuides="1">
      <p:cViewPr varScale="1">
        <p:scale>
          <a:sx n="74" d="100"/>
          <a:sy n="74" d="100"/>
        </p:scale>
        <p:origin x="84" y="912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3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13/08/2015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it 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B2CB63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B2CB6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B2CB63"/>
                </a:solidFill>
                <a:latin typeface="Arial"/>
                <a:cs typeface="Arial"/>
              </a:rPr>
              <a:t>4</a:t>
            </a:r>
            <a:endParaRPr lang="en-US" sz="4500" b="1" dirty="0">
              <a:solidFill>
                <a:srgbClr val="B2CB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95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98A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30216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B2C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17145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Unit 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Wireless networking, CSMA and SSID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</a:p>
        </p:txBody>
      </p:sp>
      <p:pic>
        <p:nvPicPr>
          <p:cNvPr id="28" name="Picture 27" descr="Logo Unit 6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Logo Unit 6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39" name="Picture 38" descr="Unit 6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Wireless networking, CSMA and SSID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29" name="Picture 28" descr="Unit 6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Wireless networking, CSMA and SSID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Unit 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2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Wireless networking, CSMA and SSID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</a:t>
            </a:r>
            <a:r>
              <a:rPr lang="en-US" sz="2500" dirty="0">
                <a:latin typeface="Museo 100" panose="02000000000000000000" pitchFamily="50" charset="0"/>
              </a:rPr>
              <a:t>2</a:t>
            </a:r>
            <a:endParaRPr lang="en-US" sz="2500" dirty="0" smtClean="0">
              <a:latin typeface="Museo 100" panose="02000000000000000000" pitchFamily="50" charset="0"/>
            </a:endParaRP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Wireless networking, CSMA and SSID</a:t>
            </a:r>
            <a:endParaRPr lang="en-US" dirty="0">
              <a:latin typeface="Museo 100" panose="02000000000000000000" pitchFamily="50" charset="0"/>
            </a:endParaRP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>Unit 6</a:t>
            </a: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>Communication: Technology and consequences</a:t>
            </a:r>
            <a:endParaRPr lang="en-US" sz="2000" dirty="0">
              <a:latin typeface="Museo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4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Now write answers to </a:t>
            </a:r>
            <a:r>
              <a:rPr lang="en-GB" b="1" dirty="0" smtClean="0"/>
              <a:t>Task 1</a:t>
            </a:r>
            <a:r>
              <a:rPr lang="en-GB" dirty="0" smtClean="0"/>
              <a:t>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18"/>
          <a:stretch/>
        </p:blipFill>
        <p:spPr>
          <a:xfrm>
            <a:off x="6366934" y="3643084"/>
            <a:ext cx="2794000" cy="2685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72111"/>
            <a:ext cx="3918857" cy="309154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Two stations transmitting…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everal devices may be able to transmit via a single WAP</a:t>
            </a:r>
          </a:p>
          <a:p>
            <a:r>
              <a:rPr lang="en-GB" dirty="0" smtClean="0"/>
              <a:t>What happens if two devices transmit simultaneously?</a:t>
            </a:r>
          </a:p>
          <a:p>
            <a:pPr lvl="1"/>
            <a:r>
              <a:rPr lang="en-GB" dirty="0" smtClean="0"/>
              <a:t>A protocol is needed to prevent this from happening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1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Collision avoidance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360479" y="1611391"/>
            <a:ext cx="4361568" cy="4860750"/>
            <a:chOff x="1138235" y="1538109"/>
            <a:chExt cx="4357693" cy="4856432"/>
          </a:xfrm>
          <a:effectLst/>
        </p:grpSpPr>
        <p:sp>
          <p:nvSpPr>
            <p:cNvPr id="7" name="Rounded Rectangle 6"/>
            <p:cNvSpPr/>
            <p:nvPr/>
          </p:nvSpPr>
          <p:spPr>
            <a:xfrm>
              <a:off x="1409700" y="1538109"/>
              <a:ext cx="1476375" cy="517845"/>
            </a:xfrm>
            <a:prstGeom prst="roundRect">
              <a:avLst>
                <a:gd name="adj" fmla="val 44257"/>
              </a:avLst>
            </a:prstGeom>
            <a:solidFill>
              <a:srgbClr val="B2CB63"/>
            </a:solidFill>
            <a:ln w="28575">
              <a:solidFill>
                <a:srgbClr val="B2CB6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409699" y="5876696"/>
              <a:ext cx="1476375" cy="517845"/>
            </a:xfrm>
            <a:prstGeom prst="roundRect">
              <a:avLst>
                <a:gd name="adj" fmla="val 44257"/>
              </a:avLst>
            </a:prstGeom>
            <a:solidFill>
              <a:srgbClr val="B2CB63"/>
            </a:solidFill>
            <a:ln w="28575">
              <a:solidFill>
                <a:srgbClr val="B2CB6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409700" y="2490609"/>
              <a:ext cx="1476375" cy="517845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98A63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Assemble a frame</a:t>
              </a:r>
              <a:endPara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409698" y="4967109"/>
              <a:ext cx="1476375" cy="517845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98A63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Transmit data</a:t>
              </a:r>
              <a:endPara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Diamond 12"/>
            <p:cNvSpPr/>
            <p:nvPr/>
          </p:nvSpPr>
          <p:spPr>
            <a:xfrm>
              <a:off x="1138235" y="3381196"/>
              <a:ext cx="2019300" cy="1209675"/>
            </a:xfrm>
            <a:prstGeom prst="diamond">
              <a:avLst/>
            </a:prstGeom>
            <a:noFill/>
            <a:ln w="28575">
              <a:solidFill>
                <a:srgbClr val="98A63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Channel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Idle?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019553" y="3727022"/>
              <a:ext cx="1476375" cy="517845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98A63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Wait a random time</a:t>
              </a:r>
              <a:endPara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7" idx="2"/>
              <a:endCxn id="10" idx="0"/>
            </p:cNvCxnSpPr>
            <p:nvPr/>
          </p:nvCxnSpPr>
          <p:spPr>
            <a:xfrm>
              <a:off x="2147888" y="2055954"/>
              <a:ext cx="0" cy="434655"/>
            </a:xfrm>
            <a:prstGeom prst="straightConnector1">
              <a:avLst/>
            </a:prstGeom>
            <a:ln w="28575">
              <a:solidFill>
                <a:srgbClr val="B2CB6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3" idx="0"/>
            </p:cNvCxnSpPr>
            <p:nvPr/>
          </p:nvCxnSpPr>
          <p:spPr>
            <a:xfrm flipH="1">
              <a:off x="2147885" y="3008454"/>
              <a:ext cx="4763" cy="372742"/>
            </a:xfrm>
            <a:prstGeom prst="straightConnector1">
              <a:avLst/>
            </a:prstGeom>
            <a:ln w="28575">
              <a:solidFill>
                <a:srgbClr val="B2CB6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2147883" y="4590871"/>
              <a:ext cx="4763" cy="372742"/>
            </a:xfrm>
            <a:prstGeom prst="straightConnector1">
              <a:avLst/>
            </a:prstGeom>
            <a:ln w="28575">
              <a:solidFill>
                <a:srgbClr val="B2CB6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143120" y="5488450"/>
              <a:ext cx="4763" cy="372742"/>
            </a:xfrm>
            <a:prstGeom prst="straightConnector1">
              <a:avLst/>
            </a:prstGeom>
            <a:ln w="28575">
              <a:solidFill>
                <a:srgbClr val="B2CB6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157536" y="3985945"/>
              <a:ext cx="862017" cy="0"/>
            </a:xfrm>
            <a:prstGeom prst="straightConnector1">
              <a:avLst/>
            </a:prstGeom>
            <a:ln w="28575">
              <a:solidFill>
                <a:srgbClr val="B2CB6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152648" y="3183676"/>
              <a:ext cx="2609854" cy="0"/>
            </a:xfrm>
            <a:prstGeom prst="straightConnector1">
              <a:avLst/>
            </a:prstGeom>
            <a:ln w="28575">
              <a:solidFill>
                <a:srgbClr val="B2CB6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748214" y="3183676"/>
              <a:ext cx="2" cy="533821"/>
            </a:xfrm>
            <a:prstGeom prst="straightConnector1">
              <a:avLst/>
            </a:prstGeom>
            <a:ln w="28575">
              <a:solidFill>
                <a:srgbClr val="B2CB63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3148012" y="3564286"/>
              <a:ext cx="800100" cy="517845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957386" y="4449264"/>
              <a:ext cx="800100" cy="517845"/>
            </a:xfrm>
            <a:prstGeom prst="roundRect">
              <a:avLst>
                <a:gd name="adj" fmla="val 0"/>
              </a:avLst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9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4732" y="1507067"/>
            <a:ext cx="5139267" cy="53509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tabLst>
                <a:tab pos="715963" algn="l"/>
              </a:tabLst>
            </a:pPr>
            <a:r>
              <a:rPr lang="en-GB" dirty="0" smtClean="0"/>
              <a:t>CSMA/CA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3619120" cy="4154754"/>
          </a:xfrm>
        </p:spPr>
        <p:txBody>
          <a:bodyPr/>
          <a:lstStyle/>
          <a:p>
            <a:r>
              <a:rPr lang="en-US" dirty="0" smtClean="0"/>
              <a:t>The flowchart on the previous slide shows the protocol </a:t>
            </a:r>
            <a:r>
              <a:rPr lang="en-US" dirty="0" smtClean="0">
                <a:solidFill>
                  <a:srgbClr val="98A639"/>
                </a:solidFill>
              </a:rPr>
              <a:t>Carrier </a:t>
            </a:r>
            <a:r>
              <a:rPr lang="en-US" dirty="0">
                <a:solidFill>
                  <a:srgbClr val="98A639"/>
                </a:solidFill>
              </a:rPr>
              <a:t>S</a:t>
            </a:r>
            <a:r>
              <a:rPr lang="en-US" dirty="0" smtClean="0">
                <a:solidFill>
                  <a:srgbClr val="98A639"/>
                </a:solidFill>
              </a:rPr>
              <a:t>ense </a:t>
            </a:r>
            <a:r>
              <a:rPr lang="en-US" dirty="0">
                <a:solidFill>
                  <a:srgbClr val="98A639"/>
                </a:solidFill>
              </a:rPr>
              <a:t>M</a:t>
            </a:r>
            <a:r>
              <a:rPr lang="en-US" dirty="0" smtClean="0">
                <a:solidFill>
                  <a:srgbClr val="98A639"/>
                </a:solidFill>
              </a:rPr>
              <a:t>ultiple </a:t>
            </a:r>
            <a:r>
              <a:rPr lang="en-US" dirty="0">
                <a:solidFill>
                  <a:srgbClr val="98A639"/>
                </a:solidFill>
              </a:rPr>
              <a:t>A</a:t>
            </a:r>
            <a:r>
              <a:rPr lang="en-US" dirty="0" smtClean="0">
                <a:solidFill>
                  <a:srgbClr val="98A639"/>
                </a:solidFill>
              </a:rPr>
              <a:t>ccess with Collision Avoidance (CSMA/CA)</a:t>
            </a:r>
          </a:p>
          <a:p>
            <a:r>
              <a:rPr lang="en-US" dirty="0" smtClean="0"/>
              <a:t>Collisions are </a:t>
            </a:r>
            <a:r>
              <a:rPr lang="en-US" dirty="0"/>
              <a:t>avoided by each statio</a:t>
            </a:r>
            <a:r>
              <a:rPr lang="en-US" dirty="0" smtClean="0"/>
              <a:t>n transmitting </a:t>
            </a:r>
            <a:r>
              <a:rPr lang="en-US" dirty="0"/>
              <a:t>only when </a:t>
            </a:r>
            <a:r>
              <a:rPr lang="en-US" dirty="0" smtClean="0"/>
              <a:t>the </a:t>
            </a:r>
            <a:r>
              <a:rPr lang="en-US" dirty="0"/>
              <a:t>channel is </a:t>
            </a:r>
            <a:r>
              <a:rPr lang="en-US" dirty="0" smtClean="0"/>
              <a:t>idle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Hidden node problem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24280" y="5461294"/>
            <a:ext cx="7797230" cy="1042986"/>
          </a:xfrm>
        </p:spPr>
        <p:txBody>
          <a:bodyPr/>
          <a:lstStyle/>
          <a:p>
            <a:pPr lvl="1"/>
            <a:r>
              <a:rPr lang="en-GB" dirty="0" smtClean="0"/>
              <a:t>The Wireless Access Point hears Nodes A and B</a:t>
            </a:r>
          </a:p>
          <a:p>
            <a:pPr lvl="1"/>
            <a:r>
              <a:rPr lang="en-GB" dirty="0" smtClean="0"/>
              <a:t>Nodes A and B are hidden from each other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564691" y="1678113"/>
            <a:ext cx="6037096" cy="3551519"/>
            <a:chOff x="1564691" y="1717209"/>
            <a:chExt cx="6037096" cy="3551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097" y="2790951"/>
              <a:ext cx="891252" cy="971467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725" y="2967282"/>
              <a:ext cx="622270" cy="622270"/>
            </a:xfrm>
            <a:prstGeom prst="rect">
              <a:avLst/>
            </a:prstGeom>
          </p:spPr>
        </p:pic>
        <p:sp>
          <p:nvSpPr>
            <p:cNvPr id="121" name="Oval 120"/>
            <p:cNvSpPr/>
            <p:nvPr/>
          </p:nvSpPr>
          <p:spPr>
            <a:xfrm>
              <a:off x="2778126" y="1717209"/>
              <a:ext cx="3551519" cy="3551519"/>
            </a:xfrm>
            <a:prstGeom prst="ellips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4050268" y="1717209"/>
              <a:ext cx="3551519" cy="3551519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1564691" y="1717209"/>
              <a:ext cx="3551519" cy="355151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316" y="2965550"/>
              <a:ext cx="622270" cy="62227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826114" y="3660967"/>
              <a:ext cx="983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Node A</a:t>
              </a:r>
              <a:endPara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240465" y="3786558"/>
              <a:ext cx="710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WAP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37866" y="3660967"/>
              <a:ext cx="983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Node B</a:t>
              </a:r>
              <a:endParaRPr lang="en-GB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7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CSMA/CA using RTS/CTS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829507" y="1673012"/>
            <a:ext cx="1476375" cy="517845"/>
          </a:xfrm>
          <a:prstGeom prst="roundRect">
            <a:avLst>
              <a:gd name="adj" fmla="val 44257"/>
            </a:avLst>
          </a:prstGeom>
          <a:solidFill>
            <a:srgbClr val="B2CB63"/>
          </a:solidFill>
          <a:ln w="28575">
            <a:solidFill>
              <a:srgbClr val="B2CB6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9507" y="2625512"/>
            <a:ext cx="1476375" cy="517845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98A6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 a frame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8046" y="5104355"/>
            <a:ext cx="1992388" cy="691831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98A6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 RTS (Request to send)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558045" y="3519019"/>
            <a:ext cx="2019300" cy="1209675"/>
          </a:xfrm>
          <a:prstGeom prst="diamond">
            <a:avLst/>
          </a:prstGeom>
          <a:noFill/>
          <a:ln w="28575">
            <a:solidFill>
              <a:srgbClr val="98A6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Idle?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07816" y="3769128"/>
            <a:ext cx="1476375" cy="778256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98A6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a random time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5" idx="2"/>
            <a:endCxn id="7" idx="0"/>
          </p:cNvCxnSpPr>
          <p:nvPr/>
        </p:nvCxnSpPr>
        <p:spPr>
          <a:xfrm>
            <a:off x="1567695" y="2190857"/>
            <a:ext cx="0" cy="434655"/>
          </a:xfrm>
          <a:prstGeom prst="straightConnector1">
            <a:avLst/>
          </a:prstGeom>
          <a:ln w="28575">
            <a:solidFill>
              <a:srgbClr val="B2CB6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9" idx="0"/>
          </p:cNvCxnSpPr>
          <p:nvPr/>
        </p:nvCxnSpPr>
        <p:spPr>
          <a:xfrm flipH="1">
            <a:off x="1567695" y="3146277"/>
            <a:ext cx="4763" cy="372742"/>
          </a:xfrm>
          <a:prstGeom prst="straightConnector1">
            <a:avLst/>
          </a:prstGeom>
          <a:ln w="28575">
            <a:solidFill>
              <a:srgbClr val="B2CB6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554237" y="4728118"/>
            <a:ext cx="4763" cy="372742"/>
          </a:xfrm>
          <a:prstGeom prst="straightConnector1">
            <a:avLst/>
          </a:prstGeom>
          <a:ln w="28575">
            <a:solidFill>
              <a:srgbClr val="98A63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63890" y="4134372"/>
            <a:ext cx="862017" cy="0"/>
          </a:xfrm>
          <a:prstGeom prst="straightConnector1">
            <a:avLst/>
          </a:prstGeom>
          <a:ln w="28575">
            <a:solidFill>
              <a:srgbClr val="B2CB6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554240" y="3343252"/>
            <a:ext cx="2609854" cy="0"/>
          </a:xfrm>
          <a:prstGeom prst="straightConnector1">
            <a:avLst/>
          </a:prstGeom>
          <a:ln w="28575">
            <a:solidFill>
              <a:srgbClr val="B2CB6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63257" y="3343252"/>
            <a:ext cx="0" cy="425876"/>
          </a:xfrm>
          <a:prstGeom prst="straightConnector1">
            <a:avLst/>
          </a:prstGeom>
          <a:ln w="28575">
            <a:solidFill>
              <a:srgbClr val="B2CB63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554366" y="3712713"/>
            <a:ext cx="800100" cy="51784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63740" y="4586511"/>
            <a:ext cx="800100" cy="51784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27120" y="4862367"/>
            <a:ext cx="1476375" cy="517845"/>
          </a:xfrm>
          <a:prstGeom prst="roundRect">
            <a:avLst>
              <a:gd name="adj" fmla="val 44257"/>
            </a:avLst>
          </a:prstGeom>
          <a:solidFill>
            <a:srgbClr val="B2CB63"/>
          </a:solidFill>
          <a:ln w="28575">
            <a:solidFill>
              <a:srgbClr val="B2CB6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060541" y="4474458"/>
            <a:ext cx="4763" cy="372742"/>
          </a:xfrm>
          <a:prstGeom prst="straightConnector1">
            <a:avLst/>
          </a:prstGeom>
          <a:ln w="28575">
            <a:solidFill>
              <a:srgbClr val="B2CB6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iamond 19"/>
          <p:cNvSpPr/>
          <p:nvPr/>
        </p:nvSpPr>
        <p:spPr>
          <a:xfrm>
            <a:off x="5867506" y="2375778"/>
            <a:ext cx="2392255" cy="1209675"/>
          </a:xfrm>
          <a:prstGeom prst="diamond">
            <a:avLst/>
          </a:prstGeom>
          <a:noFill/>
          <a:ln w="28575">
            <a:solidFill>
              <a:srgbClr val="98A6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27123" y="3949076"/>
            <a:ext cx="1476375" cy="517845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98A6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 data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065308" y="3572838"/>
            <a:ext cx="4763" cy="372742"/>
          </a:xfrm>
          <a:prstGeom prst="straightConnector1">
            <a:avLst/>
          </a:prstGeom>
          <a:ln w="28575">
            <a:solidFill>
              <a:srgbClr val="B2CB6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933540" y="3488278"/>
            <a:ext cx="800100" cy="51784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>
            <a:stCxn id="8" idx="2"/>
          </p:cNvCxnSpPr>
          <p:nvPr/>
        </p:nvCxnSpPr>
        <p:spPr>
          <a:xfrm flipH="1">
            <a:off x="1554238" y="5796186"/>
            <a:ext cx="2" cy="201677"/>
          </a:xfrm>
          <a:prstGeom prst="straightConnector1">
            <a:avLst/>
          </a:prstGeom>
          <a:ln w="28575">
            <a:solidFill>
              <a:srgbClr val="B2CB63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54237" y="5997863"/>
            <a:ext cx="6986513" cy="0"/>
          </a:xfrm>
          <a:prstGeom prst="line">
            <a:avLst/>
          </a:prstGeom>
          <a:ln w="28575">
            <a:solidFill>
              <a:srgbClr val="B2CB63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531225" y="1931934"/>
            <a:ext cx="0" cy="4065929"/>
          </a:xfrm>
          <a:prstGeom prst="line">
            <a:avLst/>
          </a:prstGeom>
          <a:ln w="28575">
            <a:solidFill>
              <a:srgbClr val="B2C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063634" y="1931934"/>
            <a:ext cx="1477117" cy="0"/>
          </a:xfrm>
          <a:prstGeom prst="line">
            <a:avLst/>
          </a:prstGeom>
          <a:ln w="28575">
            <a:solidFill>
              <a:srgbClr val="B2C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0" idx="0"/>
          </p:cNvCxnSpPr>
          <p:nvPr/>
        </p:nvCxnSpPr>
        <p:spPr>
          <a:xfrm>
            <a:off x="7063634" y="1931934"/>
            <a:ext cx="0" cy="443844"/>
          </a:xfrm>
          <a:prstGeom prst="straightConnector1">
            <a:avLst/>
          </a:prstGeom>
          <a:ln w="28575">
            <a:solidFill>
              <a:srgbClr val="B2CB6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902284" y="4125368"/>
            <a:ext cx="547173" cy="9003"/>
          </a:xfrm>
          <a:prstGeom prst="straightConnector1">
            <a:avLst/>
          </a:prstGeom>
          <a:ln w="28575">
            <a:solidFill>
              <a:srgbClr val="B2CB6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1"/>
          </p:cNvCxnSpPr>
          <p:nvPr/>
        </p:nvCxnSpPr>
        <p:spPr>
          <a:xfrm flipH="1">
            <a:off x="5449458" y="2980616"/>
            <a:ext cx="418048" cy="0"/>
          </a:xfrm>
          <a:prstGeom prst="line">
            <a:avLst/>
          </a:prstGeom>
          <a:ln w="28575">
            <a:solidFill>
              <a:srgbClr val="B2C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49457" y="2980615"/>
            <a:ext cx="0" cy="1153757"/>
          </a:xfrm>
          <a:prstGeom prst="line">
            <a:avLst/>
          </a:prstGeom>
          <a:ln w="28575">
            <a:solidFill>
              <a:srgbClr val="B2C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5260079" y="2552862"/>
            <a:ext cx="800100" cy="517845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12937" y="2559506"/>
            <a:ext cx="1722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CTS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Clear to send) received?</a:t>
            </a:r>
          </a:p>
        </p:txBody>
      </p:sp>
    </p:spTree>
    <p:extLst>
      <p:ext uri="{BB962C8B-B14F-4D97-AF65-F5344CB8AC3E}">
        <p14:creationId xmlns:p14="http://schemas.microsoft.com/office/powerpoint/2010/main" val="20489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Recap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GB" dirty="0"/>
              <a:t>Describe the components required for wireless networking</a:t>
            </a:r>
          </a:p>
          <a:p>
            <a:pPr lvl="0"/>
            <a:r>
              <a:rPr lang="en-GB" dirty="0"/>
              <a:t>Explain how wireless networks are secured</a:t>
            </a:r>
          </a:p>
          <a:p>
            <a:pPr lvl="0"/>
            <a:r>
              <a:rPr lang="en-GB" dirty="0"/>
              <a:t>Explain the wireless protocols CSMA/CA and RTS/CTS</a:t>
            </a:r>
          </a:p>
        </p:txBody>
      </p:sp>
    </p:spTree>
    <p:extLst>
      <p:ext uri="{BB962C8B-B14F-4D97-AF65-F5344CB8AC3E}">
        <p14:creationId xmlns:p14="http://schemas.microsoft.com/office/powerpoint/2010/main" val="150720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8139984" cy="4918133"/>
          </a:xfrm>
        </p:spPr>
        <p:txBody>
          <a:bodyPr/>
          <a:lstStyle/>
          <a:p>
            <a:pPr lvl="0"/>
            <a:r>
              <a:rPr lang="en-GB" dirty="0"/>
              <a:t>Explain the purpose of </a:t>
            </a:r>
            <a:r>
              <a:rPr lang="en-GB" dirty="0" smtClean="0"/>
              <a:t>Wi-Fi</a:t>
            </a:r>
            <a:endParaRPr lang="en-GB" dirty="0"/>
          </a:p>
          <a:p>
            <a:pPr lvl="0"/>
            <a:r>
              <a:rPr lang="en-GB" dirty="0" smtClean="0"/>
              <a:t>Describe the </a:t>
            </a:r>
            <a:r>
              <a:rPr lang="en-GB" dirty="0"/>
              <a:t>components required for wireless networking</a:t>
            </a:r>
          </a:p>
          <a:p>
            <a:pPr lvl="0"/>
            <a:r>
              <a:rPr lang="en-GB" dirty="0" smtClean="0"/>
              <a:t>Explain how </a:t>
            </a:r>
            <a:r>
              <a:rPr lang="en-GB" dirty="0"/>
              <a:t>wireless networks are secured</a:t>
            </a:r>
          </a:p>
          <a:p>
            <a:pPr lvl="0"/>
            <a:r>
              <a:rPr lang="en-GB" dirty="0"/>
              <a:t>Explain the wireless protocols CSMA/CA and RTS/CTS</a:t>
            </a:r>
          </a:p>
          <a:p>
            <a:pPr lvl="0"/>
            <a:r>
              <a:rPr lang="en-GB" dirty="0" smtClean="0"/>
              <a:t>Describe the </a:t>
            </a:r>
            <a:r>
              <a:rPr lang="en-GB" dirty="0"/>
              <a:t>purpose of </a:t>
            </a:r>
            <a:r>
              <a:rPr lang="en-GB" dirty="0" smtClean="0"/>
              <a:t>SSID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7020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purpose of Wi-Fi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Wi-Fi</a:t>
            </a:r>
            <a:r>
              <a:rPr lang="en-GB" b="1" dirty="0" smtClean="0"/>
              <a:t> </a:t>
            </a:r>
            <a:r>
              <a:rPr lang="en-GB" dirty="0" smtClean="0"/>
              <a:t>is a wireless networking technology providing high-speed Internet and network connections</a:t>
            </a:r>
            <a:endParaRPr lang="en-GB" dirty="0"/>
          </a:p>
          <a:p>
            <a:r>
              <a:rPr lang="en-GB" dirty="0" smtClean="0"/>
              <a:t>Devices connect to the Internet via a Wireless network Access Point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(WAP)</a:t>
            </a:r>
          </a:p>
          <a:p>
            <a:r>
              <a:rPr lang="en-GB" dirty="0" smtClean="0"/>
              <a:t>Wi-Fi ‘hot spots’ can often be found in:</a:t>
            </a:r>
          </a:p>
          <a:p>
            <a:pPr lvl="1"/>
            <a:r>
              <a:rPr lang="en-GB" dirty="0" smtClean="0"/>
              <a:t>Cafes</a:t>
            </a:r>
          </a:p>
          <a:p>
            <a:pPr lvl="1"/>
            <a:r>
              <a:rPr lang="en-GB" dirty="0" smtClean="0"/>
              <a:t>Hotels</a:t>
            </a:r>
          </a:p>
          <a:p>
            <a:pPr lvl="1"/>
            <a:r>
              <a:rPr lang="en-GB" dirty="0" smtClean="0"/>
              <a:t>Libraries</a:t>
            </a:r>
          </a:p>
          <a:p>
            <a:pPr lvl="1"/>
            <a:r>
              <a:rPr lang="en-GB" dirty="0" smtClean="0"/>
              <a:t>Other public places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21" y="3635854"/>
            <a:ext cx="2752827" cy="275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Connecting to a wireless network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125133"/>
            <a:ext cx="7797230" cy="3032653"/>
          </a:xfrm>
        </p:spPr>
        <p:txBody>
          <a:bodyPr/>
          <a:lstStyle/>
          <a:p>
            <a:r>
              <a:rPr lang="en-GB" dirty="0"/>
              <a:t>What’s needed</a:t>
            </a:r>
            <a:r>
              <a:rPr lang="en-GB" dirty="0" smtClean="0"/>
              <a:t>?</a:t>
            </a:r>
            <a:endParaRPr lang="en-GB" dirty="0"/>
          </a:p>
          <a:p>
            <a:pPr lvl="1"/>
            <a:r>
              <a:rPr lang="en-GB" dirty="0"/>
              <a:t>ISP (Internet Service Provider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Modem and wireless router (Often combined)</a:t>
            </a:r>
          </a:p>
          <a:p>
            <a:pPr lvl="1"/>
            <a:r>
              <a:rPr lang="en-GB" dirty="0" smtClean="0"/>
              <a:t>Device with a network interface card (NIC), also known as a network interface controller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24279" y="906233"/>
            <a:ext cx="8310663" cy="670772"/>
          </a:xfrm>
        </p:spPr>
        <p:txBody>
          <a:bodyPr/>
          <a:lstStyle/>
          <a:p>
            <a:r>
              <a:rPr lang="en-GB" dirty="0"/>
              <a:t>Connecting to a wireless network</a:t>
            </a:r>
          </a:p>
          <a:p>
            <a:endParaRPr lang="en-GB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1184047" y="1854678"/>
            <a:ext cx="6941103" cy="4297338"/>
            <a:chOff x="1006247" y="1851595"/>
            <a:chExt cx="6941103" cy="4297338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247" y="3476887"/>
              <a:ext cx="1058858" cy="1058858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944" y="3579942"/>
              <a:ext cx="846809" cy="846809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624" y="2077415"/>
              <a:ext cx="622270" cy="622270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52" y="5148901"/>
              <a:ext cx="755783" cy="755783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643" y="3282321"/>
              <a:ext cx="377003" cy="377003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618643" y="4323065"/>
              <a:ext cx="377003" cy="37700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752" y="3442786"/>
              <a:ext cx="664726" cy="664726"/>
            </a:xfrm>
            <a:prstGeom prst="rect">
              <a:avLst/>
            </a:prstGeom>
          </p:spPr>
        </p:pic>
        <p:cxnSp>
          <p:nvCxnSpPr>
            <p:cNvPr id="147" name="Straight Connector 146"/>
            <p:cNvCxnSpPr/>
            <p:nvPr/>
          </p:nvCxnSpPr>
          <p:spPr>
            <a:xfrm>
              <a:off x="1955800" y="4003347"/>
              <a:ext cx="353459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0" name="Oval 149"/>
            <p:cNvSpPr/>
            <p:nvPr/>
          </p:nvSpPr>
          <p:spPr>
            <a:xfrm>
              <a:off x="3650012" y="1851595"/>
              <a:ext cx="4297338" cy="429733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91" y="3354681"/>
            <a:ext cx="891252" cy="97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tabLst>
                <a:tab pos="715963" algn="l"/>
              </a:tabLst>
            </a:pPr>
            <a:r>
              <a:rPr lang="en-GB" dirty="0" smtClean="0"/>
              <a:t>Wireless components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Wireless Network Interface Card (NIC)</a:t>
            </a:r>
          </a:p>
          <a:p>
            <a:r>
              <a:rPr lang="en-GB" dirty="0" smtClean="0"/>
              <a:t>A station consists of a computer and an NIC</a:t>
            </a:r>
          </a:p>
          <a:p>
            <a:r>
              <a:rPr lang="en-GB" dirty="0" smtClean="0"/>
              <a:t>Stations share a radio frequency channel</a:t>
            </a:r>
          </a:p>
          <a:p>
            <a:r>
              <a:rPr lang="en-GB" dirty="0" smtClean="0"/>
              <a:t>Wireless Access Point (WAP) requires a connection to a router, and the router requires a connection to a modem</a:t>
            </a:r>
          </a:p>
          <a:p>
            <a:pPr lvl="1"/>
            <a:r>
              <a:rPr lang="en-GB" dirty="0" smtClean="0"/>
              <a:t>The WAP and the modem are often built into the router</a:t>
            </a:r>
          </a:p>
        </p:txBody>
      </p:sp>
    </p:spTree>
    <p:extLst>
      <p:ext uri="{BB962C8B-B14F-4D97-AF65-F5344CB8AC3E}">
        <p14:creationId xmlns:p14="http://schemas.microsoft.com/office/powerpoint/2010/main" val="37925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tabLst>
                <a:tab pos="715963" algn="l"/>
              </a:tabLst>
            </a:pPr>
            <a:r>
              <a:rPr lang="en-GB" dirty="0" smtClean="0"/>
              <a:t>Service Set IDentifier (SSID)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4652053" cy="4180154"/>
          </a:xfrm>
        </p:spPr>
        <p:txBody>
          <a:bodyPr/>
          <a:lstStyle/>
          <a:p>
            <a:r>
              <a:rPr lang="en-GB" dirty="0" smtClean="0"/>
              <a:t>Identifies each network by a unique name</a:t>
            </a:r>
          </a:p>
          <a:p>
            <a:pPr lvl="1"/>
            <a:r>
              <a:rPr lang="en-GB" dirty="0" smtClean="0"/>
              <a:t>Must be used by all devices on that network</a:t>
            </a:r>
          </a:p>
          <a:p>
            <a:pPr lvl="1"/>
            <a:r>
              <a:rPr lang="en-GB" dirty="0" smtClean="0"/>
              <a:t>Can be set manually or automatically</a:t>
            </a:r>
          </a:p>
          <a:p>
            <a:pPr lvl="1"/>
            <a:r>
              <a:rPr lang="en-GB" dirty="0" smtClean="0"/>
              <a:t>Can be hidden to make it harder to detect</a:t>
            </a:r>
          </a:p>
          <a:p>
            <a:pPr lvl="1"/>
            <a:r>
              <a:rPr lang="en-GB" dirty="0" smtClean="0"/>
              <a:t>Can be set to broadcast to wireless devices in range of an access point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26" y="1822872"/>
            <a:ext cx="2708509" cy="41093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76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tabLst>
                <a:tab pos="715963" algn="l"/>
              </a:tabLst>
            </a:pPr>
            <a:r>
              <a:rPr lang="en-GB" dirty="0" smtClean="0"/>
              <a:t>Securing a wireless network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Wireless networks can be less secure than wired ones</a:t>
            </a:r>
          </a:p>
          <a:p>
            <a:r>
              <a:rPr lang="en-GB" dirty="0" smtClean="0"/>
              <a:t>Unauthorised users can be hard to spot and transmitted data can easily be intercepted</a:t>
            </a:r>
          </a:p>
          <a:p>
            <a:r>
              <a:rPr lang="en-GB" dirty="0" smtClean="0"/>
              <a:t>Security measures include:</a:t>
            </a:r>
          </a:p>
          <a:p>
            <a:pPr lvl="1"/>
            <a:r>
              <a:rPr lang="en-GB" dirty="0" smtClean="0"/>
              <a:t>WPA </a:t>
            </a:r>
          </a:p>
          <a:p>
            <a:pPr lvl="1"/>
            <a:r>
              <a:rPr lang="en-GB" dirty="0" smtClean="0"/>
              <a:t>WPA2</a:t>
            </a:r>
          </a:p>
          <a:p>
            <a:pPr marL="444500" lvl="1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3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tabLst>
                <a:tab pos="715963" algn="l"/>
              </a:tabLst>
            </a:pPr>
            <a:r>
              <a:rPr lang="en-GB" dirty="0" smtClean="0"/>
              <a:t>Securing a wireless network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551341"/>
          </a:xfrm>
        </p:spPr>
        <p:txBody>
          <a:bodyPr/>
          <a:lstStyle/>
          <a:p>
            <a:r>
              <a:rPr lang="en-GB" dirty="0" smtClean="0"/>
              <a:t>MAC address whitelists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6" y="2406974"/>
            <a:ext cx="7321013" cy="35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6</Template>
  <TotalTime>1926</TotalTime>
  <Words>459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Museo 700</vt:lpstr>
      <vt:lpstr>Museo 500</vt:lpstr>
      <vt:lpstr>Calibri</vt:lpstr>
      <vt:lpstr>Arial</vt:lpstr>
      <vt:lpstr>Museo 900</vt:lpstr>
      <vt:lpstr>Museo 100</vt:lpstr>
      <vt:lpstr>Museo900-Regular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Robert Heathcote</cp:lastModifiedBy>
  <cp:revision>80</cp:revision>
  <dcterms:created xsi:type="dcterms:W3CDTF">2015-07-23T10:55:14Z</dcterms:created>
  <dcterms:modified xsi:type="dcterms:W3CDTF">2015-08-13T08:31:21Z</dcterms:modified>
</cp:coreProperties>
</file>