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60" r:id="rId2"/>
    <p:sldId id="261" r:id="rId3"/>
    <p:sldId id="262" r:id="rId4"/>
    <p:sldId id="265" r:id="rId5"/>
    <p:sldId id="266" r:id="rId6"/>
    <p:sldId id="267" r:id="rId7"/>
    <p:sldId id="268" r:id="rId8"/>
    <p:sldId id="269" r:id="rId9"/>
    <p:sldId id="270" r:id="rId10"/>
    <p:sldId id="271" r:id="rId11"/>
    <p:sldId id="273" r:id="rId12"/>
    <p:sldId id="263" r:id="rId13"/>
    <p:sldId id="274" r:id="rId14"/>
    <p:sldId id="275" r:id="rId15"/>
    <p:sldId id="264"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Museo 900" panose="02000000000000000000" pitchFamily="2" charset="0"/>
      <p:bold r:id="rId26"/>
    </p:embeddedFont>
    <p:embeddedFont>
      <p:font typeface="Museo 700" panose="02000000000000000000" pitchFamily="2" charset="0"/>
      <p:bold r:id="rId27"/>
    </p:embeddedFont>
    <p:embeddedFont>
      <p:font typeface="Museo 100" panose="02000000000000000000" pitchFamily="2" charset="0"/>
      <p:regular r:id="rId28"/>
    </p:embeddedFont>
    <p:embeddedFont>
      <p:font typeface="Museo900-Regular" panose="02000000000000000000" pitchFamily="2" charset="0"/>
      <p:bold r:id="rId29"/>
    </p:embeddedFont>
    <p:embeddedFont>
      <p:font typeface="Museo 500" panose="02000000000000000000"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6320"/>
    <a:srgbClr val="8D8959"/>
    <a:srgbClr val="2F586A"/>
    <a:srgbClr val="364656"/>
    <a:srgbClr val="274754"/>
    <a:srgbClr val="979A78"/>
    <a:srgbClr val="2B75A6"/>
    <a:srgbClr val="50AAC1"/>
    <a:srgbClr val="D68328"/>
    <a:srgbClr val="D7A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107" d="100"/>
          <a:sy n="107" d="100"/>
        </p:scale>
        <p:origin x="1608"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71705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94078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47738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b="90267"/>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Optimisation algorithms</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98314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Optimisation algorithms</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81837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Optimisation algorithms</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58661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Optimisation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319936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Optimisation algorithms</a:t>
            </a:r>
          </a:p>
          <a:p>
            <a:pPr>
              <a:spcBef>
                <a:spcPts val="288"/>
              </a:spcBef>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3749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Optimisation algorithms</a:t>
            </a:r>
            <a:endParaRPr lang="en-US"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Step 5</a:t>
            </a:r>
            <a:endParaRPr lang="en-GB" dirty="0"/>
          </a:p>
        </p:txBody>
      </p:sp>
      <p:sp>
        <p:nvSpPr>
          <p:cNvPr id="3" name="Text Placeholder 2"/>
          <p:cNvSpPr>
            <a:spLocks noGrp="1"/>
          </p:cNvSpPr>
          <p:nvPr>
            <p:ph type="body" sz="quarter" idx="14"/>
          </p:nvPr>
        </p:nvSpPr>
        <p:spPr>
          <a:xfrm>
            <a:off x="724280" y="4515706"/>
            <a:ext cx="7881838" cy="615184"/>
          </a:xfrm>
        </p:spPr>
        <p:txBody>
          <a:bodyPr/>
          <a:lstStyle/>
          <a:p>
            <a:r>
              <a:rPr lang="en-GB" dirty="0"/>
              <a:t>Remove C from the queue and shade it dark blue</a:t>
            </a:r>
          </a:p>
          <a:p>
            <a:r>
              <a:rPr lang="en-GB" dirty="0"/>
              <a:t>Recalculate values for neighbours of C; E = 7 + 1 = 8</a:t>
            </a:r>
          </a:p>
          <a:p>
            <a:endParaRPr lang="en-GB" dirty="0"/>
          </a:p>
          <a:p>
            <a:endParaRPr lang="en-GB" dirty="0"/>
          </a:p>
        </p:txBody>
      </p:sp>
      <p:pic>
        <p:nvPicPr>
          <p:cNvPr id="18" name="Picture 2" descr="C:\Users\Rob\AppData\Roaming\PixelMetrics\CaptureWiz\Temp\1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919" y="1508348"/>
            <a:ext cx="5172075" cy="2066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3479360183"/>
              </p:ext>
            </p:extLst>
          </p:nvPr>
        </p:nvGraphicFramePr>
        <p:xfrm>
          <a:off x="2096943" y="3670461"/>
          <a:ext cx="4680000" cy="481789"/>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tblGrid>
              <a:tr h="481789">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 pos="540385" algn="l"/>
                          <a:tab pos="810260" algn="l"/>
                          <a:tab pos="5671185" algn="r"/>
                        </a:tabLst>
                        <a:defRPr/>
                      </a:pPr>
                      <a:r>
                        <a:rPr lang="en-GB" sz="2000" b="0" dirty="0">
                          <a:effectLst/>
                          <a:latin typeface="Arial" panose="020B0604020202020204" pitchFamily="34" charset="0"/>
                          <a:cs typeface="Arial" panose="020B0604020202020204" pitchFamily="34" charset="0"/>
                        </a:rPr>
                        <a:t>E = 10</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solidFill>
                      <a:srgbClr val="95632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458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Step 6</a:t>
            </a:r>
          </a:p>
        </p:txBody>
      </p:sp>
      <p:sp>
        <p:nvSpPr>
          <p:cNvPr id="3" name="Text Placeholder 2"/>
          <p:cNvSpPr>
            <a:spLocks noGrp="1"/>
          </p:cNvSpPr>
          <p:nvPr>
            <p:ph type="body" sz="quarter" idx="14"/>
          </p:nvPr>
        </p:nvSpPr>
        <p:spPr>
          <a:xfrm>
            <a:off x="724280" y="4515881"/>
            <a:ext cx="7797230" cy="1131199"/>
          </a:xfrm>
        </p:spPr>
        <p:txBody>
          <a:bodyPr/>
          <a:lstStyle/>
          <a:p>
            <a:r>
              <a:rPr lang="en-GB" dirty="0"/>
              <a:t>Remove E from the queue and shade it dark blue</a:t>
            </a:r>
          </a:p>
          <a:p>
            <a:pPr lvl="1"/>
            <a:r>
              <a:rPr lang="en-GB" dirty="0"/>
              <a:t>The queue is now empty and the algorithm has completed</a:t>
            </a:r>
          </a:p>
          <a:p>
            <a:pPr lvl="1"/>
            <a:r>
              <a:rPr lang="en-GB" dirty="0"/>
              <a:t>Minimum distances from A to every other node are shown</a:t>
            </a:r>
          </a:p>
          <a:p>
            <a:endParaRPr lang="en-GB" dirty="0"/>
          </a:p>
          <a:p>
            <a:endParaRPr lang="en-GB" dirty="0"/>
          </a:p>
        </p:txBody>
      </p:sp>
      <p:pic>
        <p:nvPicPr>
          <p:cNvPr id="19" name="Picture 2" descr="C:\Users\Rob\AppData\Roaming\PixelMetrics\CaptureWiz\Temp\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214" y="1488178"/>
            <a:ext cx="5143500" cy="2076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p:cNvGraphicFramePr>
            <a:graphicFrameLocks noGrp="1"/>
          </p:cNvGraphicFramePr>
          <p:nvPr>
            <p:extLst>
              <p:ext uri="{D42A27DB-BD31-4B8C-83A1-F6EECF244321}">
                <p14:modId xmlns:p14="http://schemas.microsoft.com/office/powerpoint/2010/main" val="2707291000"/>
              </p:ext>
            </p:extLst>
          </p:nvPr>
        </p:nvGraphicFramePr>
        <p:xfrm>
          <a:off x="2096943" y="3670461"/>
          <a:ext cx="4680000" cy="481789"/>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tblGrid>
              <a:tr h="481789">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 pos="540385" algn="l"/>
                          <a:tab pos="810260" algn="l"/>
                          <a:tab pos="5671185" algn="r"/>
                        </a:tabLst>
                        <a:defRPr/>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solidFill>
                      <a:srgbClr val="95632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835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a:t>
            </a:r>
          </a:p>
        </p:txBody>
      </p:sp>
      <p:sp>
        <p:nvSpPr>
          <p:cNvPr id="3" name="Text Placeholder 2"/>
          <p:cNvSpPr>
            <a:spLocks noGrp="1"/>
          </p:cNvSpPr>
          <p:nvPr>
            <p:ph type="body" sz="quarter" idx="14"/>
          </p:nvPr>
        </p:nvSpPr>
        <p:spPr/>
        <p:txBody>
          <a:bodyPr/>
          <a:lstStyle/>
          <a:p>
            <a:r>
              <a:rPr lang="en-GB" dirty="0"/>
              <a:t>Complete the questions in </a:t>
            </a:r>
            <a:r>
              <a:rPr lang="en-GB" b="1" dirty="0"/>
              <a:t>Worksheet 5</a:t>
            </a:r>
          </a:p>
        </p:txBody>
      </p:sp>
    </p:spTree>
    <p:extLst>
      <p:ext uri="{BB962C8B-B14F-4D97-AF65-F5344CB8AC3E}">
        <p14:creationId xmlns:p14="http://schemas.microsoft.com/office/powerpoint/2010/main" val="254042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What is the purpose </a:t>
            </a:r>
            <a:r>
              <a:rPr lang="en-GB"/>
              <a:t>of Dijkstra’s </a:t>
            </a:r>
            <a:r>
              <a:rPr lang="en-GB" dirty="0"/>
              <a:t>algorithm?</a:t>
            </a:r>
          </a:p>
          <a:p>
            <a:r>
              <a:rPr lang="en-GB" dirty="0"/>
              <a:t>What is the supporting data structure used in one implementation of the algorithm?</a:t>
            </a:r>
          </a:p>
          <a:p>
            <a:r>
              <a:rPr lang="en-GB" dirty="0"/>
              <a:t>What is the main feature of this data structure?</a:t>
            </a:r>
          </a:p>
          <a:p>
            <a:r>
              <a:rPr lang="en-GB" dirty="0"/>
              <a:t>Name three applications </a:t>
            </a:r>
            <a:r>
              <a:rPr lang="en-GB"/>
              <a:t>of Dijkstra’s </a:t>
            </a:r>
            <a:r>
              <a:rPr lang="en-GB" dirty="0"/>
              <a:t>algorithm</a:t>
            </a:r>
          </a:p>
        </p:txBody>
      </p:sp>
    </p:spTree>
    <p:extLst>
      <p:ext uri="{BB962C8B-B14F-4D97-AF65-F5344CB8AC3E}">
        <p14:creationId xmlns:p14="http://schemas.microsoft.com/office/powerpoint/2010/main" val="15409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pPr>
              <a:spcAft>
                <a:spcPts val="1000"/>
              </a:spcAft>
            </a:pPr>
            <a:r>
              <a:rPr lang="en-GB"/>
              <a:t>Dijkstra’s </a:t>
            </a:r>
            <a:r>
              <a:rPr lang="en-GB" dirty="0"/>
              <a:t>algorithm is designed to find the shortest path between a starting node and every other node in a weighted graph</a:t>
            </a:r>
          </a:p>
          <a:p>
            <a:pPr>
              <a:spcAft>
                <a:spcPts val="1000"/>
              </a:spcAft>
            </a:pPr>
            <a:r>
              <a:rPr lang="en-GB" dirty="0"/>
              <a:t>The supporting data structure used in one implementation of the algorithm is a priority queue</a:t>
            </a:r>
          </a:p>
          <a:p>
            <a:pPr>
              <a:spcAft>
                <a:spcPts val="1000"/>
              </a:spcAft>
            </a:pPr>
            <a:r>
              <a:rPr lang="en-GB" dirty="0"/>
              <a:t>Items in a priority queue are held in order of priority</a:t>
            </a:r>
          </a:p>
          <a:p>
            <a:pPr>
              <a:spcAft>
                <a:spcPts val="1000"/>
              </a:spcAft>
            </a:pPr>
            <a:r>
              <a:rPr lang="en-GB" dirty="0"/>
              <a:t>Applications </a:t>
            </a:r>
            <a:r>
              <a:rPr lang="en-GB"/>
              <a:t>of Dijkstra’s </a:t>
            </a:r>
            <a:r>
              <a:rPr lang="en-GB" dirty="0"/>
              <a:t>algorithm include:</a:t>
            </a:r>
          </a:p>
          <a:p>
            <a:pPr lvl="1"/>
            <a:r>
              <a:rPr lang="en-GB" dirty="0"/>
              <a:t>finding the shortest/cheapest route over the Internet </a:t>
            </a:r>
          </a:p>
          <a:p>
            <a:pPr lvl="1"/>
            <a:r>
              <a:rPr lang="en-GB" dirty="0"/>
              <a:t>planning circuit boards</a:t>
            </a:r>
          </a:p>
          <a:p>
            <a:pPr lvl="1"/>
            <a:r>
              <a:rPr lang="en-GB" dirty="0"/>
              <a:t>finding shortest route between cities</a:t>
            </a:r>
          </a:p>
        </p:txBody>
      </p:sp>
    </p:spTree>
    <p:extLst>
      <p:ext uri="{BB962C8B-B14F-4D97-AF65-F5344CB8AC3E}">
        <p14:creationId xmlns:p14="http://schemas.microsoft.com/office/powerpoint/2010/main" val="134358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87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Understand and be able to </a:t>
            </a:r>
            <a:r>
              <a:rPr lang="en-GB"/>
              <a:t>trace Dijkstra’s </a:t>
            </a:r>
            <a:r>
              <a:rPr lang="en-GB" dirty="0"/>
              <a:t>shortest path algorithm</a:t>
            </a:r>
          </a:p>
          <a:p>
            <a:pPr lvl="0"/>
            <a:r>
              <a:rPr lang="en-GB" dirty="0"/>
              <a:t>Be aware of applications of the shortest path algorithm</a:t>
            </a:r>
          </a:p>
          <a:p>
            <a:pPr marL="0" indent="0">
              <a:buNone/>
            </a:pPr>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85908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Shortest path problems</a:t>
            </a:r>
          </a:p>
        </p:txBody>
      </p:sp>
      <p:sp>
        <p:nvSpPr>
          <p:cNvPr id="3" name="Text Placeholder 2"/>
          <p:cNvSpPr>
            <a:spLocks noGrp="1"/>
          </p:cNvSpPr>
          <p:nvPr>
            <p:ph type="body" sz="quarter" idx="14"/>
          </p:nvPr>
        </p:nvSpPr>
        <p:spPr/>
        <p:txBody>
          <a:bodyPr/>
          <a:lstStyle/>
          <a:p>
            <a:r>
              <a:rPr lang="en-GB" dirty="0"/>
              <a:t>When you send an email, log in to your school computer from home or search the Internet, a lot happens behind the scenes</a:t>
            </a:r>
          </a:p>
          <a:p>
            <a:r>
              <a:rPr lang="en-GB" dirty="0"/>
              <a:t>The IP-router has to determine which is the best and fastest way to send your message</a:t>
            </a:r>
          </a:p>
          <a:p>
            <a:pPr lvl="1"/>
            <a:r>
              <a:rPr lang="en-GB" dirty="0"/>
              <a:t>Finding the shortest path has applications in circuit board design, route planning, games strategy and project management, for example</a:t>
            </a:r>
          </a:p>
        </p:txBody>
      </p:sp>
    </p:spTree>
    <p:extLst>
      <p:ext uri="{BB962C8B-B14F-4D97-AF65-F5344CB8AC3E}">
        <p14:creationId xmlns:p14="http://schemas.microsoft.com/office/powerpoint/2010/main" val="220288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Dijkstra’s </a:t>
            </a:r>
            <a:r>
              <a:rPr lang="en-GB" dirty="0"/>
              <a:t>shortest path algorithm</a:t>
            </a:r>
          </a:p>
        </p:txBody>
      </p:sp>
      <p:sp>
        <p:nvSpPr>
          <p:cNvPr id="3" name="Text Placeholder 2"/>
          <p:cNvSpPr>
            <a:spLocks noGrp="1"/>
          </p:cNvSpPr>
          <p:nvPr>
            <p:ph type="body" sz="quarter" idx="14"/>
          </p:nvPr>
        </p:nvSpPr>
        <p:spPr>
          <a:xfrm>
            <a:off x="724280" y="2103120"/>
            <a:ext cx="7797230" cy="3054666"/>
          </a:xfrm>
        </p:spPr>
        <p:txBody>
          <a:bodyPr/>
          <a:lstStyle/>
          <a:p>
            <a:r>
              <a:rPr lang="en-GB" dirty="0"/>
              <a:t>The algorithm is designed to find the shortest path between a start node and every other node in a weighted graph</a:t>
            </a:r>
          </a:p>
          <a:p>
            <a:pPr lvl="1"/>
            <a:r>
              <a:rPr lang="en-GB" dirty="0"/>
              <a:t>The weights could represent, for example, distances, time or cost of travel between cities</a:t>
            </a:r>
          </a:p>
        </p:txBody>
      </p:sp>
    </p:spTree>
    <p:extLst>
      <p:ext uri="{BB962C8B-B14F-4D97-AF65-F5344CB8AC3E}">
        <p14:creationId xmlns:p14="http://schemas.microsoft.com/office/powerpoint/2010/main" val="194910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Implementing the algorithm</a:t>
            </a:r>
          </a:p>
        </p:txBody>
      </p:sp>
      <p:sp>
        <p:nvSpPr>
          <p:cNvPr id="3" name="Text Placeholder 2"/>
          <p:cNvSpPr>
            <a:spLocks noGrp="1"/>
          </p:cNvSpPr>
          <p:nvPr>
            <p:ph type="body" sz="quarter" idx="14"/>
          </p:nvPr>
        </p:nvSpPr>
        <p:spPr/>
        <p:txBody>
          <a:bodyPr/>
          <a:lstStyle/>
          <a:p>
            <a:r>
              <a:rPr lang="en-GB" dirty="0"/>
              <a:t>The implementation of the algorithm is similar to a breadth first search</a:t>
            </a:r>
          </a:p>
          <a:p>
            <a:r>
              <a:rPr lang="en-GB" dirty="0"/>
              <a:t>It uses a </a:t>
            </a:r>
            <a:r>
              <a:rPr lang="en-GB" dirty="0">
                <a:solidFill>
                  <a:srgbClr val="956320"/>
                </a:solidFill>
              </a:rPr>
              <a:t>priority queue </a:t>
            </a:r>
            <a:r>
              <a:rPr lang="en-GB" dirty="0"/>
              <a:t>as the supporting data structure to keep a record of which vertex to visit next</a:t>
            </a:r>
          </a:p>
          <a:p>
            <a:r>
              <a:rPr lang="en-GB" dirty="0"/>
              <a:t>It starts by assigning a temporary distance value to each node</a:t>
            </a:r>
          </a:p>
          <a:p>
            <a:r>
              <a:rPr lang="en-GB" dirty="0"/>
              <a:t>The temporary distance is </a:t>
            </a:r>
            <a:r>
              <a:rPr lang="en-GB" dirty="0">
                <a:solidFill>
                  <a:srgbClr val="956320"/>
                </a:solidFill>
              </a:rPr>
              <a:t>0</a:t>
            </a:r>
            <a:r>
              <a:rPr lang="en-GB" dirty="0"/>
              <a:t> at the start node,</a:t>
            </a:r>
            <a:br>
              <a:rPr lang="en-GB" dirty="0"/>
            </a:br>
            <a:r>
              <a:rPr lang="en-GB" dirty="0"/>
              <a:t>and </a:t>
            </a:r>
            <a:r>
              <a:rPr lang="en-GB" dirty="0">
                <a:solidFill>
                  <a:srgbClr val="956320"/>
                </a:solidFill>
              </a:rPr>
              <a:t>∞</a:t>
            </a:r>
            <a:r>
              <a:rPr lang="en-GB" dirty="0"/>
              <a:t> at every other node</a:t>
            </a:r>
          </a:p>
        </p:txBody>
      </p:sp>
    </p:spTree>
    <p:extLst>
      <p:ext uri="{BB962C8B-B14F-4D97-AF65-F5344CB8AC3E}">
        <p14:creationId xmlns:p14="http://schemas.microsoft.com/office/powerpoint/2010/main" val="316884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Starting the algorithm – Step 1</a:t>
            </a:r>
          </a:p>
        </p:txBody>
      </p:sp>
      <p:sp>
        <p:nvSpPr>
          <p:cNvPr id="3" name="Text Placeholder 2"/>
          <p:cNvSpPr>
            <a:spLocks noGrp="1"/>
          </p:cNvSpPr>
          <p:nvPr>
            <p:ph type="body" sz="quarter" idx="14"/>
          </p:nvPr>
        </p:nvSpPr>
        <p:spPr>
          <a:xfrm>
            <a:off x="724280" y="4285673"/>
            <a:ext cx="7797230" cy="872113"/>
          </a:xfrm>
        </p:spPr>
        <p:txBody>
          <a:bodyPr/>
          <a:lstStyle/>
          <a:p>
            <a:r>
              <a:rPr lang="en-GB" dirty="0"/>
              <a:t>All the nodes are in the priority queue</a:t>
            </a:r>
          </a:p>
          <a:p>
            <a:r>
              <a:rPr lang="en-GB" dirty="0"/>
              <a:t>All nodes are coloured white to show they have not been visited</a:t>
            </a:r>
          </a:p>
          <a:p>
            <a:r>
              <a:rPr lang="en-GB" dirty="0"/>
              <a:t>Temporary distances are marked at each node</a:t>
            </a:r>
          </a:p>
        </p:txBody>
      </p:sp>
      <p:graphicFrame>
        <p:nvGraphicFramePr>
          <p:cNvPr id="7" name="Table 6"/>
          <p:cNvGraphicFramePr>
            <a:graphicFrameLocks noGrp="1"/>
          </p:cNvGraphicFramePr>
          <p:nvPr>
            <p:extLst>
              <p:ext uri="{D42A27DB-BD31-4B8C-83A1-F6EECF244321}">
                <p14:modId xmlns:p14="http://schemas.microsoft.com/office/powerpoint/2010/main" val="1983338148"/>
              </p:ext>
            </p:extLst>
          </p:nvPr>
        </p:nvGraphicFramePr>
        <p:xfrm>
          <a:off x="2096943" y="3670461"/>
          <a:ext cx="4680000" cy="481789"/>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tblGrid>
              <a:tr h="481789">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ea typeface="Corbel" panose="020B0503020204020204" pitchFamily="34" charset="0"/>
                          <a:cs typeface="Arial" panose="020B0604020202020204" pitchFamily="34" charset="0"/>
                        </a:rPr>
                        <a:t>A = 0</a:t>
                      </a:r>
                    </a:p>
                  </a:txBody>
                  <a:tcPr marL="68580" marR="68580" marT="0" marB="0" anchor="ctr">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B = ∞</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C = ∞</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0" dirty="0">
                          <a:effectLst/>
                          <a:latin typeface="Arial" panose="020B0604020202020204" pitchFamily="34" charset="0"/>
                          <a:cs typeface="Arial" panose="020B0604020202020204" pitchFamily="34" charset="0"/>
                        </a:rPr>
                        <a:t>D = ∞</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E = ∞</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solidFill>
                      <a:srgbClr val="956320"/>
                    </a:solidFill>
                  </a:tcPr>
                </a:tc>
                <a:extLst>
                  <a:ext uri="{0D108BD9-81ED-4DB2-BD59-A6C34878D82A}">
                    <a16:rowId xmlns:a16="http://schemas.microsoft.com/office/drawing/2014/main" val="10000"/>
                  </a:ext>
                </a:extLst>
              </a:tr>
            </a:tbl>
          </a:graphicData>
        </a:graphic>
      </p:graphicFrame>
      <p:pic>
        <p:nvPicPr>
          <p:cNvPr id="2050" name="Picture 2" descr="C:\Users\Rob\AppData\Roaming\PixelMetrics\CaptureWiz\Temp\1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860" y="1541724"/>
            <a:ext cx="51816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15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Step 2</a:t>
            </a:r>
            <a:endParaRPr lang="en-GB" dirty="0"/>
          </a:p>
        </p:txBody>
      </p:sp>
      <p:sp>
        <p:nvSpPr>
          <p:cNvPr id="3" name="Text Placeholder 2"/>
          <p:cNvSpPr>
            <a:spLocks noGrp="1"/>
          </p:cNvSpPr>
          <p:nvPr>
            <p:ph type="body" sz="quarter" idx="14"/>
          </p:nvPr>
        </p:nvSpPr>
        <p:spPr>
          <a:xfrm>
            <a:off x="697131" y="4252976"/>
            <a:ext cx="7797230" cy="2380908"/>
          </a:xfrm>
        </p:spPr>
        <p:txBody>
          <a:bodyPr/>
          <a:lstStyle/>
          <a:p>
            <a:pPr>
              <a:spcAft>
                <a:spcPts val="800"/>
              </a:spcAft>
            </a:pPr>
            <a:r>
              <a:rPr lang="en-GB" dirty="0"/>
              <a:t>Remove A from the queue and shade it dark blue</a:t>
            </a:r>
          </a:p>
          <a:p>
            <a:pPr>
              <a:spcAft>
                <a:spcPts val="800"/>
              </a:spcAft>
            </a:pPr>
            <a:r>
              <a:rPr lang="en-GB" dirty="0"/>
              <a:t>Shade A’s neighbours pale blue</a:t>
            </a:r>
          </a:p>
          <a:p>
            <a:pPr>
              <a:spcAft>
                <a:spcPts val="800"/>
              </a:spcAft>
            </a:pPr>
            <a:r>
              <a:rPr lang="en-GB" dirty="0"/>
              <a:t>Add A’s distance value (0) to edge weights between A and B, A and D</a:t>
            </a:r>
          </a:p>
          <a:p>
            <a:pPr>
              <a:spcAft>
                <a:spcPts val="800"/>
              </a:spcAft>
            </a:pPr>
            <a:r>
              <a:rPr lang="en-GB" dirty="0"/>
              <a:t>Move D and B to the front of the priority queue</a:t>
            </a:r>
          </a:p>
        </p:txBody>
      </p:sp>
      <p:graphicFrame>
        <p:nvGraphicFramePr>
          <p:cNvPr id="13" name="Table 12"/>
          <p:cNvGraphicFramePr>
            <a:graphicFrameLocks noGrp="1"/>
          </p:cNvGraphicFramePr>
          <p:nvPr>
            <p:extLst>
              <p:ext uri="{D42A27DB-BD31-4B8C-83A1-F6EECF244321}">
                <p14:modId xmlns:p14="http://schemas.microsoft.com/office/powerpoint/2010/main" val="1434545231"/>
              </p:ext>
            </p:extLst>
          </p:nvPr>
        </p:nvGraphicFramePr>
        <p:xfrm>
          <a:off x="2096943" y="3670461"/>
          <a:ext cx="4680000" cy="481789"/>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tblGrid>
              <a:tr h="481789">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ea typeface="Corbel" panose="020B0503020204020204" pitchFamily="34" charset="0"/>
                          <a:cs typeface="Arial" panose="020B0604020202020204" pitchFamily="34" charset="0"/>
                        </a:rPr>
                        <a:t>D = 3</a:t>
                      </a:r>
                    </a:p>
                  </a:txBody>
                  <a:tcPr marL="68580" marR="68580" marT="0" marB="0" anchor="ctr">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B = 7</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C = ∞</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0" dirty="0">
                          <a:effectLst/>
                          <a:latin typeface="Arial" panose="020B0604020202020204" pitchFamily="34" charset="0"/>
                          <a:cs typeface="Arial" panose="020B0604020202020204" pitchFamily="34" charset="0"/>
                        </a:rPr>
                        <a:t>E = ∞</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solidFill>
                      <a:srgbClr val="956320"/>
                    </a:solidFill>
                  </a:tcPr>
                </a:tc>
                <a:extLst>
                  <a:ext uri="{0D108BD9-81ED-4DB2-BD59-A6C34878D82A}">
                    <a16:rowId xmlns:a16="http://schemas.microsoft.com/office/drawing/2014/main" val="10000"/>
                  </a:ext>
                </a:extLst>
              </a:tr>
            </a:tbl>
          </a:graphicData>
        </a:graphic>
      </p:graphicFrame>
      <p:pic>
        <p:nvPicPr>
          <p:cNvPr id="14" name="Picture 4" descr="C:\Users\Rob\AppData\Roaming\PixelMetrics\CaptureWiz\Temp\1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505" y="1523794"/>
            <a:ext cx="515302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2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Step 3</a:t>
            </a:r>
            <a:endParaRPr lang="en-GB" dirty="0"/>
          </a:p>
        </p:txBody>
      </p:sp>
      <p:sp>
        <p:nvSpPr>
          <p:cNvPr id="3" name="Text Placeholder 2"/>
          <p:cNvSpPr>
            <a:spLocks noGrp="1"/>
          </p:cNvSpPr>
          <p:nvPr>
            <p:ph type="body" sz="quarter" idx="14"/>
          </p:nvPr>
        </p:nvSpPr>
        <p:spPr>
          <a:xfrm>
            <a:off x="724280" y="4542602"/>
            <a:ext cx="7797230" cy="615184"/>
          </a:xfrm>
        </p:spPr>
        <p:txBody>
          <a:bodyPr/>
          <a:lstStyle/>
          <a:p>
            <a:r>
              <a:rPr lang="en-GB" dirty="0"/>
              <a:t>Remove D from the queue and shade it dark blue</a:t>
            </a:r>
          </a:p>
          <a:p>
            <a:r>
              <a:rPr lang="en-GB" dirty="0"/>
              <a:t>Shade unvisited neighbours of D pale blue</a:t>
            </a:r>
          </a:p>
          <a:p>
            <a:r>
              <a:rPr lang="en-GB" dirty="0"/>
              <a:t>Calculate new values for neighbours of D</a:t>
            </a:r>
          </a:p>
          <a:p>
            <a:endParaRPr lang="en-GB" dirty="0"/>
          </a:p>
          <a:p>
            <a:endParaRPr lang="en-GB" dirty="0"/>
          </a:p>
        </p:txBody>
      </p:sp>
      <p:pic>
        <p:nvPicPr>
          <p:cNvPr id="17" name="Picture 4" descr="C:\Users\Rob\AppData\Roaming\PixelMetrics\CaptureWiz\Temp\1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645" y="1498823"/>
            <a:ext cx="5153025" cy="2076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588223623"/>
              </p:ext>
            </p:extLst>
          </p:nvPr>
        </p:nvGraphicFramePr>
        <p:xfrm>
          <a:off x="2096943" y="3670461"/>
          <a:ext cx="4680000" cy="481789"/>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tblGrid>
              <a:tr h="481789">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ea typeface="Corbel" panose="020B0503020204020204" pitchFamily="34" charset="0"/>
                          <a:cs typeface="Arial" panose="020B0604020202020204" pitchFamily="34" charset="0"/>
                        </a:rPr>
                        <a:t>B = 5</a:t>
                      </a:r>
                    </a:p>
                  </a:txBody>
                  <a:tcPr marL="68580" marR="68580" marT="0" marB="0" anchor="ctr">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C = 7</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E = 10</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solidFill>
                      <a:srgbClr val="95632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8482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Step 4</a:t>
            </a:r>
            <a:endParaRPr lang="en-GB" dirty="0"/>
          </a:p>
        </p:txBody>
      </p:sp>
      <p:sp>
        <p:nvSpPr>
          <p:cNvPr id="3" name="Text Placeholder 2"/>
          <p:cNvSpPr>
            <a:spLocks noGrp="1"/>
          </p:cNvSpPr>
          <p:nvPr>
            <p:ph type="body" sz="quarter" idx="14"/>
          </p:nvPr>
        </p:nvSpPr>
        <p:spPr>
          <a:xfrm>
            <a:off x="724280" y="4640572"/>
            <a:ext cx="7797230" cy="517214"/>
          </a:xfrm>
        </p:spPr>
        <p:txBody>
          <a:bodyPr/>
          <a:lstStyle/>
          <a:p>
            <a:r>
              <a:rPr lang="en-GB" dirty="0"/>
              <a:t>Remove B from the queue and shade it dark blue</a:t>
            </a:r>
          </a:p>
          <a:p>
            <a:r>
              <a:rPr lang="en-GB" dirty="0"/>
              <a:t>Calculate new values for neighbours of B; both these are greater than current values, so nothing changes</a:t>
            </a:r>
          </a:p>
          <a:p>
            <a:endParaRPr lang="en-GB" dirty="0"/>
          </a:p>
          <a:p>
            <a:endParaRPr lang="en-GB" dirty="0"/>
          </a:p>
        </p:txBody>
      </p:sp>
      <p:pic>
        <p:nvPicPr>
          <p:cNvPr id="17" name="Picture 2" descr="C:\Users\Rob\AppData\Roaming\PixelMetrics\CaptureWiz\Temp\1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715" y="1497702"/>
            <a:ext cx="5210175" cy="2095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4076524709"/>
              </p:ext>
            </p:extLst>
          </p:nvPr>
        </p:nvGraphicFramePr>
        <p:xfrm>
          <a:off x="2096943" y="3670461"/>
          <a:ext cx="4680000" cy="481789"/>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tblGrid>
              <a:tr h="481789">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ea typeface="Corbel" panose="020B0503020204020204" pitchFamily="34" charset="0"/>
                          <a:cs typeface="Arial" panose="020B0604020202020204" pitchFamily="34" charset="0"/>
                        </a:rPr>
                        <a:t>C = 7</a:t>
                      </a:r>
                    </a:p>
                  </a:txBody>
                  <a:tcPr marL="68580" marR="68580" marT="0" marB="0" anchor="ctr">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r>
                        <a:rPr lang="en-GB" sz="2000" b="0" dirty="0">
                          <a:effectLst/>
                          <a:latin typeface="Arial" panose="020B0604020202020204" pitchFamily="34" charset="0"/>
                          <a:cs typeface="Arial" panose="020B0604020202020204" pitchFamily="34" charset="0"/>
                        </a:rPr>
                        <a:t>E = 10</a:t>
                      </a: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56320"/>
                    </a:solidFill>
                  </a:tcPr>
                </a:tc>
                <a:tc>
                  <a:txBody>
                    <a:bodyPr/>
                    <a:lstStyle/>
                    <a:p>
                      <a:pPr algn="ctr">
                        <a:spcAft>
                          <a:spcPts val="0"/>
                        </a:spcAft>
                        <a:tabLst>
                          <a:tab pos="270510" algn="l"/>
                          <a:tab pos="540385" algn="l"/>
                          <a:tab pos="810260" algn="l"/>
                          <a:tab pos="5671185" algn="r"/>
                        </a:tabLst>
                      </a:pPr>
                      <a:endParaRPr lang="en-GB" sz="2000" b="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solidFill>
                      <a:srgbClr val="95632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3654160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975DD9-D8BD-4BA3-85AE-B5D6CC6F6C42}"/>
</file>

<file path=customXml/itemProps2.xml><?xml version="1.0" encoding="utf-8"?>
<ds:datastoreItem xmlns:ds="http://schemas.openxmlformats.org/officeDocument/2006/customXml" ds:itemID="{7C80D067-471B-46C3-853F-84CC9AF963D9}"/>
</file>

<file path=customXml/itemProps3.xml><?xml version="1.0" encoding="utf-8"?>
<ds:datastoreItem xmlns:ds="http://schemas.openxmlformats.org/officeDocument/2006/customXml" ds:itemID="{6594C1F1-BF77-4C87-A237-7856378433FD}"/>
</file>

<file path=docProps/app.xml><?xml version="1.0" encoding="utf-8"?>
<Properties xmlns="http://schemas.openxmlformats.org/officeDocument/2006/extended-properties" xmlns:vt="http://schemas.openxmlformats.org/officeDocument/2006/docPropsVTypes">
  <Template>Unit 8</Template>
  <TotalTime>1434</TotalTime>
  <Words>548</Words>
  <Application>Microsoft Office PowerPoint</Application>
  <PresentationFormat>On-screen Show (4:3)</PresentationFormat>
  <Paragraphs>76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Corbel</vt:lpstr>
      <vt:lpstr>Museo 900</vt:lpstr>
      <vt:lpstr>Museo 700</vt:lpstr>
      <vt:lpstr>Museo 100</vt:lpstr>
      <vt:lpstr>Arial</vt:lpstr>
      <vt:lpstr>Museo900-Regular</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26</cp:revision>
  <dcterms:created xsi:type="dcterms:W3CDTF">2015-10-07T15:45:11Z</dcterms:created>
  <dcterms:modified xsi:type="dcterms:W3CDTF">2016-04-11T09:45:07Z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