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64" r:id="rId3"/>
    <p:sldId id="257" r:id="rId4"/>
    <p:sldId id="258" r:id="rId5"/>
    <p:sldId id="265" r:id="rId6"/>
    <p:sldId id="259" r:id="rId7"/>
    <p:sldId id="260" r:id="rId8"/>
    <p:sldId id="261" r:id="rId9"/>
    <p:sldId id="262" r:id="rId10"/>
    <p:sldId id="266" r:id="rId11"/>
    <p:sldId id="267" r:id="rId12"/>
    <p:sldId id="263" r:id="rId13"/>
  </p:sldIdLst>
  <p:sldSz cx="9144000" cy="6858000" type="screen4x3"/>
  <p:notesSz cx="6858000" cy="9144000"/>
  <p:embeddedFontLst>
    <p:embeddedFont>
      <p:font typeface="Museo900-Regular" panose="02000000000000000000" pitchFamily="2" charset="0"/>
      <p:bold r:id="rId15"/>
    </p:embeddedFont>
    <p:embeddedFont>
      <p:font typeface="Museo300-Regular" panose="02000000000000000000" pitchFamily="2"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078"/>
    <a:srgbClr val="C0F9EC"/>
    <a:srgbClr val="F0D7DE"/>
    <a:srgbClr val="CC360A"/>
    <a:srgbClr val="E6FF83"/>
    <a:srgbClr val="00682B"/>
    <a:srgbClr val="D90B8C"/>
    <a:srgbClr val="F9D3E1"/>
    <a:srgbClr val="D90B28"/>
    <a:srgbClr val="E3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4660"/>
  </p:normalViewPr>
  <p:slideViewPr>
    <p:cSldViewPr snapToGrid="0" snapToObjects="1" showGuides="1">
      <p:cViewPr varScale="1">
        <p:scale>
          <a:sx n="150" d="100"/>
          <a:sy n="150" d="100"/>
        </p:scale>
        <p:origin x="1986" y="126"/>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Unit 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9" name="Picture 8" descr="Arrow Unit 7.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F607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27155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C0F9EC"/>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8" name="Picture 17" descr="Unit 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Binary addition</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pic>
        <p:nvPicPr>
          <p:cNvPr id="5" name="Picture 4" descr="Logo Unit 7.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9" name="Picture 18" descr="Unit 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4" name="Picture 23" descr="Logo Unit 7.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Binary addition</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9" name="Picture 18" descr="Unit 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20" name="Picture 19"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2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Binary addition</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8" name="Picture 17" descr="Unit 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Binary addition</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9" name="Picture 18" descr="Unit 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24" name="Picture 23" descr="Logo Unit 7.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Binary addition</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55354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Binary addition</a:t>
            </a:r>
          </a:p>
          <a:p>
            <a:pPr lvl="1"/>
            <a:r>
              <a:rPr lang="en-US" dirty="0"/>
              <a:t>Understanding Computers</a:t>
            </a:r>
          </a:p>
          <a:p>
            <a:pPr lvl="1">
              <a:spcBef>
                <a:spcPts val="2400"/>
              </a:spcBef>
            </a:pPr>
            <a:r>
              <a:rPr lang="en-GB" dirty="0">
                <a:solidFill>
                  <a:srgbClr val="B9E6D7"/>
                </a:solidFill>
              </a:rPr>
              <a:t>3</a:t>
            </a:r>
            <a:r>
              <a:rPr lang="en-US" baseline="30000" dirty="0" err="1">
                <a:solidFill>
                  <a:srgbClr val="B9E6D7"/>
                </a:solidFill>
              </a:rPr>
              <a:t>rd</a:t>
            </a:r>
            <a:r>
              <a:rPr lang="en-US">
                <a:solidFill>
                  <a:srgbClr val="B9E6D7"/>
                </a:solidFill>
              </a:rPr>
              <a:t> Edition</a:t>
            </a:r>
            <a:endParaRPr lang="en-US" dirty="0"/>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questions 1–10 on the worksheet</a:t>
            </a:r>
          </a:p>
        </p:txBody>
      </p:sp>
    </p:spTree>
    <p:extLst>
      <p:ext uri="{BB962C8B-B14F-4D97-AF65-F5344CB8AC3E}">
        <p14:creationId xmlns:p14="http://schemas.microsoft.com/office/powerpoint/2010/main" val="262675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Holding large integers</a:t>
            </a:r>
          </a:p>
        </p:txBody>
      </p:sp>
      <p:sp>
        <p:nvSpPr>
          <p:cNvPr id="3" name="Text Placeholder 2"/>
          <p:cNvSpPr>
            <a:spLocks noGrp="1"/>
          </p:cNvSpPr>
          <p:nvPr>
            <p:ph type="body" sz="quarter" idx="14"/>
          </p:nvPr>
        </p:nvSpPr>
        <p:spPr/>
        <p:txBody>
          <a:bodyPr/>
          <a:lstStyle/>
          <a:p>
            <a:r>
              <a:rPr lang="en-GB" dirty="0"/>
              <a:t>A group of 4 bytes is known as a </a:t>
            </a:r>
            <a:r>
              <a:rPr lang="en-GB" b="1" dirty="0"/>
              <a:t>word</a:t>
            </a:r>
          </a:p>
          <a:p>
            <a:r>
              <a:rPr lang="en-GB" dirty="0"/>
              <a:t>Integers are commonly held in a 4-byte word in a 32-bit computer</a:t>
            </a:r>
          </a:p>
          <a:p>
            <a:r>
              <a:rPr lang="en-GB" dirty="0"/>
              <a:t>The largest integer that can be held in 4 bytes is</a:t>
            </a:r>
            <a:br>
              <a:rPr lang="en-GB" dirty="0"/>
            </a:br>
            <a:r>
              <a:rPr lang="en-GB" dirty="0"/>
              <a:t>2,147,483,647</a:t>
            </a:r>
          </a:p>
          <a:p>
            <a:r>
              <a:rPr lang="en-GB" dirty="0"/>
              <a:t>In 8 bytes, the largest possible integer is 2</a:t>
            </a:r>
            <a:r>
              <a:rPr lang="en-GB" baseline="30000" dirty="0"/>
              <a:t>64</a:t>
            </a:r>
            <a:r>
              <a:rPr lang="en-GB" dirty="0"/>
              <a:t> – 1, which is a very large number!</a:t>
            </a:r>
          </a:p>
          <a:p>
            <a:endParaRPr lang="en-GB" dirty="0"/>
          </a:p>
        </p:txBody>
      </p:sp>
    </p:spTree>
    <p:extLst>
      <p:ext uri="{BB962C8B-B14F-4D97-AF65-F5344CB8AC3E}">
        <p14:creationId xmlns:p14="http://schemas.microsoft.com/office/powerpoint/2010/main" val="265872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44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Identify a binary number as odd or even</a:t>
            </a:r>
          </a:p>
          <a:p>
            <a:r>
              <a:rPr lang="en-GB" dirty="0">
                <a:solidFill>
                  <a:schemeClr val="bg1"/>
                </a:solidFill>
              </a:rPr>
              <a:t>Understand the effect of adding an extra zero to a binary number</a:t>
            </a:r>
          </a:p>
          <a:p>
            <a:r>
              <a:rPr lang="en-GB" dirty="0">
                <a:solidFill>
                  <a:schemeClr val="bg1"/>
                </a:solidFill>
              </a:rPr>
              <a:t>Add two binary numbers (each no more than eight binary digits)</a:t>
            </a:r>
          </a:p>
          <a:p>
            <a:endParaRPr lang="en-GB" dirty="0">
              <a:solidFill>
                <a:schemeClr val="bg1"/>
              </a:solidFill>
            </a:endParaRP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59622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Properties of binary numbers</a:t>
            </a:r>
          </a:p>
        </p:txBody>
      </p:sp>
      <p:sp>
        <p:nvSpPr>
          <p:cNvPr id="5" name="Text Placeholder 4"/>
          <p:cNvSpPr>
            <a:spLocks noGrp="1"/>
          </p:cNvSpPr>
          <p:nvPr>
            <p:ph type="body" sz="quarter" idx="14"/>
          </p:nvPr>
        </p:nvSpPr>
        <p:spPr/>
        <p:txBody>
          <a:bodyPr/>
          <a:lstStyle/>
          <a:p>
            <a:r>
              <a:rPr lang="en-GB" dirty="0"/>
              <a:t>Convert the numbers 1 to 10 to binary</a:t>
            </a:r>
          </a:p>
          <a:p>
            <a:r>
              <a:rPr lang="en-GB" dirty="0"/>
              <a:t>How can you quickly identify a binary number as odd or even?</a:t>
            </a:r>
            <a:endParaRPr lang="en-GB" sz="2500" dirty="0"/>
          </a:p>
          <a:p>
            <a:endParaRPr lang="en-GB" dirty="0"/>
          </a:p>
        </p:txBody>
      </p:sp>
    </p:spTree>
    <p:extLst>
      <p:ext uri="{BB962C8B-B14F-4D97-AF65-F5344CB8AC3E}">
        <p14:creationId xmlns:p14="http://schemas.microsoft.com/office/powerpoint/2010/main" val="111580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8024066" cy="670772"/>
          </a:xfrm>
        </p:spPr>
        <p:txBody>
          <a:bodyPr/>
          <a:lstStyle/>
          <a:p>
            <a:r>
              <a:rPr lang="en-GB" dirty="0"/>
              <a:t>Identifying odd or even patterns</a:t>
            </a:r>
          </a:p>
        </p:txBody>
      </p:sp>
      <p:sp>
        <p:nvSpPr>
          <p:cNvPr id="3" name="Text Placeholder 2"/>
          <p:cNvSpPr>
            <a:spLocks noGrp="1"/>
          </p:cNvSpPr>
          <p:nvPr>
            <p:ph type="body" sz="quarter" idx="14"/>
          </p:nvPr>
        </p:nvSpPr>
        <p:spPr/>
        <p:txBody>
          <a:bodyPr/>
          <a:lstStyle/>
          <a:p>
            <a:r>
              <a:rPr lang="en-GB" dirty="0"/>
              <a:t>Only the right hand bit represents an </a:t>
            </a:r>
            <a:r>
              <a:rPr lang="en-GB" b="1" dirty="0"/>
              <a:t>odd</a:t>
            </a:r>
            <a:r>
              <a:rPr lang="en-GB" dirty="0"/>
              <a:t> number – </a:t>
            </a:r>
            <a:r>
              <a:rPr lang="en-GB" b="1" dirty="0"/>
              <a:t>1</a:t>
            </a:r>
            <a:r>
              <a:rPr lang="en-GB" dirty="0"/>
              <a:t>. The rest represent even numbers – </a:t>
            </a:r>
            <a:r>
              <a:rPr lang="en-GB" b="1" dirty="0"/>
              <a:t>2</a:t>
            </a:r>
            <a:r>
              <a:rPr lang="en-GB" dirty="0"/>
              <a:t>, </a:t>
            </a:r>
            <a:r>
              <a:rPr lang="en-GB" b="1" dirty="0"/>
              <a:t>4</a:t>
            </a:r>
            <a:r>
              <a:rPr lang="en-GB" dirty="0"/>
              <a:t>, </a:t>
            </a:r>
            <a:r>
              <a:rPr lang="en-GB" b="1" dirty="0"/>
              <a:t>8</a:t>
            </a:r>
            <a:r>
              <a:rPr lang="en-GB" dirty="0"/>
              <a:t>, </a:t>
            </a:r>
            <a:r>
              <a:rPr lang="en-GB" b="1" dirty="0"/>
              <a:t>16</a:t>
            </a:r>
            <a:r>
              <a:rPr lang="en-GB" dirty="0"/>
              <a:t> and so on</a:t>
            </a:r>
          </a:p>
          <a:p>
            <a:r>
              <a:rPr lang="en-GB" dirty="0"/>
              <a:t>A </a:t>
            </a:r>
            <a:r>
              <a:rPr lang="en-GB" b="1" dirty="0"/>
              <a:t>1</a:t>
            </a:r>
            <a:r>
              <a:rPr lang="en-GB" dirty="0"/>
              <a:t> in the right hand bit means the pattern is an </a:t>
            </a:r>
            <a:r>
              <a:rPr lang="en-GB" b="1" dirty="0"/>
              <a:t>odd</a:t>
            </a:r>
            <a:r>
              <a:rPr lang="en-GB" dirty="0"/>
              <a:t> number. A </a:t>
            </a:r>
            <a:r>
              <a:rPr lang="en-GB" b="1" dirty="0"/>
              <a:t>0</a:t>
            </a:r>
            <a:r>
              <a:rPr lang="en-GB" dirty="0"/>
              <a:t> says it is </a:t>
            </a:r>
            <a:r>
              <a:rPr lang="en-GB" b="1" dirty="0"/>
              <a:t>even</a:t>
            </a:r>
            <a:endParaRPr lang="en-GB" dirty="0"/>
          </a:p>
          <a:p>
            <a:r>
              <a:rPr lang="en-GB" dirty="0"/>
              <a:t> Which of the following are odd or even?</a:t>
            </a:r>
          </a:p>
          <a:p>
            <a:pPr lvl="1"/>
            <a:r>
              <a:rPr lang="en-GB" dirty="0"/>
              <a:t>1001011</a:t>
            </a:r>
          </a:p>
          <a:p>
            <a:pPr lvl="1"/>
            <a:r>
              <a:rPr lang="en-GB" dirty="0"/>
              <a:t>0011010</a:t>
            </a:r>
          </a:p>
          <a:p>
            <a:pPr lvl="1"/>
            <a:r>
              <a:rPr lang="en-GB" dirty="0"/>
              <a:t>0110111</a:t>
            </a:r>
          </a:p>
          <a:p>
            <a:endParaRPr lang="en-GB" dirty="0"/>
          </a:p>
        </p:txBody>
      </p:sp>
    </p:spTree>
    <p:extLst>
      <p:ext uri="{BB962C8B-B14F-4D97-AF65-F5344CB8AC3E}">
        <p14:creationId xmlns:p14="http://schemas.microsoft.com/office/powerpoint/2010/main" val="251042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Adding an extra zero</a:t>
            </a:r>
          </a:p>
        </p:txBody>
      </p:sp>
      <p:sp>
        <p:nvSpPr>
          <p:cNvPr id="3" name="Text Placeholder 2"/>
          <p:cNvSpPr>
            <a:spLocks noGrp="1"/>
          </p:cNvSpPr>
          <p:nvPr>
            <p:ph type="body" sz="quarter" idx="14"/>
          </p:nvPr>
        </p:nvSpPr>
        <p:spPr/>
        <p:txBody>
          <a:bodyPr/>
          <a:lstStyle/>
          <a:p>
            <a:r>
              <a:rPr lang="en-GB" dirty="0"/>
              <a:t>What is the effect of adding an extra zero at the end of a binary number?</a:t>
            </a:r>
          </a:p>
        </p:txBody>
      </p:sp>
    </p:spTree>
    <p:extLst>
      <p:ext uri="{BB962C8B-B14F-4D97-AF65-F5344CB8AC3E}">
        <p14:creationId xmlns:p14="http://schemas.microsoft.com/office/powerpoint/2010/main" val="367010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Adding an extra zero</a:t>
            </a:r>
          </a:p>
        </p:txBody>
      </p:sp>
      <p:sp>
        <p:nvSpPr>
          <p:cNvPr id="3" name="Text Placeholder 2"/>
          <p:cNvSpPr>
            <a:spLocks noGrp="1"/>
          </p:cNvSpPr>
          <p:nvPr>
            <p:ph type="body" sz="quarter" idx="14"/>
          </p:nvPr>
        </p:nvSpPr>
        <p:spPr>
          <a:xfrm>
            <a:off x="724280" y="1704179"/>
            <a:ext cx="7797230" cy="4239421"/>
          </a:xfrm>
        </p:spPr>
        <p:txBody>
          <a:bodyPr/>
          <a:lstStyle/>
          <a:p>
            <a:r>
              <a:rPr lang="en-GB" dirty="0"/>
              <a:t>In the decimal system, an extra </a:t>
            </a:r>
            <a:r>
              <a:rPr lang="en-GB" b="1" dirty="0">
                <a:solidFill>
                  <a:srgbClr val="FF0000"/>
                </a:solidFill>
              </a:rPr>
              <a:t>0</a:t>
            </a:r>
            <a:r>
              <a:rPr lang="en-GB" dirty="0"/>
              <a:t> multiplies everything by 10</a:t>
            </a:r>
          </a:p>
          <a:p>
            <a:pPr lvl="1"/>
            <a:r>
              <a:rPr lang="en-GB" dirty="0"/>
              <a:t>5 becomes 5</a:t>
            </a:r>
            <a:r>
              <a:rPr lang="en-GB" dirty="0">
                <a:solidFill>
                  <a:srgbClr val="FF0000"/>
                </a:solidFill>
              </a:rPr>
              <a:t>0</a:t>
            </a:r>
            <a:r>
              <a:rPr lang="en-GB" dirty="0"/>
              <a:t>, 17 becomes 17</a:t>
            </a:r>
            <a:r>
              <a:rPr lang="en-GB" dirty="0">
                <a:solidFill>
                  <a:srgbClr val="FF0000"/>
                </a:solidFill>
              </a:rPr>
              <a:t>0</a:t>
            </a:r>
          </a:p>
          <a:p>
            <a:r>
              <a:rPr lang="en-GB" dirty="0"/>
              <a:t>What happens in the binary system?</a:t>
            </a:r>
          </a:p>
          <a:p>
            <a:pPr lvl="1"/>
            <a:r>
              <a:rPr lang="en-GB" dirty="0"/>
              <a:t>1011 becomes 1011</a:t>
            </a:r>
            <a:r>
              <a:rPr lang="en-GB" dirty="0">
                <a:solidFill>
                  <a:srgbClr val="FF0000"/>
                </a:solidFill>
              </a:rPr>
              <a:t>0</a:t>
            </a:r>
          </a:p>
          <a:p>
            <a:pPr lvl="1"/>
            <a:r>
              <a:rPr lang="en-GB" dirty="0"/>
              <a:t>1011 </a:t>
            </a:r>
            <a:r>
              <a:rPr lang="en-GB" dirty="0">
                <a:solidFill>
                  <a:srgbClr val="FF0000"/>
                </a:solidFill>
              </a:rPr>
              <a:t>(= 11) </a:t>
            </a:r>
            <a:r>
              <a:rPr lang="en-GB" dirty="0"/>
              <a:t>becomes</a:t>
            </a:r>
            <a:r>
              <a:rPr lang="en-GB" dirty="0">
                <a:solidFill>
                  <a:srgbClr val="FF0000"/>
                </a:solidFill>
              </a:rPr>
              <a:t> </a:t>
            </a:r>
            <a:r>
              <a:rPr lang="en-GB" dirty="0"/>
              <a:t>1011</a:t>
            </a:r>
            <a:r>
              <a:rPr lang="en-GB" dirty="0">
                <a:solidFill>
                  <a:srgbClr val="FF0000"/>
                </a:solidFill>
              </a:rPr>
              <a:t>0 (= 22)</a:t>
            </a:r>
          </a:p>
          <a:p>
            <a:r>
              <a:rPr lang="en-GB" dirty="0">
                <a:solidFill>
                  <a:srgbClr val="0F6078"/>
                </a:solidFill>
              </a:rPr>
              <a:t>Try 0101 and add a zero. What happens?</a:t>
            </a:r>
          </a:p>
          <a:p>
            <a:r>
              <a:rPr lang="en-GB" dirty="0">
                <a:solidFill>
                  <a:srgbClr val="0F6078"/>
                </a:solidFill>
              </a:rPr>
              <a:t>What happens when you add a zero on the left?</a:t>
            </a:r>
          </a:p>
        </p:txBody>
      </p:sp>
    </p:spTree>
    <p:extLst>
      <p:ext uri="{BB962C8B-B14F-4D97-AF65-F5344CB8AC3E}">
        <p14:creationId xmlns:p14="http://schemas.microsoft.com/office/powerpoint/2010/main" val="414788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Simple decimal addition</a:t>
            </a:r>
          </a:p>
        </p:txBody>
      </p:sp>
      <p:sp>
        <p:nvSpPr>
          <p:cNvPr id="3" name="Text Placeholder 2"/>
          <p:cNvSpPr>
            <a:spLocks noGrp="1"/>
          </p:cNvSpPr>
          <p:nvPr>
            <p:ph type="body" sz="quarter" idx="14"/>
          </p:nvPr>
        </p:nvSpPr>
        <p:spPr>
          <a:xfrm>
            <a:off x="724280" y="1704179"/>
            <a:ext cx="4120282" cy="3453607"/>
          </a:xfrm>
        </p:spPr>
        <p:txBody>
          <a:bodyPr/>
          <a:lstStyle/>
          <a:p>
            <a:pPr marL="0" indent="0">
              <a:buNone/>
            </a:pPr>
            <a:r>
              <a:rPr lang="en-GB" dirty="0"/>
              <a:t>Work right to left:</a:t>
            </a:r>
            <a:br>
              <a:rPr lang="en-GB" dirty="0"/>
            </a:br>
            <a:endParaRPr lang="en-GB" dirty="0"/>
          </a:p>
          <a:p>
            <a:pPr marL="514350" indent="-514350">
              <a:buFont typeface="+mj-lt"/>
              <a:buAutoNum type="arabicPeriod"/>
            </a:pPr>
            <a:r>
              <a:rPr lang="en-GB" b="1" dirty="0"/>
              <a:t>Add the Units</a:t>
            </a:r>
            <a:endParaRPr lang="en-GB" b="1" dirty="0">
              <a:solidFill>
                <a:srgbClr val="990099"/>
              </a:solidFill>
            </a:endParaRPr>
          </a:p>
          <a:p>
            <a:pPr marL="514350" indent="-514350">
              <a:buFont typeface="+mj-lt"/>
              <a:buAutoNum type="arabicPeriod"/>
            </a:pPr>
            <a:r>
              <a:rPr lang="en-GB" b="1" dirty="0"/>
              <a:t>If Over 9 = 0 </a:t>
            </a:r>
            <a:r>
              <a:rPr lang="en-GB" i="1" dirty="0">
                <a:solidFill>
                  <a:srgbClr val="FF0000"/>
                </a:solidFill>
              </a:rPr>
              <a:t>Carry</a:t>
            </a:r>
            <a:r>
              <a:rPr lang="en-GB" b="1" dirty="0"/>
              <a:t> Tens</a:t>
            </a:r>
            <a:endParaRPr lang="en-GB" b="1" dirty="0">
              <a:solidFill>
                <a:srgbClr val="990099"/>
              </a:solidFill>
            </a:endParaRPr>
          </a:p>
          <a:p>
            <a:pPr marL="514350" indent="-514350">
              <a:buFont typeface="+mj-lt"/>
              <a:buAutoNum type="arabicPeriod"/>
            </a:pPr>
            <a:r>
              <a:rPr lang="en-GB" b="1" dirty="0"/>
              <a:t>Add Tens</a:t>
            </a:r>
            <a:endParaRPr lang="en-GB" b="1" dirty="0">
              <a:solidFill>
                <a:srgbClr val="990099"/>
              </a:solidFill>
            </a:endParaRPr>
          </a:p>
        </p:txBody>
      </p:sp>
      <p:grpSp>
        <p:nvGrpSpPr>
          <p:cNvPr id="5" name="Group 4"/>
          <p:cNvGrpSpPr/>
          <p:nvPr/>
        </p:nvGrpSpPr>
        <p:grpSpPr>
          <a:xfrm>
            <a:off x="5550720" y="1703926"/>
            <a:ext cx="2623429" cy="2993880"/>
            <a:chOff x="4572000" y="2276872"/>
            <a:chExt cx="2623429" cy="2993880"/>
          </a:xfrm>
        </p:grpSpPr>
        <p:grpSp>
          <p:nvGrpSpPr>
            <p:cNvPr id="6" name="Group 5"/>
            <p:cNvGrpSpPr/>
            <p:nvPr/>
          </p:nvGrpSpPr>
          <p:grpSpPr>
            <a:xfrm>
              <a:off x="4572000" y="2276872"/>
              <a:ext cx="2623429" cy="2993880"/>
              <a:chOff x="4499992" y="2132856"/>
              <a:chExt cx="2623429" cy="2993880"/>
            </a:xfrm>
          </p:grpSpPr>
          <p:sp>
            <p:nvSpPr>
              <p:cNvPr id="8" name="Rectangle 7"/>
              <p:cNvSpPr/>
              <p:nvPr/>
            </p:nvSpPr>
            <p:spPr>
              <a:xfrm>
                <a:off x="4499992" y="2132858"/>
                <a:ext cx="2623429" cy="299387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4716016" y="2132856"/>
                <a:ext cx="2245655" cy="2993879"/>
                <a:chOff x="4644008" y="2613198"/>
                <a:chExt cx="2417060" cy="3222395"/>
              </a:xfrm>
            </p:grpSpPr>
            <p:sp>
              <p:nvSpPr>
                <p:cNvPr id="10" name="Rectangle 9"/>
                <p:cNvSpPr/>
                <p:nvPr/>
              </p:nvSpPr>
              <p:spPr>
                <a:xfrm>
                  <a:off x="5683155" y="3310734"/>
                  <a:ext cx="567989" cy="89442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11" name="Rectangle 10"/>
                <p:cNvSpPr/>
                <p:nvPr/>
              </p:nvSpPr>
              <p:spPr>
                <a:xfrm>
                  <a:off x="6180407" y="3310734"/>
                  <a:ext cx="567988" cy="89442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4</a:t>
                  </a:r>
                </a:p>
              </p:txBody>
            </p:sp>
            <p:sp>
              <p:nvSpPr>
                <p:cNvPr id="12" name="Rectangle 11"/>
                <p:cNvSpPr/>
                <p:nvPr/>
              </p:nvSpPr>
              <p:spPr>
                <a:xfrm>
                  <a:off x="6862237" y="3310734"/>
                  <a:ext cx="198831" cy="894425"/>
                </a:xfrm>
                <a:prstGeom prst="rect">
                  <a:avLst/>
                </a:prstGeom>
              </p:spPr>
              <p:txBody>
                <a:bodyPr wrap="none">
                  <a:spAutoFit/>
                </a:bodyPr>
                <a:lstStyle/>
                <a:p>
                  <a:pPr lvl="0" algn="ctr"/>
                  <a:endParaRPr lang="en-GB" sz="4800" dirty="0">
                    <a:solidFill>
                      <a:prstClr val="black"/>
                    </a:solidFill>
                    <a:latin typeface="Calibri"/>
                  </a:endParaRPr>
                </a:p>
              </p:txBody>
            </p:sp>
            <p:sp>
              <p:nvSpPr>
                <p:cNvPr id="13" name="Rectangle 12"/>
                <p:cNvSpPr/>
                <p:nvPr/>
              </p:nvSpPr>
              <p:spPr>
                <a:xfrm>
                  <a:off x="5683155" y="4110171"/>
                  <a:ext cx="567989" cy="89442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14" name="Rectangle 13"/>
                <p:cNvSpPr/>
                <p:nvPr/>
              </p:nvSpPr>
              <p:spPr>
                <a:xfrm>
                  <a:off x="6180407" y="4110171"/>
                  <a:ext cx="567988" cy="89442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7</a:t>
                  </a:r>
                </a:p>
              </p:txBody>
            </p:sp>
            <p:sp>
              <p:nvSpPr>
                <p:cNvPr id="15" name="Rectangle 14"/>
                <p:cNvSpPr/>
                <p:nvPr/>
              </p:nvSpPr>
              <p:spPr>
                <a:xfrm>
                  <a:off x="6862237" y="4110171"/>
                  <a:ext cx="198831" cy="894425"/>
                </a:xfrm>
                <a:prstGeom prst="rect">
                  <a:avLst/>
                </a:prstGeom>
              </p:spPr>
              <p:txBody>
                <a:bodyPr wrap="none">
                  <a:spAutoFit/>
                </a:bodyPr>
                <a:lstStyle/>
                <a:p>
                  <a:pPr lvl="0" algn="ctr"/>
                  <a:endParaRPr lang="en-GB" sz="4800" dirty="0">
                    <a:solidFill>
                      <a:prstClr val="black"/>
                    </a:solidFill>
                    <a:latin typeface="Calibri"/>
                  </a:endParaRPr>
                </a:p>
              </p:txBody>
            </p:sp>
            <p:sp>
              <p:nvSpPr>
                <p:cNvPr id="16" name="Rectangle 15"/>
                <p:cNvSpPr/>
                <p:nvPr/>
              </p:nvSpPr>
              <p:spPr>
                <a:xfrm>
                  <a:off x="5683155" y="4941168"/>
                  <a:ext cx="567988" cy="89442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3</a:t>
                  </a:r>
                </a:p>
              </p:txBody>
            </p:sp>
            <p:sp>
              <p:nvSpPr>
                <p:cNvPr id="17" name="Rectangle 16"/>
                <p:cNvSpPr/>
                <p:nvPr/>
              </p:nvSpPr>
              <p:spPr>
                <a:xfrm>
                  <a:off x="6180407" y="4941168"/>
                  <a:ext cx="567988" cy="89442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sp>
              <p:nvSpPr>
                <p:cNvPr id="18" name="Rectangle 17"/>
                <p:cNvSpPr/>
                <p:nvPr/>
              </p:nvSpPr>
              <p:spPr>
                <a:xfrm>
                  <a:off x="6862237" y="4941168"/>
                  <a:ext cx="198830" cy="894425"/>
                </a:xfrm>
                <a:prstGeom prst="rect">
                  <a:avLst/>
                </a:prstGeom>
              </p:spPr>
              <p:txBody>
                <a:bodyPr wrap="none">
                  <a:spAutoFit/>
                </a:bodyPr>
                <a:lstStyle/>
                <a:p>
                  <a:pPr lvl="0" algn="ctr"/>
                  <a:endParaRPr lang="en-GB" sz="4800" b="1" dirty="0">
                    <a:solidFill>
                      <a:prstClr val="black"/>
                    </a:solidFill>
                    <a:latin typeface="Calibri"/>
                  </a:endParaRPr>
                </a:p>
              </p:txBody>
            </p:sp>
            <p:sp>
              <p:nvSpPr>
                <p:cNvPr id="19" name="Rectangle 18"/>
                <p:cNvSpPr/>
                <p:nvPr/>
              </p:nvSpPr>
              <p:spPr>
                <a:xfrm>
                  <a:off x="4766665" y="4110171"/>
                  <a:ext cx="445699" cy="830997"/>
                </a:xfrm>
                <a:prstGeom prst="rect">
                  <a:avLst/>
                </a:prstGeom>
              </p:spPr>
              <p:txBody>
                <a:bodyPr wrap="none">
                  <a:spAutoFit/>
                </a:bodyPr>
                <a:lstStyle/>
                <a:p>
                  <a:pPr lvl="0" algn="ctr"/>
                  <a:r>
                    <a:rPr lang="en-GB" sz="4800" dirty="0">
                      <a:solidFill>
                        <a:prstClr val="black"/>
                      </a:solidFill>
                      <a:latin typeface="Calibri"/>
                    </a:rPr>
                    <a:t>+</a:t>
                  </a:r>
                </a:p>
              </p:txBody>
            </p:sp>
            <p:sp>
              <p:nvSpPr>
                <p:cNvPr id="20" name="Rectangle 19"/>
                <p:cNvSpPr/>
                <p:nvPr/>
              </p:nvSpPr>
              <p:spPr>
                <a:xfrm>
                  <a:off x="4766665" y="4941168"/>
                  <a:ext cx="445699" cy="830997"/>
                </a:xfrm>
                <a:prstGeom prst="rect">
                  <a:avLst/>
                </a:prstGeom>
              </p:spPr>
              <p:txBody>
                <a:bodyPr wrap="none">
                  <a:spAutoFit/>
                </a:bodyPr>
                <a:lstStyle/>
                <a:p>
                  <a:pPr lvl="0" algn="ctr"/>
                  <a:r>
                    <a:rPr lang="en-GB" sz="4800" dirty="0">
                      <a:solidFill>
                        <a:prstClr val="black"/>
                      </a:solidFill>
                      <a:latin typeface="Calibri"/>
                    </a:rPr>
                    <a:t>=</a:t>
                  </a:r>
                </a:p>
              </p:txBody>
            </p:sp>
            <p:sp>
              <p:nvSpPr>
                <p:cNvPr id="21" name="Rectangle 20"/>
                <p:cNvSpPr/>
                <p:nvPr/>
              </p:nvSpPr>
              <p:spPr>
                <a:xfrm>
                  <a:off x="6258732" y="4777988"/>
                  <a:ext cx="147560" cy="417942"/>
                </a:xfrm>
                <a:prstGeom prst="rect">
                  <a:avLst/>
                </a:prstGeom>
              </p:spPr>
              <p:txBody>
                <a:bodyPr wrap="none">
                  <a:spAutoFit/>
                </a:bodyPr>
                <a:lstStyle/>
                <a:p>
                  <a:pPr lvl="0" algn="ctr"/>
                  <a:endParaRPr lang="en-GB" sz="2800" dirty="0">
                    <a:solidFill>
                      <a:srgbClr val="FF0000"/>
                    </a:solidFill>
                    <a:latin typeface="Calibri"/>
                  </a:endParaRPr>
                </a:p>
              </p:txBody>
            </p:sp>
            <p:sp>
              <p:nvSpPr>
                <p:cNvPr id="22" name="Rectangle 21"/>
                <p:cNvSpPr/>
                <p:nvPr/>
              </p:nvSpPr>
              <p:spPr>
                <a:xfrm>
                  <a:off x="5703886" y="4777988"/>
                  <a:ext cx="198831" cy="563156"/>
                </a:xfrm>
                <a:prstGeom prst="rect">
                  <a:avLst/>
                </a:prstGeom>
              </p:spPr>
              <p:txBody>
                <a:bodyPr wrap="none">
                  <a:spAutoFit/>
                </a:bodyPr>
                <a:lstStyle/>
                <a:p>
                  <a:pPr lvl="0" algn="ctr"/>
                  <a:endParaRPr lang="en-GB" sz="2800" dirty="0">
                    <a:solidFill>
                      <a:srgbClr val="FF0000"/>
                    </a:solidFill>
                    <a:latin typeface="Calibri"/>
                  </a:endParaRPr>
                </a:p>
              </p:txBody>
            </p:sp>
            <p:sp>
              <p:nvSpPr>
                <p:cNvPr id="23" name="Rectangle 22"/>
                <p:cNvSpPr/>
                <p:nvPr/>
              </p:nvSpPr>
              <p:spPr>
                <a:xfrm>
                  <a:off x="5361575" y="4941168"/>
                  <a:ext cx="198830" cy="894425"/>
                </a:xfrm>
                <a:prstGeom prst="rect">
                  <a:avLst/>
                </a:prstGeom>
              </p:spPr>
              <p:txBody>
                <a:bodyPr wrap="none">
                  <a:spAutoFit/>
                </a:bodyPr>
                <a:lstStyle/>
                <a:p>
                  <a:pPr lvl="0" algn="ctr"/>
                  <a:endParaRPr lang="en-GB" sz="4800" b="1" dirty="0">
                    <a:solidFill>
                      <a:prstClr val="black"/>
                    </a:solidFill>
                    <a:latin typeface="Calibri"/>
                  </a:endParaRPr>
                </a:p>
              </p:txBody>
            </p:sp>
            <p:cxnSp>
              <p:nvCxnSpPr>
                <p:cNvPr id="24" name="Straight Connector 23"/>
                <p:cNvCxnSpPr/>
                <p:nvPr/>
              </p:nvCxnSpPr>
              <p:spPr>
                <a:xfrm>
                  <a:off x="4644008" y="4860818"/>
                  <a:ext cx="2342706" cy="0"/>
                </a:xfrm>
                <a:prstGeom prst="line">
                  <a:avLst/>
                </a:prstGeom>
                <a:ln w="28575">
                  <a:solidFill>
                    <a:srgbClr val="0F6078"/>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189145" y="4777988"/>
                  <a:ext cx="198831" cy="563156"/>
                </a:xfrm>
                <a:prstGeom prst="rect">
                  <a:avLst/>
                </a:prstGeom>
              </p:spPr>
              <p:txBody>
                <a:bodyPr wrap="none">
                  <a:spAutoFit/>
                </a:bodyPr>
                <a:lstStyle/>
                <a:p>
                  <a:pPr lvl="0" algn="ctr"/>
                  <a:endParaRPr lang="en-GB" sz="2800" dirty="0">
                    <a:solidFill>
                      <a:srgbClr val="FF0000"/>
                    </a:solidFill>
                    <a:latin typeface="Calibri"/>
                  </a:endParaRPr>
                </a:p>
              </p:txBody>
            </p:sp>
            <p:sp>
              <p:nvSpPr>
                <p:cNvPr id="26" name="Rectangle 25"/>
                <p:cNvSpPr/>
                <p:nvPr/>
              </p:nvSpPr>
              <p:spPr>
                <a:xfrm>
                  <a:off x="5683155" y="2613199"/>
                  <a:ext cx="567988" cy="894425"/>
                </a:xfrm>
                <a:prstGeom prst="rect">
                  <a:avLst/>
                </a:prstGeom>
              </p:spPr>
              <p:txBody>
                <a:bodyPr wrap="none">
                  <a:spAutoFit/>
                </a:bodyPr>
                <a:lstStyle/>
                <a:p>
                  <a:pPr lvl="0" algn="ctr"/>
                  <a:r>
                    <a:rPr lang="en-GB" sz="4800" dirty="0">
                      <a:solidFill>
                        <a:srgbClr val="FF0000"/>
                      </a:solidFill>
                      <a:latin typeface="Arial" panose="020B0604020202020204" pitchFamily="34" charset="0"/>
                      <a:cs typeface="Arial" panose="020B0604020202020204" pitchFamily="34" charset="0"/>
                    </a:rPr>
                    <a:t>1</a:t>
                  </a:r>
                </a:p>
              </p:txBody>
            </p:sp>
            <p:sp>
              <p:nvSpPr>
                <p:cNvPr id="27" name="Rectangle 26"/>
                <p:cNvSpPr/>
                <p:nvPr/>
              </p:nvSpPr>
              <p:spPr>
                <a:xfrm>
                  <a:off x="5361575" y="2613198"/>
                  <a:ext cx="198830" cy="894425"/>
                </a:xfrm>
                <a:prstGeom prst="rect">
                  <a:avLst/>
                </a:prstGeom>
              </p:spPr>
              <p:txBody>
                <a:bodyPr wrap="none">
                  <a:spAutoFit/>
                </a:bodyPr>
                <a:lstStyle/>
                <a:p>
                  <a:pPr lvl="0" algn="ctr"/>
                  <a:endParaRPr lang="en-GB" sz="4800" dirty="0">
                    <a:solidFill>
                      <a:srgbClr val="FF0000"/>
                    </a:solidFill>
                    <a:latin typeface="Calibri"/>
                  </a:endParaRPr>
                </a:p>
              </p:txBody>
            </p:sp>
          </p:grpSp>
        </p:grpSp>
        <p:cxnSp>
          <p:nvCxnSpPr>
            <p:cNvPr id="7" name="Straight Arrow Connector 6"/>
            <p:cNvCxnSpPr/>
            <p:nvPr/>
          </p:nvCxnSpPr>
          <p:spPr>
            <a:xfrm flipH="1" flipV="1">
              <a:off x="6072670" y="3023776"/>
              <a:ext cx="355019" cy="15573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401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arithmetic</a:t>
            </a:r>
          </a:p>
        </p:txBody>
      </p:sp>
      <p:sp>
        <p:nvSpPr>
          <p:cNvPr id="3" name="Text Placeholder 2"/>
          <p:cNvSpPr>
            <a:spLocks noGrp="1"/>
          </p:cNvSpPr>
          <p:nvPr>
            <p:ph type="body" sz="quarter" idx="14"/>
          </p:nvPr>
        </p:nvSpPr>
        <p:spPr/>
        <p:txBody>
          <a:bodyPr/>
          <a:lstStyle/>
          <a:p>
            <a:r>
              <a:rPr lang="en-GB" dirty="0"/>
              <a:t>How can you add one binary number to another?</a:t>
            </a:r>
          </a:p>
          <a:p>
            <a:endParaRPr lang="en-GB" dirty="0"/>
          </a:p>
        </p:txBody>
      </p:sp>
      <p:grpSp>
        <p:nvGrpSpPr>
          <p:cNvPr id="4" name="Group 3"/>
          <p:cNvGrpSpPr/>
          <p:nvPr/>
        </p:nvGrpSpPr>
        <p:grpSpPr>
          <a:xfrm>
            <a:off x="2483768" y="2471783"/>
            <a:ext cx="4282706" cy="3446845"/>
            <a:chOff x="4788023" y="2276872"/>
            <a:chExt cx="3719895" cy="2993879"/>
          </a:xfrm>
        </p:grpSpPr>
        <p:grpSp>
          <p:nvGrpSpPr>
            <p:cNvPr id="8" name="Group 7"/>
            <p:cNvGrpSpPr/>
            <p:nvPr/>
          </p:nvGrpSpPr>
          <p:grpSpPr>
            <a:xfrm>
              <a:off x="4788023" y="2276872"/>
              <a:ext cx="3719895" cy="2993879"/>
              <a:chOff x="4644008" y="2613198"/>
              <a:chExt cx="4003826" cy="3222395"/>
            </a:xfrm>
          </p:grpSpPr>
          <p:sp>
            <p:nvSpPr>
              <p:cNvPr id="14" name="Rectangle 13"/>
              <p:cNvSpPr/>
              <p:nvPr/>
            </p:nvSpPr>
            <p:spPr>
              <a:xfrm>
                <a:off x="5720476"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15" name="Rectangle 14"/>
              <p:cNvSpPr/>
              <p:nvPr/>
            </p:nvSpPr>
            <p:spPr>
              <a:xfrm>
                <a:off x="6217728"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16" name="Rectangle 15"/>
              <p:cNvSpPr/>
              <p:nvPr/>
            </p:nvSpPr>
            <p:spPr>
              <a:xfrm>
                <a:off x="6714980"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17" name="Rectangle 16"/>
              <p:cNvSpPr/>
              <p:nvPr/>
            </p:nvSpPr>
            <p:spPr>
              <a:xfrm>
                <a:off x="7212232" y="3310734"/>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0</a:t>
                </a:r>
              </a:p>
            </p:txBody>
          </p:sp>
          <p:sp>
            <p:nvSpPr>
              <p:cNvPr id="18" name="Rectangle 17"/>
              <p:cNvSpPr/>
              <p:nvPr/>
            </p:nvSpPr>
            <p:spPr>
              <a:xfrm>
                <a:off x="5720476" y="4110171"/>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19" name="Rectangle 18"/>
              <p:cNvSpPr/>
              <p:nvPr/>
            </p:nvSpPr>
            <p:spPr>
              <a:xfrm>
                <a:off x="6217727" y="4110171"/>
                <a:ext cx="493347"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1</a:t>
                </a:r>
              </a:p>
            </p:txBody>
          </p:sp>
          <p:sp>
            <p:nvSpPr>
              <p:cNvPr id="20" name="Rectangle 19"/>
              <p:cNvSpPr/>
              <p:nvPr/>
            </p:nvSpPr>
            <p:spPr>
              <a:xfrm>
                <a:off x="6714980" y="4110171"/>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0</a:t>
                </a:r>
              </a:p>
            </p:txBody>
          </p:sp>
          <p:sp>
            <p:nvSpPr>
              <p:cNvPr id="21" name="Rectangle 20"/>
              <p:cNvSpPr/>
              <p:nvPr/>
            </p:nvSpPr>
            <p:spPr>
              <a:xfrm>
                <a:off x="7212232" y="4110171"/>
                <a:ext cx="493346" cy="776885"/>
              </a:xfrm>
              <a:prstGeom prst="rect">
                <a:avLst/>
              </a:prstGeom>
            </p:spPr>
            <p:txBody>
              <a:bodyPr wrap="none">
                <a:spAutoFit/>
              </a:bodyPr>
              <a:lstStyle/>
              <a:p>
                <a:pPr lvl="0" algn="ctr"/>
                <a:r>
                  <a:rPr lang="en-GB" sz="4800" dirty="0">
                    <a:solidFill>
                      <a:prstClr val="black"/>
                    </a:solidFill>
                    <a:latin typeface="Arial" panose="020B0604020202020204" pitchFamily="34" charset="0"/>
                    <a:cs typeface="Arial" panose="020B0604020202020204" pitchFamily="34" charset="0"/>
                  </a:rPr>
                  <a:t>0</a:t>
                </a:r>
              </a:p>
            </p:txBody>
          </p:sp>
          <p:sp>
            <p:nvSpPr>
              <p:cNvPr id="22" name="Rectangle 21"/>
              <p:cNvSpPr/>
              <p:nvPr/>
            </p:nvSpPr>
            <p:spPr>
              <a:xfrm>
                <a:off x="5720475"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sp>
            <p:nvSpPr>
              <p:cNvPr id="23" name="Rectangle 22"/>
              <p:cNvSpPr/>
              <p:nvPr/>
            </p:nvSpPr>
            <p:spPr>
              <a:xfrm>
                <a:off x="6217727"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0</a:t>
                </a:r>
              </a:p>
            </p:txBody>
          </p:sp>
          <p:sp>
            <p:nvSpPr>
              <p:cNvPr id="24" name="Rectangle 23"/>
              <p:cNvSpPr/>
              <p:nvPr/>
            </p:nvSpPr>
            <p:spPr>
              <a:xfrm>
                <a:off x="6714980"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sp>
            <p:nvSpPr>
              <p:cNvPr id="25" name="Rectangle 24"/>
              <p:cNvSpPr/>
              <p:nvPr/>
            </p:nvSpPr>
            <p:spPr>
              <a:xfrm>
                <a:off x="7212232"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0</a:t>
                </a:r>
              </a:p>
            </p:txBody>
          </p:sp>
          <p:sp>
            <p:nvSpPr>
              <p:cNvPr id="26" name="Rectangle 25"/>
              <p:cNvSpPr/>
              <p:nvPr/>
            </p:nvSpPr>
            <p:spPr>
              <a:xfrm>
                <a:off x="4766665" y="4110171"/>
                <a:ext cx="445699" cy="830997"/>
              </a:xfrm>
              <a:prstGeom prst="rect">
                <a:avLst/>
              </a:prstGeom>
            </p:spPr>
            <p:txBody>
              <a:bodyPr wrap="none">
                <a:spAutoFit/>
              </a:bodyPr>
              <a:lstStyle/>
              <a:p>
                <a:pPr lvl="0" algn="ctr"/>
                <a:r>
                  <a:rPr lang="en-GB" sz="4800" dirty="0">
                    <a:solidFill>
                      <a:prstClr val="black"/>
                    </a:solidFill>
                    <a:latin typeface="Calibri"/>
                  </a:rPr>
                  <a:t>+</a:t>
                </a:r>
              </a:p>
            </p:txBody>
          </p:sp>
          <p:sp>
            <p:nvSpPr>
              <p:cNvPr id="27" name="Rectangle 26"/>
              <p:cNvSpPr/>
              <p:nvPr/>
            </p:nvSpPr>
            <p:spPr>
              <a:xfrm>
                <a:off x="4766665" y="4941168"/>
                <a:ext cx="445699" cy="830997"/>
              </a:xfrm>
              <a:prstGeom prst="rect">
                <a:avLst/>
              </a:prstGeom>
            </p:spPr>
            <p:txBody>
              <a:bodyPr wrap="none">
                <a:spAutoFit/>
              </a:bodyPr>
              <a:lstStyle/>
              <a:p>
                <a:pPr lvl="0" algn="ctr"/>
                <a:r>
                  <a:rPr lang="en-GB" sz="4800" dirty="0">
                    <a:solidFill>
                      <a:prstClr val="black"/>
                    </a:solidFill>
                    <a:latin typeface="Calibri"/>
                  </a:rPr>
                  <a:t>=</a:t>
                </a:r>
              </a:p>
            </p:txBody>
          </p:sp>
          <p:sp>
            <p:nvSpPr>
              <p:cNvPr id="28" name="Rectangle 27"/>
              <p:cNvSpPr/>
              <p:nvPr/>
            </p:nvSpPr>
            <p:spPr>
              <a:xfrm>
                <a:off x="6258732" y="4777988"/>
                <a:ext cx="147560" cy="417942"/>
              </a:xfrm>
              <a:prstGeom prst="rect">
                <a:avLst/>
              </a:prstGeom>
            </p:spPr>
            <p:txBody>
              <a:bodyPr wrap="none">
                <a:spAutoFit/>
              </a:bodyPr>
              <a:lstStyle/>
              <a:p>
                <a:pPr lvl="0" algn="ctr"/>
                <a:endParaRPr lang="en-GB" sz="2800" dirty="0">
                  <a:solidFill>
                    <a:srgbClr val="FF0000"/>
                  </a:solidFill>
                  <a:latin typeface="Calibri"/>
                </a:endParaRPr>
              </a:p>
            </p:txBody>
          </p:sp>
          <p:sp>
            <p:nvSpPr>
              <p:cNvPr id="29" name="Rectangle 28"/>
              <p:cNvSpPr/>
              <p:nvPr/>
            </p:nvSpPr>
            <p:spPr>
              <a:xfrm>
                <a:off x="5703886" y="4777988"/>
                <a:ext cx="198831" cy="563156"/>
              </a:xfrm>
              <a:prstGeom prst="rect">
                <a:avLst/>
              </a:prstGeom>
            </p:spPr>
            <p:txBody>
              <a:bodyPr wrap="none">
                <a:spAutoFit/>
              </a:bodyPr>
              <a:lstStyle/>
              <a:p>
                <a:pPr lvl="0" algn="ctr"/>
                <a:endParaRPr lang="en-GB" sz="2800" dirty="0">
                  <a:solidFill>
                    <a:srgbClr val="FF0000"/>
                  </a:solidFill>
                  <a:latin typeface="Calibri"/>
                </a:endParaRPr>
              </a:p>
            </p:txBody>
          </p:sp>
          <p:sp>
            <p:nvSpPr>
              <p:cNvPr id="30" name="Rectangle 29"/>
              <p:cNvSpPr/>
              <p:nvPr/>
            </p:nvSpPr>
            <p:spPr>
              <a:xfrm>
                <a:off x="5214316"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1</a:t>
                </a:r>
              </a:p>
            </p:txBody>
          </p:sp>
          <p:cxnSp>
            <p:nvCxnSpPr>
              <p:cNvPr id="31" name="Straight Connector 30"/>
              <p:cNvCxnSpPr/>
              <p:nvPr/>
            </p:nvCxnSpPr>
            <p:spPr>
              <a:xfrm>
                <a:off x="4644008" y="4895474"/>
                <a:ext cx="3168352" cy="0"/>
              </a:xfrm>
              <a:prstGeom prst="line">
                <a:avLst/>
              </a:prstGeom>
              <a:ln w="28575">
                <a:solidFill>
                  <a:srgbClr val="0F6078"/>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189145" y="4777988"/>
                <a:ext cx="198831" cy="563156"/>
              </a:xfrm>
              <a:prstGeom prst="rect">
                <a:avLst/>
              </a:prstGeom>
            </p:spPr>
            <p:txBody>
              <a:bodyPr wrap="none">
                <a:spAutoFit/>
              </a:bodyPr>
              <a:lstStyle/>
              <a:p>
                <a:pPr lvl="0" algn="ctr"/>
                <a:endParaRPr lang="en-GB" sz="2800" dirty="0">
                  <a:solidFill>
                    <a:srgbClr val="FF0000"/>
                  </a:solidFill>
                  <a:latin typeface="Calibri"/>
                </a:endParaRPr>
              </a:p>
            </p:txBody>
          </p:sp>
          <p:sp>
            <p:nvSpPr>
              <p:cNvPr id="33" name="Rectangle 32"/>
              <p:cNvSpPr/>
              <p:nvPr/>
            </p:nvSpPr>
            <p:spPr>
              <a:xfrm>
                <a:off x="8449003" y="3310734"/>
                <a:ext cx="198830" cy="894425"/>
              </a:xfrm>
              <a:prstGeom prst="rect">
                <a:avLst/>
              </a:prstGeom>
            </p:spPr>
            <p:txBody>
              <a:bodyPr wrap="none">
                <a:spAutoFit/>
              </a:bodyPr>
              <a:lstStyle/>
              <a:p>
                <a:pPr lvl="0" algn="ctr"/>
                <a:endParaRPr lang="en-GB" sz="4800" dirty="0">
                  <a:solidFill>
                    <a:srgbClr val="990099"/>
                  </a:solidFill>
                  <a:latin typeface="Calibri"/>
                </a:endParaRPr>
              </a:p>
            </p:txBody>
          </p:sp>
          <p:sp>
            <p:nvSpPr>
              <p:cNvPr id="34" name="Rectangle 33"/>
              <p:cNvSpPr/>
              <p:nvPr/>
            </p:nvSpPr>
            <p:spPr>
              <a:xfrm>
                <a:off x="8449004" y="4110171"/>
                <a:ext cx="198830" cy="894425"/>
              </a:xfrm>
              <a:prstGeom prst="rect">
                <a:avLst/>
              </a:prstGeom>
            </p:spPr>
            <p:txBody>
              <a:bodyPr wrap="none">
                <a:spAutoFit/>
              </a:bodyPr>
              <a:lstStyle/>
              <a:p>
                <a:pPr lvl="0" algn="ctr"/>
                <a:endParaRPr lang="en-GB" sz="4800" dirty="0">
                  <a:solidFill>
                    <a:srgbClr val="990099"/>
                  </a:solidFill>
                  <a:latin typeface="Calibri"/>
                </a:endParaRPr>
              </a:p>
            </p:txBody>
          </p:sp>
          <p:sp>
            <p:nvSpPr>
              <p:cNvPr id="35" name="Rectangle 34"/>
              <p:cNvSpPr/>
              <p:nvPr/>
            </p:nvSpPr>
            <p:spPr>
              <a:xfrm>
                <a:off x="8449002" y="4941168"/>
                <a:ext cx="198830" cy="894425"/>
              </a:xfrm>
              <a:prstGeom prst="rect">
                <a:avLst/>
              </a:prstGeom>
            </p:spPr>
            <p:txBody>
              <a:bodyPr wrap="none">
                <a:spAutoFit/>
              </a:bodyPr>
              <a:lstStyle/>
              <a:p>
                <a:pPr lvl="0" algn="ctr"/>
                <a:endParaRPr lang="en-GB" sz="4800" b="1" dirty="0">
                  <a:solidFill>
                    <a:srgbClr val="990099"/>
                  </a:solidFill>
                  <a:latin typeface="Calibri"/>
                </a:endParaRPr>
              </a:p>
            </p:txBody>
          </p:sp>
          <p:sp>
            <p:nvSpPr>
              <p:cNvPr id="36" name="Rectangle 35"/>
              <p:cNvSpPr/>
              <p:nvPr/>
            </p:nvSpPr>
            <p:spPr>
              <a:xfrm>
                <a:off x="5720475" y="2613199"/>
                <a:ext cx="493346" cy="776885"/>
              </a:xfrm>
              <a:prstGeom prst="rect">
                <a:avLst/>
              </a:prstGeom>
            </p:spPr>
            <p:txBody>
              <a:bodyPr wrap="none">
                <a:spAutoFit/>
              </a:bodyPr>
              <a:lstStyle/>
              <a:p>
                <a:pPr lvl="0" algn="ctr"/>
                <a:r>
                  <a:rPr lang="en-GB" sz="4800" dirty="0">
                    <a:solidFill>
                      <a:srgbClr val="FF0000"/>
                    </a:solidFill>
                    <a:latin typeface="Arial" panose="020B0604020202020204" pitchFamily="34" charset="0"/>
                    <a:cs typeface="Arial" panose="020B0604020202020204" pitchFamily="34" charset="0"/>
                  </a:rPr>
                  <a:t>1</a:t>
                </a:r>
              </a:p>
            </p:txBody>
          </p:sp>
          <p:sp>
            <p:nvSpPr>
              <p:cNvPr id="37" name="Rectangle 36"/>
              <p:cNvSpPr/>
              <p:nvPr/>
            </p:nvSpPr>
            <p:spPr>
              <a:xfrm>
                <a:off x="5214317" y="2613198"/>
                <a:ext cx="493346" cy="776885"/>
              </a:xfrm>
              <a:prstGeom prst="rect">
                <a:avLst/>
              </a:prstGeom>
            </p:spPr>
            <p:txBody>
              <a:bodyPr wrap="none">
                <a:spAutoFit/>
              </a:bodyPr>
              <a:lstStyle/>
              <a:p>
                <a:pPr lvl="0" algn="ctr"/>
                <a:r>
                  <a:rPr lang="en-GB" sz="4800" dirty="0">
                    <a:solidFill>
                      <a:srgbClr val="FF0000"/>
                    </a:solidFill>
                    <a:latin typeface="Arial" panose="020B0604020202020204" pitchFamily="34" charset="0"/>
                    <a:cs typeface="Arial" panose="020B0604020202020204" pitchFamily="34" charset="0"/>
                  </a:rPr>
                  <a:t>1</a:t>
                </a:r>
              </a:p>
            </p:txBody>
          </p:sp>
        </p:grpSp>
        <p:cxnSp>
          <p:nvCxnSpPr>
            <p:cNvPr id="6" name="Straight Arrow Connector 5"/>
            <p:cNvCxnSpPr/>
            <p:nvPr/>
          </p:nvCxnSpPr>
          <p:spPr>
            <a:xfrm flipH="1" flipV="1">
              <a:off x="6072670" y="3023776"/>
              <a:ext cx="355019" cy="15573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99280" y="3023776"/>
              <a:ext cx="355019" cy="15573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434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rules of binary addition</a:t>
            </a:r>
          </a:p>
        </p:txBody>
      </p:sp>
      <p:sp>
        <p:nvSpPr>
          <p:cNvPr id="3" name="Text Placeholder 2"/>
          <p:cNvSpPr>
            <a:spLocks noGrp="1"/>
          </p:cNvSpPr>
          <p:nvPr>
            <p:ph type="body" sz="quarter" idx="14"/>
          </p:nvPr>
        </p:nvSpPr>
        <p:spPr>
          <a:xfrm>
            <a:off x="724280" y="1704179"/>
            <a:ext cx="3594415" cy="3453607"/>
          </a:xfrm>
        </p:spPr>
        <p:txBody>
          <a:bodyPr/>
          <a:lstStyle/>
          <a:p>
            <a:pPr marL="0" indent="0">
              <a:buNone/>
            </a:pPr>
            <a:r>
              <a:rPr lang="en-GB" dirty="0"/>
              <a:t>Work right to left and apply these simple rules:</a:t>
            </a:r>
            <a:br>
              <a:rPr lang="en-GB" dirty="0"/>
            </a:br>
            <a:endParaRPr lang="en-GB" dirty="0"/>
          </a:p>
          <a:p>
            <a:pPr marL="514350" indent="-514350">
              <a:buFont typeface="+mj-lt"/>
              <a:buAutoNum type="arabicPeriod"/>
            </a:pPr>
            <a:r>
              <a:rPr lang="en-GB" b="1" dirty="0"/>
              <a:t>0 + 0 = </a:t>
            </a:r>
            <a:r>
              <a:rPr lang="en-GB" b="1" dirty="0">
                <a:solidFill>
                  <a:srgbClr val="0F6078"/>
                </a:solidFill>
              </a:rPr>
              <a:t>0</a:t>
            </a:r>
          </a:p>
          <a:p>
            <a:pPr marL="514350" indent="-514350">
              <a:buFont typeface="+mj-lt"/>
              <a:buAutoNum type="arabicPeriod"/>
            </a:pPr>
            <a:r>
              <a:rPr lang="en-GB" b="1" dirty="0"/>
              <a:t>0 + 1 = </a:t>
            </a:r>
            <a:r>
              <a:rPr lang="en-GB" b="1" dirty="0">
                <a:solidFill>
                  <a:srgbClr val="0F6078"/>
                </a:solidFill>
              </a:rPr>
              <a:t>1</a:t>
            </a:r>
          </a:p>
          <a:p>
            <a:pPr marL="514350" indent="-514350">
              <a:buFont typeface="+mj-lt"/>
              <a:buAutoNum type="arabicPeriod"/>
            </a:pPr>
            <a:r>
              <a:rPr lang="en-GB" b="1" dirty="0"/>
              <a:t>1 + 0 = </a:t>
            </a:r>
            <a:r>
              <a:rPr lang="en-GB" b="1" dirty="0">
                <a:solidFill>
                  <a:srgbClr val="0F6078"/>
                </a:solidFill>
              </a:rPr>
              <a:t>1</a:t>
            </a:r>
          </a:p>
          <a:p>
            <a:pPr marL="514350" indent="-514350">
              <a:buFont typeface="+mj-lt"/>
              <a:buAutoNum type="arabicPeriod"/>
            </a:pPr>
            <a:r>
              <a:rPr lang="en-GB" b="1" dirty="0"/>
              <a:t>1 + 1 = </a:t>
            </a:r>
            <a:r>
              <a:rPr lang="en-GB" b="1" dirty="0">
                <a:solidFill>
                  <a:srgbClr val="0F6078"/>
                </a:solidFill>
              </a:rPr>
              <a:t>0</a:t>
            </a:r>
            <a:r>
              <a:rPr lang="en-GB" b="1" dirty="0"/>
              <a:t> </a:t>
            </a:r>
            <a:r>
              <a:rPr lang="en-GB" i="1" dirty="0">
                <a:solidFill>
                  <a:srgbClr val="FF0000"/>
                </a:solidFill>
              </a:rPr>
              <a:t>Carry </a:t>
            </a:r>
            <a:r>
              <a:rPr lang="en-GB" b="1" i="1" dirty="0">
                <a:solidFill>
                  <a:srgbClr val="FF0000"/>
                </a:solidFill>
              </a:rPr>
              <a:t>1</a:t>
            </a:r>
          </a:p>
          <a:p>
            <a:pPr marL="514350" indent="-514350">
              <a:buFont typeface="+mj-lt"/>
              <a:buAutoNum type="arabicPeriod"/>
            </a:pPr>
            <a:r>
              <a:rPr lang="en-GB" b="1" dirty="0"/>
              <a:t>1 + 1 + 1 = </a:t>
            </a:r>
            <a:r>
              <a:rPr lang="en-GB" b="1" dirty="0">
                <a:solidFill>
                  <a:srgbClr val="0F6078"/>
                </a:solidFill>
              </a:rPr>
              <a:t>1</a:t>
            </a:r>
            <a:r>
              <a:rPr lang="en-GB" b="1" dirty="0"/>
              <a:t> </a:t>
            </a:r>
            <a:r>
              <a:rPr lang="en-GB" i="1" dirty="0">
                <a:solidFill>
                  <a:srgbClr val="FF0000"/>
                </a:solidFill>
              </a:rPr>
              <a:t>Carry</a:t>
            </a:r>
            <a:r>
              <a:rPr lang="en-GB" b="1" dirty="0">
                <a:solidFill>
                  <a:srgbClr val="FF0000"/>
                </a:solidFill>
              </a:rPr>
              <a:t> 1</a:t>
            </a:r>
          </a:p>
        </p:txBody>
      </p:sp>
      <p:grpSp>
        <p:nvGrpSpPr>
          <p:cNvPr id="4" name="Group 3"/>
          <p:cNvGrpSpPr/>
          <p:nvPr/>
        </p:nvGrpSpPr>
        <p:grpSpPr>
          <a:xfrm>
            <a:off x="4414485" y="1741099"/>
            <a:ext cx="4320480" cy="4225594"/>
            <a:chOff x="4572000" y="2276872"/>
            <a:chExt cx="4320480" cy="4225594"/>
          </a:xfrm>
        </p:grpSpPr>
        <p:grpSp>
          <p:nvGrpSpPr>
            <p:cNvPr id="5" name="Group 4"/>
            <p:cNvGrpSpPr/>
            <p:nvPr/>
          </p:nvGrpSpPr>
          <p:grpSpPr>
            <a:xfrm>
              <a:off x="4572000" y="2276872"/>
              <a:ext cx="4320480" cy="4225594"/>
              <a:chOff x="4499992" y="2132856"/>
              <a:chExt cx="4320480" cy="4225594"/>
            </a:xfrm>
          </p:grpSpPr>
          <p:sp>
            <p:nvSpPr>
              <p:cNvPr id="8" name="Rectangle 7"/>
              <p:cNvSpPr/>
              <p:nvPr/>
            </p:nvSpPr>
            <p:spPr>
              <a:xfrm>
                <a:off x="4499992" y="2132858"/>
                <a:ext cx="4320480" cy="422559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grpSp>
            <p:nvGrpSpPr>
              <p:cNvPr id="9" name="Group 8"/>
              <p:cNvGrpSpPr/>
              <p:nvPr/>
            </p:nvGrpSpPr>
            <p:grpSpPr>
              <a:xfrm>
                <a:off x="4716015" y="2132856"/>
                <a:ext cx="4034052" cy="2932323"/>
                <a:chOff x="4644008" y="2613198"/>
                <a:chExt cx="4341962" cy="3156141"/>
              </a:xfrm>
            </p:grpSpPr>
            <p:sp>
              <p:nvSpPr>
                <p:cNvPr id="15" name="Rectangle 14"/>
                <p:cNvSpPr/>
                <p:nvPr/>
              </p:nvSpPr>
              <p:spPr>
                <a:xfrm>
                  <a:off x="5698683" y="3310734"/>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16" name="Rectangle 15"/>
                <p:cNvSpPr/>
                <p:nvPr/>
              </p:nvSpPr>
              <p:spPr>
                <a:xfrm>
                  <a:off x="6195935" y="3310734"/>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17" name="Rectangle 16"/>
                <p:cNvSpPr/>
                <p:nvPr/>
              </p:nvSpPr>
              <p:spPr>
                <a:xfrm>
                  <a:off x="6693187" y="3310734"/>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18" name="Rectangle 17"/>
                <p:cNvSpPr/>
                <p:nvPr/>
              </p:nvSpPr>
              <p:spPr>
                <a:xfrm>
                  <a:off x="7190438" y="3310734"/>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0</a:t>
                  </a:r>
                </a:p>
              </p:txBody>
            </p:sp>
            <p:sp>
              <p:nvSpPr>
                <p:cNvPr id="19" name="Rectangle 18"/>
                <p:cNvSpPr/>
                <p:nvPr/>
              </p:nvSpPr>
              <p:spPr>
                <a:xfrm>
                  <a:off x="5698683" y="4110171"/>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20" name="Rectangle 19"/>
                <p:cNvSpPr/>
                <p:nvPr/>
              </p:nvSpPr>
              <p:spPr>
                <a:xfrm>
                  <a:off x="6195935" y="4110171"/>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1</a:t>
                  </a:r>
                </a:p>
              </p:txBody>
            </p:sp>
            <p:sp>
              <p:nvSpPr>
                <p:cNvPr id="21" name="Rectangle 20"/>
                <p:cNvSpPr/>
                <p:nvPr/>
              </p:nvSpPr>
              <p:spPr>
                <a:xfrm>
                  <a:off x="6693187" y="4110171"/>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0</a:t>
                  </a:r>
                </a:p>
              </p:txBody>
            </p:sp>
            <p:sp>
              <p:nvSpPr>
                <p:cNvPr id="22" name="Rectangle 21"/>
                <p:cNvSpPr/>
                <p:nvPr/>
              </p:nvSpPr>
              <p:spPr>
                <a:xfrm>
                  <a:off x="7190438" y="4110171"/>
                  <a:ext cx="536931"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0</a:t>
                  </a:r>
                </a:p>
              </p:txBody>
            </p:sp>
            <p:sp>
              <p:nvSpPr>
                <p:cNvPr id="23" name="Rectangle 22"/>
                <p:cNvSpPr/>
                <p:nvPr/>
              </p:nvSpPr>
              <p:spPr>
                <a:xfrm>
                  <a:off x="5698683" y="4941168"/>
                  <a:ext cx="536931" cy="828171"/>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1</a:t>
                  </a:r>
                </a:p>
              </p:txBody>
            </p:sp>
            <p:sp>
              <p:nvSpPr>
                <p:cNvPr id="24" name="Rectangle 23"/>
                <p:cNvSpPr/>
                <p:nvPr/>
              </p:nvSpPr>
              <p:spPr>
                <a:xfrm>
                  <a:off x="6195935" y="4941168"/>
                  <a:ext cx="536931" cy="828171"/>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0</a:t>
                  </a:r>
                </a:p>
              </p:txBody>
            </p:sp>
            <p:sp>
              <p:nvSpPr>
                <p:cNvPr id="25" name="Rectangle 24"/>
                <p:cNvSpPr/>
                <p:nvPr/>
              </p:nvSpPr>
              <p:spPr>
                <a:xfrm>
                  <a:off x="6693187" y="4941168"/>
                  <a:ext cx="536931" cy="828171"/>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1</a:t>
                  </a:r>
                </a:p>
              </p:txBody>
            </p:sp>
            <p:sp>
              <p:nvSpPr>
                <p:cNvPr id="26" name="Rectangle 25"/>
                <p:cNvSpPr/>
                <p:nvPr/>
              </p:nvSpPr>
              <p:spPr>
                <a:xfrm>
                  <a:off x="7190440" y="4941168"/>
                  <a:ext cx="536931" cy="828171"/>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0</a:t>
                  </a:r>
                </a:p>
              </p:txBody>
            </p:sp>
            <p:sp>
              <p:nvSpPr>
                <p:cNvPr id="27" name="Rectangle 26"/>
                <p:cNvSpPr/>
                <p:nvPr/>
              </p:nvSpPr>
              <p:spPr>
                <a:xfrm>
                  <a:off x="4712422" y="4110171"/>
                  <a:ext cx="554185"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a:t>
                  </a:r>
                </a:p>
              </p:txBody>
            </p:sp>
            <p:sp>
              <p:nvSpPr>
                <p:cNvPr id="28" name="Rectangle 27"/>
                <p:cNvSpPr/>
                <p:nvPr/>
              </p:nvSpPr>
              <p:spPr>
                <a:xfrm>
                  <a:off x="4712422" y="4941168"/>
                  <a:ext cx="554185" cy="828171"/>
                </a:xfrm>
                <a:prstGeom prst="rect">
                  <a:avLst/>
                </a:prstGeom>
              </p:spPr>
              <p:txBody>
                <a:bodyPr wrap="none">
                  <a:spAutoFit/>
                </a:bodyPr>
                <a:lstStyle/>
                <a:p>
                  <a:pPr lvl="0" algn="ctr"/>
                  <a:r>
                    <a:rPr lang="en-GB" sz="4400" dirty="0">
                      <a:solidFill>
                        <a:prstClr val="black"/>
                      </a:solidFill>
                      <a:latin typeface="Arial" panose="020B0604020202020204" pitchFamily="34" charset="0"/>
                      <a:cs typeface="Arial" panose="020B0604020202020204" pitchFamily="34" charset="0"/>
                    </a:rPr>
                    <a:t>=</a:t>
                  </a:r>
                </a:p>
              </p:txBody>
            </p:sp>
            <p:sp>
              <p:nvSpPr>
                <p:cNvPr id="29" name="Rectangle 28"/>
                <p:cNvSpPr/>
                <p:nvPr/>
              </p:nvSpPr>
              <p:spPr>
                <a:xfrm>
                  <a:off x="6233097" y="4777988"/>
                  <a:ext cx="198831" cy="496903"/>
                </a:xfrm>
                <a:prstGeom prst="rect">
                  <a:avLst/>
                </a:prstGeom>
              </p:spPr>
              <p:txBody>
                <a:bodyPr wrap="none">
                  <a:spAutoFit/>
                </a:bodyPr>
                <a:lstStyle/>
                <a:p>
                  <a:pPr lvl="0" algn="ctr"/>
                  <a:endParaRPr lang="en-GB" sz="2400" dirty="0">
                    <a:solidFill>
                      <a:srgbClr val="FF0000"/>
                    </a:solidFill>
                    <a:latin typeface="Arial" panose="020B0604020202020204" pitchFamily="34" charset="0"/>
                    <a:cs typeface="Arial" panose="020B0604020202020204" pitchFamily="34" charset="0"/>
                  </a:endParaRPr>
                </a:p>
              </p:txBody>
            </p:sp>
            <p:sp>
              <p:nvSpPr>
                <p:cNvPr id="30" name="Rectangle 29"/>
                <p:cNvSpPr/>
                <p:nvPr/>
              </p:nvSpPr>
              <p:spPr>
                <a:xfrm>
                  <a:off x="5703886" y="4777988"/>
                  <a:ext cx="198831" cy="496903"/>
                </a:xfrm>
                <a:prstGeom prst="rect">
                  <a:avLst/>
                </a:prstGeom>
              </p:spPr>
              <p:txBody>
                <a:bodyPr wrap="none">
                  <a:spAutoFit/>
                </a:bodyPr>
                <a:lstStyle/>
                <a:p>
                  <a:pPr lvl="0" algn="ctr"/>
                  <a:endParaRPr lang="en-GB" sz="2400" dirty="0">
                    <a:solidFill>
                      <a:srgbClr val="FF0000"/>
                    </a:solidFill>
                    <a:latin typeface="Arial" panose="020B0604020202020204" pitchFamily="34" charset="0"/>
                    <a:cs typeface="Arial" panose="020B0604020202020204" pitchFamily="34" charset="0"/>
                  </a:endParaRPr>
                </a:p>
              </p:txBody>
            </p:sp>
            <p:sp>
              <p:nvSpPr>
                <p:cNvPr id="31" name="Rectangle 30"/>
                <p:cNvSpPr/>
                <p:nvPr/>
              </p:nvSpPr>
              <p:spPr>
                <a:xfrm>
                  <a:off x="5192525" y="4941168"/>
                  <a:ext cx="536931" cy="828171"/>
                </a:xfrm>
                <a:prstGeom prst="rect">
                  <a:avLst/>
                </a:prstGeom>
              </p:spPr>
              <p:txBody>
                <a:bodyPr wrap="none">
                  <a:spAutoFit/>
                </a:bodyPr>
                <a:lstStyle/>
                <a:p>
                  <a:pPr lvl="0" algn="ctr"/>
                  <a:r>
                    <a:rPr lang="en-GB" sz="4400" b="1" dirty="0">
                      <a:solidFill>
                        <a:prstClr val="black"/>
                      </a:solidFill>
                      <a:latin typeface="Arial" panose="020B0604020202020204" pitchFamily="34" charset="0"/>
                      <a:cs typeface="Arial" panose="020B0604020202020204" pitchFamily="34" charset="0"/>
                    </a:rPr>
                    <a:t>1</a:t>
                  </a:r>
                </a:p>
              </p:txBody>
            </p:sp>
            <p:cxnSp>
              <p:nvCxnSpPr>
                <p:cNvPr id="32" name="Straight Connector 31"/>
                <p:cNvCxnSpPr/>
                <p:nvPr/>
              </p:nvCxnSpPr>
              <p:spPr>
                <a:xfrm>
                  <a:off x="4644008" y="4860818"/>
                  <a:ext cx="3168352"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189145" y="4777988"/>
                  <a:ext cx="198831" cy="496903"/>
                </a:xfrm>
                <a:prstGeom prst="rect">
                  <a:avLst/>
                </a:prstGeom>
              </p:spPr>
              <p:txBody>
                <a:bodyPr wrap="none">
                  <a:spAutoFit/>
                </a:bodyPr>
                <a:lstStyle/>
                <a:p>
                  <a:pPr lvl="0" algn="ctr"/>
                  <a:endParaRPr lang="en-GB" sz="2400" dirty="0">
                    <a:solidFill>
                      <a:srgbClr val="FF0000"/>
                    </a:solidFill>
                    <a:latin typeface="Arial" panose="020B0604020202020204" pitchFamily="34" charset="0"/>
                    <a:cs typeface="Arial" panose="020B0604020202020204" pitchFamily="34" charset="0"/>
                  </a:endParaRPr>
                </a:p>
              </p:txBody>
            </p:sp>
            <p:sp>
              <p:nvSpPr>
                <p:cNvPr id="34" name="Rectangle 33"/>
                <p:cNvSpPr/>
                <p:nvPr/>
              </p:nvSpPr>
              <p:spPr>
                <a:xfrm>
                  <a:off x="8110868" y="3310734"/>
                  <a:ext cx="875101" cy="828171"/>
                </a:xfrm>
                <a:prstGeom prst="rect">
                  <a:avLst/>
                </a:prstGeom>
              </p:spPr>
              <p:txBody>
                <a:bodyPr wrap="none">
                  <a:spAutoFit/>
                </a:bodyPr>
                <a:lstStyle/>
                <a:p>
                  <a:pPr lvl="0" algn="ctr"/>
                  <a:r>
                    <a:rPr lang="en-GB" sz="4400" dirty="0">
                      <a:solidFill>
                        <a:srgbClr val="0F6078"/>
                      </a:solidFill>
                      <a:latin typeface="Arial" panose="020B0604020202020204" pitchFamily="34" charset="0"/>
                      <a:cs typeface="Arial" panose="020B0604020202020204" pitchFamily="34" charset="0"/>
                    </a:rPr>
                    <a:t>14</a:t>
                  </a:r>
                </a:p>
              </p:txBody>
            </p:sp>
            <p:sp>
              <p:nvSpPr>
                <p:cNvPr id="35" name="Rectangle 34"/>
                <p:cNvSpPr/>
                <p:nvPr/>
              </p:nvSpPr>
              <p:spPr>
                <a:xfrm>
                  <a:off x="8110869" y="4110171"/>
                  <a:ext cx="875101" cy="828171"/>
                </a:xfrm>
                <a:prstGeom prst="rect">
                  <a:avLst/>
                </a:prstGeom>
              </p:spPr>
              <p:txBody>
                <a:bodyPr wrap="none">
                  <a:spAutoFit/>
                </a:bodyPr>
                <a:lstStyle/>
                <a:p>
                  <a:pPr lvl="0" algn="ctr"/>
                  <a:r>
                    <a:rPr lang="en-GB" sz="4400" dirty="0">
                      <a:solidFill>
                        <a:srgbClr val="0F6078"/>
                      </a:solidFill>
                      <a:latin typeface="Arial" panose="020B0604020202020204" pitchFamily="34" charset="0"/>
                      <a:cs typeface="Arial" panose="020B0604020202020204" pitchFamily="34" charset="0"/>
                    </a:rPr>
                    <a:t>12</a:t>
                  </a:r>
                </a:p>
              </p:txBody>
            </p:sp>
            <p:sp>
              <p:nvSpPr>
                <p:cNvPr id="36" name="Rectangle 35"/>
                <p:cNvSpPr/>
                <p:nvPr/>
              </p:nvSpPr>
              <p:spPr>
                <a:xfrm>
                  <a:off x="8110869" y="4941168"/>
                  <a:ext cx="875101" cy="828171"/>
                </a:xfrm>
                <a:prstGeom prst="rect">
                  <a:avLst/>
                </a:prstGeom>
              </p:spPr>
              <p:txBody>
                <a:bodyPr wrap="none">
                  <a:spAutoFit/>
                </a:bodyPr>
                <a:lstStyle/>
                <a:p>
                  <a:pPr lvl="0" algn="ctr"/>
                  <a:r>
                    <a:rPr lang="en-GB" sz="4400" b="1" dirty="0">
                      <a:solidFill>
                        <a:srgbClr val="0F6078"/>
                      </a:solidFill>
                      <a:latin typeface="Arial" panose="020B0604020202020204" pitchFamily="34" charset="0"/>
                      <a:cs typeface="Arial" panose="020B0604020202020204" pitchFamily="34" charset="0"/>
                    </a:rPr>
                    <a:t>26</a:t>
                  </a:r>
                </a:p>
              </p:txBody>
            </p:sp>
            <p:sp>
              <p:nvSpPr>
                <p:cNvPr id="37" name="Rectangle 36"/>
                <p:cNvSpPr/>
                <p:nvPr/>
              </p:nvSpPr>
              <p:spPr>
                <a:xfrm>
                  <a:off x="5698683" y="2613199"/>
                  <a:ext cx="536931" cy="828171"/>
                </a:xfrm>
                <a:prstGeom prst="rect">
                  <a:avLst/>
                </a:prstGeom>
              </p:spPr>
              <p:txBody>
                <a:bodyPr wrap="none">
                  <a:spAutoFit/>
                </a:bodyPr>
                <a:lstStyle/>
                <a:p>
                  <a:pPr lvl="0" algn="ctr"/>
                  <a:r>
                    <a:rPr lang="en-GB" sz="4400" dirty="0">
                      <a:solidFill>
                        <a:srgbClr val="FF0000"/>
                      </a:solidFill>
                      <a:latin typeface="Arial" panose="020B0604020202020204" pitchFamily="34" charset="0"/>
                      <a:cs typeface="Arial" panose="020B0604020202020204" pitchFamily="34" charset="0"/>
                    </a:rPr>
                    <a:t>1</a:t>
                  </a:r>
                </a:p>
              </p:txBody>
            </p:sp>
            <p:sp>
              <p:nvSpPr>
                <p:cNvPr id="38" name="Rectangle 37"/>
                <p:cNvSpPr/>
                <p:nvPr/>
              </p:nvSpPr>
              <p:spPr>
                <a:xfrm>
                  <a:off x="5192525" y="2613198"/>
                  <a:ext cx="536931" cy="828171"/>
                </a:xfrm>
                <a:prstGeom prst="rect">
                  <a:avLst/>
                </a:prstGeom>
              </p:spPr>
              <p:txBody>
                <a:bodyPr wrap="none">
                  <a:spAutoFit/>
                </a:bodyPr>
                <a:lstStyle/>
                <a:p>
                  <a:pPr lvl="0" algn="ctr"/>
                  <a:r>
                    <a:rPr lang="en-GB" sz="4400" dirty="0">
                      <a:solidFill>
                        <a:srgbClr val="FF0000"/>
                      </a:solidFill>
                      <a:latin typeface="Arial" panose="020B0604020202020204" pitchFamily="34" charset="0"/>
                      <a:cs typeface="Arial" panose="020B0604020202020204" pitchFamily="34" charset="0"/>
                    </a:rPr>
                    <a:t>1</a:t>
                  </a:r>
                </a:p>
              </p:txBody>
            </p:sp>
          </p:grpSp>
          <p:sp>
            <p:nvSpPr>
              <p:cNvPr id="10" name="TextBox 9"/>
              <p:cNvSpPr txBox="1"/>
              <p:nvPr/>
            </p:nvSpPr>
            <p:spPr>
              <a:xfrm>
                <a:off x="7146804" y="5488818"/>
                <a:ext cx="430887" cy="683842"/>
              </a:xfrm>
              <a:prstGeom prst="rect">
                <a:avLst/>
              </a:prstGeom>
              <a:noFill/>
            </p:spPr>
            <p:txBody>
              <a:bodyPr vert="vert270" wrap="none" rtlCol="0">
                <a:spAutoFit/>
              </a:bodyPr>
              <a:lstStyle/>
              <a:p>
                <a:r>
                  <a:rPr lang="en-GB" sz="1600" i="1" dirty="0">
                    <a:latin typeface="Arial" panose="020B0604020202020204" pitchFamily="34" charset="0"/>
                    <a:cs typeface="Arial" panose="020B0604020202020204" pitchFamily="34" charset="0"/>
                  </a:rPr>
                  <a:t>Rule 1</a:t>
                </a:r>
              </a:p>
            </p:txBody>
          </p:sp>
          <p:sp>
            <p:nvSpPr>
              <p:cNvPr id="11" name="TextBox 10"/>
              <p:cNvSpPr txBox="1"/>
              <p:nvPr/>
            </p:nvSpPr>
            <p:spPr>
              <a:xfrm>
                <a:off x="6707936" y="5076847"/>
                <a:ext cx="430887" cy="1095813"/>
              </a:xfrm>
              <a:prstGeom prst="rect">
                <a:avLst/>
              </a:prstGeom>
              <a:noFill/>
            </p:spPr>
            <p:txBody>
              <a:bodyPr vert="vert270" wrap="none" rtlCol="0">
                <a:spAutoFit/>
              </a:bodyPr>
              <a:lstStyle/>
              <a:p>
                <a:r>
                  <a:rPr lang="en-GB" sz="1600" i="1" dirty="0">
                    <a:latin typeface="Arial" panose="020B0604020202020204" pitchFamily="34" charset="0"/>
                    <a:cs typeface="Arial" panose="020B0604020202020204" pitchFamily="34" charset="0"/>
                  </a:rPr>
                  <a:t>Rule 2 or 3</a:t>
                </a:r>
              </a:p>
            </p:txBody>
          </p:sp>
          <p:sp>
            <p:nvSpPr>
              <p:cNvPr id="12" name="TextBox 11"/>
              <p:cNvSpPr txBox="1"/>
              <p:nvPr/>
            </p:nvSpPr>
            <p:spPr>
              <a:xfrm>
                <a:off x="6237525" y="5488818"/>
                <a:ext cx="430887" cy="683842"/>
              </a:xfrm>
              <a:prstGeom prst="rect">
                <a:avLst/>
              </a:prstGeom>
              <a:noFill/>
            </p:spPr>
            <p:txBody>
              <a:bodyPr vert="vert270" wrap="none" rtlCol="0">
                <a:spAutoFit/>
              </a:bodyPr>
              <a:lstStyle/>
              <a:p>
                <a:r>
                  <a:rPr lang="en-GB" sz="1600" i="1" dirty="0">
                    <a:latin typeface="Arial" panose="020B0604020202020204" pitchFamily="34" charset="0"/>
                    <a:cs typeface="Arial" panose="020B0604020202020204" pitchFamily="34" charset="0"/>
                  </a:rPr>
                  <a:t>Rule 4</a:t>
                </a:r>
              </a:p>
            </p:txBody>
          </p:sp>
          <p:sp>
            <p:nvSpPr>
              <p:cNvPr id="13" name="TextBox 12"/>
              <p:cNvSpPr txBox="1"/>
              <p:nvPr/>
            </p:nvSpPr>
            <p:spPr>
              <a:xfrm>
                <a:off x="5770872" y="5488818"/>
                <a:ext cx="430887" cy="683842"/>
              </a:xfrm>
              <a:prstGeom prst="rect">
                <a:avLst/>
              </a:prstGeom>
              <a:noFill/>
            </p:spPr>
            <p:txBody>
              <a:bodyPr vert="vert270" wrap="none" rtlCol="0">
                <a:spAutoFit/>
              </a:bodyPr>
              <a:lstStyle/>
              <a:p>
                <a:r>
                  <a:rPr lang="en-GB" sz="1600" i="1" dirty="0">
                    <a:latin typeface="Arial" panose="020B0604020202020204" pitchFamily="34" charset="0"/>
                    <a:cs typeface="Arial" panose="020B0604020202020204" pitchFamily="34" charset="0"/>
                  </a:rPr>
                  <a:t>Rule 5</a:t>
                </a:r>
              </a:p>
            </p:txBody>
          </p:sp>
          <p:sp>
            <p:nvSpPr>
              <p:cNvPr id="14" name="TextBox 13"/>
              <p:cNvSpPr txBox="1"/>
              <p:nvPr/>
            </p:nvSpPr>
            <p:spPr>
              <a:xfrm>
                <a:off x="5319174" y="5282032"/>
                <a:ext cx="430887" cy="890628"/>
              </a:xfrm>
              <a:prstGeom prst="rect">
                <a:avLst/>
              </a:prstGeom>
              <a:noFill/>
            </p:spPr>
            <p:txBody>
              <a:bodyPr vert="vert270" wrap="none" rtlCol="0">
                <a:spAutoFit/>
              </a:bodyPr>
              <a:lstStyle/>
              <a:p>
                <a:r>
                  <a:rPr lang="en-GB" sz="1600" i="1" dirty="0">
                    <a:latin typeface="Arial" panose="020B0604020202020204" pitchFamily="34" charset="0"/>
                    <a:cs typeface="Arial" panose="020B0604020202020204" pitchFamily="34" charset="0"/>
                  </a:rPr>
                  <a:t>Carry Bit</a:t>
                </a:r>
              </a:p>
            </p:txBody>
          </p:sp>
        </p:grpSp>
        <p:cxnSp>
          <p:nvCxnSpPr>
            <p:cNvPr id="6" name="Straight Arrow Connector 5"/>
            <p:cNvCxnSpPr/>
            <p:nvPr/>
          </p:nvCxnSpPr>
          <p:spPr>
            <a:xfrm flipH="1" flipV="1">
              <a:off x="6072670" y="3023776"/>
              <a:ext cx="355019" cy="15573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99280" y="3023776"/>
              <a:ext cx="355019" cy="15573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481655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7F38B0-44C7-4B1E-82A0-840324CB4707}"/>
</file>

<file path=customXml/itemProps2.xml><?xml version="1.0" encoding="utf-8"?>
<ds:datastoreItem xmlns:ds="http://schemas.openxmlformats.org/officeDocument/2006/customXml" ds:itemID="{33E843A6-08D9-44CE-A721-F2ED647F2000}"/>
</file>

<file path=customXml/itemProps3.xml><?xml version="1.0" encoding="utf-8"?>
<ds:datastoreItem xmlns:ds="http://schemas.openxmlformats.org/officeDocument/2006/customXml" ds:itemID="{FB38087C-E536-4AA8-A582-B7CAEDF13C71}"/>
</file>

<file path=docProps/app.xml><?xml version="1.0" encoding="utf-8"?>
<Properties xmlns="http://schemas.openxmlformats.org/officeDocument/2006/extended-properties" xmlns:vt="http://schemas.openxmlformats.org/officeDocument/2006/docPropsVTypes">
  <Template>Unit 7</Template>
  <TotalTime>2863</TotalTime>
  <Words>354</Words>
  <Application>Microsoft Office PowerPoint</Application>
  <PresentationFormat>On-screen Show (4:3)</PresentationFormat>
  <Paragraphs>99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Museo900-Regular</vt:lpstr>
      <vt:lpstr>Museo300-Regular</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20</cp:revision>
  <dcterms:created xsi:type="dcterms:W3CDTF">2014-10-03T09:30:25Z</dcterms:created>
  <dcterms:modified xsi:type="dcterms:W3CDTF">2017-10-13T10:00:17Z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