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48"/>
  </p:notesMasterIdLst>
  <p:handoutMasterIdLst>
    <p:handoutMasterId r:id="rId49"/>
  </p:handoutMasterIdLst>
  <p:sldIdLst>
    <p:sldId id="260" r:id="rId5"/>
    <p:sldId id="261" r:id="rId6"/>
    <p:sldId id="262" r:id="rId7"/>
    <p:sldId id="267" r:id="rId8"/>
    <p:sldId id="265" r:id="rId9"/>
    <p:sldId id="269" r:id="rId10"/>
    <p:sldId id="270" r:id="rId11"/>
    <p:sldId id="271" r:id="rId12"/>
    <p:sldId id="272" r:id="rId13"/>
    <p:sldId id="273" r:id="rId14"/>
    <p:sldId id="274" r:id="rId15"/>
    <p:sldId id="275" r:id="rId16"/>
    <p:sldId id="276" r:id="rId17"/>
    <p:sldId id="300" r:id="rId18"/>
    <p:sldId id="301" r:id="rId19"/>
    <p:sldId id="277" r:id="rId20"/>
    <p:sldId id="278" r:id="rId21"/>
    <p:sldId id="279" r:id="rId22"/>
    <p:sldId id="282" r:id="rId23"/>
    <p:sldId id="283" r:id="rId24"/>
    <p:sldId id="280" r:id="rId25"/>
    <p:sldId id="299" r:id="rId26"/>
    <p:sldId id="308" r:id="rId27"/>
    <p:sldId id="309" r:id="rId28"/>
    <p:sldId id="281"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85" r:id="rId43"/>
    <p:sldId id="304" r:id="rId44"/>
    <p:sldId id="302" r:id="rId45"/>
    <p:sldId id="298" r:id="rId46"/>
    <p:sldId id="305" r:id="rId47"/>
  </p:sldIdLst>
  <p:sldSz cx="9144000" cy="6858000" type="screen4x3"/>
  <p:notesSz cx="6797675" cy="9928225"/>
  <p:embeddedFontLst>
    <p:embeddedFont>
      <p:font typeface="Calibri" panose="020F0502020204030204" pitchFamily="34" charset="0"/>
      <p:regular r:id="rId50"/>
      <p:bold r:id="rId51"/>
      <p:italic r:id="rId52"/>
      <p:boldItalic r:id="rId53"/>
    </p:embeddedFont>
    <p:embeddedFont>
      <p:font typeface="Consolas" panose="020B0609020204030204" pitchFamily="49" charset="0"/>
      <p:regular r:id="rId54"/>
      <p:bold r:id="rId55"/>
      <p:italic r:id="rId56"/>
      <p:boldItalic r:id="rId57"/>
    </p:embeddedFont>
    <p:embeddedFont>
      <p:font typeface="Museo 100" panose="02000000000000000000" pitchFamily="2" charset="0"/>
      <p:regular r:id="rId58"/>
    </p:embeddedFont>
    <p:embeddedFont>
      <p:font typeface="Museo 500" panose="02000000000000000000" pitchFamily="2" charset="0"/>
      <p:regular r:id="rId59"/>
    </p:embeddedFont>
    <p:embeddedFont>
      <p:font typeface="Museo 700" panose="02000000000000000000" pitchFamily="2" charset="0"/>
      <p:bold r:id="rId60"/>
    </p:embeddedFont>
    <p:embeddedFont>
      <p:font typeface="Museo 900" panose="02000000000000000000" pitchFamily="2" charset="0"/>
      <p:bold r:id="rId61"/>
    </p:embeddedFont>
    <p:embeddedFont>
      <p:font typeface="Museo900-Regular" panose="02000000000000000000" pitchFamily="2" charset="0"/>
      <p:bold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36"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6320"/>
    <a:srgbClr val="2F586A"/>
    <a:srgbClr val="25697E"/>
    <a:srgbClr val="364656"/>
    <a:srgbClr val="274754"/>
    <a:srgbClr val="979A78"/>
    <a:srgbClr val="8D8959"/>
    <a:srgbClr val="2B75A6"/>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5133" autoAdjust="0"/>
  </p:normalViewPr>
  <p:slideViewPr>
    <p:cSldViewPr snapToGrid="0" snapToObjects="1" showGuides="1">
      <p:cViewPr varScale="1">
        <p:scale>
          <a:sx n="76" d="100"/>
          <a:sy n="76" d="100"/>
        </p:scale>
        <p:origin x="1398" y="8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8" d="100"/>
          <a:sy n="118" d="100"/>
        </p:scale>
        <p:origin x="-2584"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FE66BF48-104B-4C23-9F22-2AD9826BD31F}"/>
  </pc:docChgLst>
  <pc:docChgLst>
    <pc:chgData name="Rob Heathcote" userId="62419938-1f1d-43ca-9327-cfd6c1894440" providerId="ADAL" clId="{B8CCD3C4-7639-4421-AD66-8C2AADD2A18D}"/>
    <pc:docChg chg="modSld">
      <pc:chgData name="Rob Heathcote" userId="62419938-1f1d-43ca-9327-cfd6c1894440" providerId="ADAL" clId="{B8CCD3C4-7639-4421-AD66-8C2AADD2A18D}" dt="2019-11-26T12:08:32.752" v="0" actId="20577"/>
      <pc:docMkLst>
        <pc:docMk/>
      </pc:docMkLst>
      <pc:sldChg chg="modSp">
        <pc:chgData name="Rob Heathcote" userId="62419938-1f1d-43ca-9327-cfd6c1894440" providerId="ADAL" clId="{B8CCD3C4-7639-4421-AD66-8C2AADD2A18D}" dt="2019-11-26T12:08:32.752" v="0" actId="20577"/>
        <pc:sldMkLst>
          <pc:docMk/>
          <pc:sldMk cId="3342279222" sldId="285"/>
        </pc:sldMkLst>
        <pc:spChg chg="mod">
          <ac:chgData name="Rob Heathcote" userId="62419938-1f1d-43ca-9327-cfd6c1894440" providerId="ADAL" clId="{B8CCD3C4-7639-4421-AD66-8C2AADD2A18D}" dt="2019-11-26T12:08:32.752" v="0" actId="20577"/>
          <ac:spMkLst>
            <pc:docMk/>
            <pc:sldMk cId="3342279222" sldId="28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95DB441-E6FC-48CF-983F-2E13F06D5C41}" type="datetimeFigureOut">
              <a:rPr lang="en-GB" smtClean="0"/>
              <a:t>26/11/2019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A476C81-E8FD-429E-933F-DA5BD2621AD1}" type="slidenum">
              <a:rPr lang="en-GB" smtClean="0"/>
              <a:t>‹#›</a:t>
            </a:fld>
            <a:endParaRPr lang="en-GB"/>
          </a:p>
        </p:txBody>
      </p:sp>
    </p:spTree>
    <p:extLst>
      <p:ext uri="{BB962C8B-B14F-4D97-AF65-F5344CB8AC3E}">
        <p14:creationId xmlns:p14="http://schemas.microsoft.com/office/powerpoint/2010/main" val="2530797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756C703-0827-4D98-8015-40DEE3C186A7}" type="datetimeFigureOut">
              <a:rPr lang="en-GB" smtClean="0"/>
              <a:t>26/11/2019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57075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b="90267"/>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Graph traversal algorithms</a:t>
            </a:r>
          </a:p>
          <a:p>
            <a:pPr>
              <a:spcBef>
                <a:spcPts val="288"/>
              </a:spcBef>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4606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Graph traversal algorithms</a:t>
            </a:r>
            <a:endParaRPr lang="en-US"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B onto the stack and from B, visit the next unvisited node, C </a:t>
            </a:r>
          </a:p>
          <a:p>
            <a:r>
              <a:rPr lang="en-GB" dirty="0"/>
              <a:t>Add it to the visited list </a:t>
            </a:r>
          </a:p>
          <a:p>
            <a:r>
              <a:rPr lang="en-GB" dirty="0"/>
              <a:t>Colour it to show it has been visited </a:t>
            </a:r>
          </a:p>
        </p:txBody>
      </p:sp>
      <p:pic>
        <p:nvPicPr>
          <p:cNvPr id="5" name="Picture 2" descr="C:\Users\Rob\AppData\Roaming\PixelMetrics\CaptureWiz\Temp\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07" y="3792537"/>
            <a:ext cx="7267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8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C onto the stack and from C, visit the next unvisited node, G </a:t>
            </a:r>
          </a:p>
          <a:p>
            <a:r>
              <a:rPr lang="en-GB" dirty="0"/>
              <a:t>Add it to the visited list. Colour G to show it has been visited  </a:t>
            </a:r>
          </a:p>
        </p:txBody>
      </p:sp>
      <p:pic>
        <p:nvPicPr>
          <p:cNvPr id="6" name="Picture 4" descr="C:\Users\Rob\AppData\Roaming\PixelMetrics\CaptureWiz\Temp\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60" y="3802621"/>
            <a:ext cx="725805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5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Rob\AppData\Roaming\PixelMetrics\CaptureWiz\Temp\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615" y="3784691"/>
            <a:ext cx="72961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At G, there are no unvisited nodes so we backtrack</a:t>
            </a:r>
          </a:p>
          <a:p>
            <a:r>
              <a:rPr lang="en-GB" dirty="0"/>
              <a:t> Pop the previous node C off the stack and return to C</a:t>
            </a:r>
          </a:p>
        </p:txBody>
      </p:sp>
      <p:sp>
        <p:nvSpPr>
          <p:cNvPr id="9" name="TextBox 8"/>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a:t>
            </a:r>
          </a:p>
        </p:txBody>
      </p:sp>
      <p:sp>
        <p:nvSpPr>
          <p:cNvPr id="10" name="U-Turn Arrow 9"/>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8843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Roaming\PixelMetrics\CaptureWiz\Temp\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05" y="3798978"/>
            <a:ext cx="7258050" cy="2352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At C, all adjacent nodes have been visited, so backtrack again </a:t>
            </a:r>
          </a:p>
          <a:p>
            <a:r>
              <a:rPr lang="en-GB" dirty="0"/>
              <a:t>Pop B off the stack and return to B </a:t>
            </a:r>
          </a:p>
        </p:txBody>
      </p:sp>
      <p:sp>
        <p:nvSpPr>
          <p:cNvPr id="12" name="TextBox 11"/>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B</a:t>
            </a:r>
          </a:p>
        </p:txBody>
      </p:sp>
      <p:sp>
        <p:nvSpPr>
          <p:cNvPr id="13" name="U-Turn Arrow 12"/>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2912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B back onto the stack to keep track of where we have come from and visit D </a:t>
            </a:r>
          </a:p>
          <a:p>
            <a:r>
              <a:rPr lang="en-GB" dirty="0"/>
              <a:t>Add it to the visited list </a:t>
            </a:r>
          </a:p>
          <a:p>
            <a:r>
              <a:rPr lang="en-GB" dirty="0"/>
              <a:t>Colour D to show it has been visited </a:t>
            </a:r>
          </a:p>
        </p:txBody>
      </p:sp>
      <p:pic>
        <p:nvPicPr>
          <p:cNvPr id="6" name="Picture 4" descr="C:\Users\Rob\AppData\Roaming\PixelMetrics\CaptureWiz\Temp\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97" y="3812145"/>
            <a:ext cx="7267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0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D back onto the stack and visit E </a:t>
            </a:r>
          </a:p>
          <a:p>
            <a:r>
              <a:rPr lang="en-GB" dirty="0"/>
              <a:t>Add E to the visited list </a:t>
            </a:r>
          </a:p>
          <a:p>
            <a:r>
              <a:rPr lang="en-GB" dirty="0"/>
              <a:t>Colour E to show it has been visited </a:t>
            </a:r>
          </a:p>
        </p:txBody>
      </p:sp>
      <p:pic>
        <p:nvPicPr>
          <p:cNvPr id="6" name="Picture 2" descr="C:\Users\Rob\AppData\Roaming\PixelMetrics\CaptureWiz\Temp\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75" y="3766200"/>
            <a:ext cx="73152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8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ob\AppData\Roaming\PixelMetrics\CaptureWiz\Temp\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87" y="3748270"/>
            <a:ext cx="7362825" cy="2409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From E, A and D have already been visited so pop D off the stack and return to D</a:t>
            </a:r>
          </a:p>
        </p:txBody>
      </p:sp>
      <p:sp>
        <p:nvSpPr>
          <p:cNvPr id="11" name="TextBox 10"/>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a:t>
            </a:r>
          </a:p>
        </p:txBody>
      </p:sp>
      <p:sp>
        <p:nvSpPr>
          <p:cNvPr id="12" name="U-Turn Arrow 11"/>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9860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D back onto the stack and visit F  </a:t>
            </a:r>
          </a:p>
          <a:p>
            <a:r>
              <a:rPr lang="en-GB" dirty="0"/>
              <a:t>Add it to the visited list </a:t>
            </a:r>
          </a:p>
          <a:p>
            <a:r>
              <a:rPr lang="en-GB" dirty="0"/>
              <a:t>Colour it to show it has been visited</a:t>
            </a:r>
          </a:p>
        </p:txBody>
      </p:sp>
      <p:pic>
        <p:nvPicPr>
          <p:cNvPr id="5" name="Picture 2" descr="C:\Users\Rob\AppData\Roaming\PixelMetrics\CaptureWiz\Temp\9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873" y="3768500"/>
            <a:ext cx="73247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6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Rob\AppData\Roaming\PixelMetrics\CaptureWiz\Temp\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15" y="3759535"/>
            <a:ext cx="7353300"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At F, there are no unvisited nodes so we pop D </a:t>
            </a:r>
          </a:p>
        </p:txBody>
      </p:sp>
      <p:sp>
        <p:nvSpPr>
          <p:cNvPr id="9" name="TextBox 8"/>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a:t>
            </a:r>
          </a:p>
        </p:txBody>
      </p:sp>
      <p:sp>
        <p:nvSpPr>
          <p:cNvPr id="10" name="U-Turn Arrow 9"/>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4943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Rob\AppData\Roaming\PixelMetrics\CaptureWiz\Temp\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42" y="3776905"/>
            <a:ext cx="7315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B is popped</a:t>
            </a:r>
          </a:p>
        </p:txBody>
      </p:sp>
      <p:sp>
        <p:nvSpPr>
          <p:cNvPr id="5" name="TextBox 4"/>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B</a:t>
            </a:r>
          </a:p>
        </p:txBody>
      </p:sp>
      <p:sp>
        <p:nvSpPr>
          <p:cNvPr id="6" name="U-Turn Arrow 5"/>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0364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Be able to trace depth-first and breadth-first algorithms</a:t>
            </a:r>
          </a:p>
          <a:p>
            <a:r>
              <a:rPr lang="en-GB" dirty="0">
                <a:solidFill>
                  <a:schemeClr val="bg1"/>
                </a:solidFill>
              </a:rPr>
              <a:t>Describe typical applications of each</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pic>
        <p:nvPicPr>
          <p:cNvPr id="8" name="Picture 2" descr="C:\Users\Rob\AppData\Roaming\PixelMetrics\CaptureWiz\Temp\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2" y="3777465"/>
            <a:ext cx="7305675"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t>A is popped</a:t>
            </a:r>
          </a:p>
          <a:p>
            <a:r>
              <a:rPr lang="en-GB" dirty="0"/>
              <a:t>The stack is now empty which means every node has been visited and the algorithm has completed</a:t>
            </a:r>
          </a:p>
        </p:txBody>
      </p:sp>
      <p:sp>
        <p:nvSpPr>
          <p:cNvPr id="5" name="TextBox 4"/>
          <p:cNvSpPr txBox="1"/>
          <p:nvPr/>
        </p:nvSpPr>
        <p:spPr>
          <a:xfrm>
            <a:off x="8063046" y="3314256"/>
            <a:ext cx="37882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a:t>
            </a:r>
          </a:p>
        </p:txBody>
      </p:sp>
      <p:sp>
        <p:nvSpPr>
          <p:cNvPr id="6" name="U-Turn Arrow 5"/>
          <p:cNvSpPr/>
          <p:nvPr/>
        </p:nvSpPr>
        <p:spPr>
          <a:xfrm>
            <a:off x="7707084" y="3687471"/>
            <a:ext cx="1090748" cy="535577"/>
          </a:xfrm>
          <a:prstGeom prst="uturnArrow">
            <a:avLst/>
          </a:prstGeom>
          <a:solidFill>
            <a:srgbClr val="9563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366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depth-first</a:t>
            </a:r>
          </a:p>
        </p:txBody>
      </p:sp>
      <p:sp>
        <p:nvSpPr>
          <p:cNvPr id="3" name="Text Placeholder 2"/>
          <p:cNvSpPr>
            <a:spLocks noGrp="1"/>
          </p:cNvSpPr>
          <p:nvPr>
            <p:ph type="body" sz="quarter" idx="14"/>
          </p:nvPr>
        </p:nvSpPr>
        <p:spPr/>
        <p:txBody>
          <a:bodyPr/>
          <a:lstStyle/>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SUB </a:t>
            </a:r>
            <a:r>
              <a:rPr lang="en-GB" dirty="0" err="1">
                <a:solidFill>
                  <a:srgbClr val="956320"/>
                </a:solidFill>
                <a:latin typeface="Consolas" panose="020B0609020204030204" pitchFamily="49" charset="0"/>
              </a:rPr>
              <a:t>dfs</a:t>
            </a:r>
            <a:r>
              <a:rPr lang="en-GB" dirty="0">
                <a:solidFill>
                  <a:srgbClr val="956320"/>
                </a:solidFill>
                <a:latin typeface="Consolas" panose="020B0609020204030204" pitchFamily="49" charset="0"/>
              </a:rPr>
              <a:t>(graph, </a:t>
            </a:r>
            <a:r>
              <a:rPr lang="en-GB" dirty="0" err="1">
                <a:solidFill>
                  <a:srgbClr val="956320"/>
                </a:solidFill>
                <a:latin typeface="Consolas" panose="020B0609020204030204" pitchFamily="49" charset="0"/>
              </a:rPr>
              <a:t>currentVertex</a:t>
            </a:r>
            <a:r>
              <a:rPr lang="en-GB" dirty="0">
                <a:solidFill>
                  <a:srgbClr val="956320"/>
                </a:solidFill>
                <a:latin typeface="Consolas" panose="020B0609020204030204" pitchFamily="49" charset="0"/>
              </a:rPr>
              <a:t>, visited)</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append </a:t>
            </a:r>
            <a:r>
              <a:rPr lang="en-GB" dirty="0" err="1">
                <a:solidFill>
                  <a:srgbClr val="956320"/>
                </a:solidFill>
                <a:latin typeface="Consolas" panose="020B0609020204030204" pitchFamily="49" charset="0"/>
              </a:rPr>
              <a:t>currentVertex</a:t>
            </a:r>
            <a:r>
              <a:rPr lang="en-GB" dirty="0">
                <a:solidFill>
                  <a:srgbClr val="956320"/>
                </a:solidFill>
                <a:latin typeface="Consolas" panose="020B0609020204030204" pitchFamily="49" charset="0"/>
              </a:rPr>
              <a:t> to list of visited nodes</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FOR vertex in graph[</a:t>
            </a:r>
            <a:r>
              <a:rPr lang="en-GB" dirty="0" err="1">
                <a:solidFill>
                  <a:srgbClr val="956320"/>
                </a:solidFill>
                <a:latin typeface="Consolas" panose="020B0609020204030204" pitchFamily="49" charset="0"/>
              </a:rPr>
              <a:t>currentVertex</a:t>
            </a:r>
            <a:r>
              <a:rPr lang="en-GB" dirty="0">
                <a:solidFill>
                  <a:srgbClr val="956320"/>
                </a:solidFill>
                <a:latin typeface="Consolas" panose="020B0609020204030204" pitchFamily="49" charset="0"/>
              </a:rPr>
              <a:t>] </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IF vertex NOT IN visited THEN</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a:t>
            </a:r>
            <a:r>
              <a:rPr lang="en-GB" dirty="0" err="1">
                <a:solidFill>
                  <a:srgbClr val="956320"/>
                </a:solidFill>
                <a:latin typeface="Consolas" panose="020B0609020204030204" pitchFamily="49" charset="0"/>
              </a:rPr>
              <a:t>dfs</a:t>
            </a:r>
            <a:r>
              <a:rPr lang="en-GB" dirty="0">
                <a:solidFill>
                  <a:srgbClr val="956320"/>
                </a:solidFill>
                <a:latin typeface="Consolas" panose="020B0609020204030204" pitchFamily="49" charset="0"/>
              </a:rPr>
              <a:t>(graph, vertex, visited) </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ENDIF</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ENDFOR</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    RETURN visited </a:t>
            </a:r>
          </a:p>
          <a:p>
            <a:pPr marL="452437" lvl="1" indent="0">
              <a:spcAft>
                <a:spcPts val="600"/>
              </a:spcAft>
              <a:buNone/>
              <a:tabLst>
                <a:tab pos="352425" algn="l"/>
                <a:tab pos="719138" algn="l"/>
                <a:tab pos="1071563" algn="l"/>
                <a:tab pos="1436688" algn="l"/>
                <a:tab pos="1789113" algn="l"/>
                <a:tab pos="2155825" algn="l"/>
              </a:tabLst>
            </a:pPr>
            <a:r>
              <a:rPr lang="en-GB" dirty="0">
                <a:solidFill>
                  <a:srgbClr val="956320"/>
                </a:solidFill>
                <a:latin typeface="Consolas" panose="020B0609020204030204" pitchFamily="49" charset="0"/>
              </a:rPr>
              <a:t>ENDSUB</a:t>
            </a:r>
          </a:p>
        </p:txBody>
      </p:sp>
      <p:sp>
        <p:nvSpPr>
          <p:cNvPr id="4" name="Text Placeholder 4"/>
          <p:cNvSpPr txBox="1">
            <a:spLocks/>
          </p:cNvSpPr>
          <p:nvPr/>
        </p:nvSpPr>
        <p:spPr>
          <a:xfrm>
            <a:off x="733900" y="5157786"/>
            <a:ext cx="7797230" cy="713344"/>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956320"/>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2F586A"/>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This subroutine returns a list of the nodes in the order that they have been visited </a:t>
            </a:r>
          </a:p>
        </p:txBody>
      </p:sp>
    </p:spTree>
    <p:extLst>
      <p:ext uri="{BB962C8B-B14F-4D97-AF65-F5344CB8AC3E}">
        <p14:creationId xmlns:p14="http://schemas.microsoft.com/office/powerpoint/2010/main" val="14979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Applications of depth-first traversal</a:t>
            </a:r>
          </a:p>
        </p:txBody>
      </p:sp>
      <p:sp>
        <p:nvSpPr>
          <p:cNvPr id="3" name="Text Placeholder 2"/>
          <p:cNvSpPr>
            <a:spLocks noGrp="1"/>
          </p:cNvSpPr>
          <p:nvPr>
            <p:ph type="body" sz="quarter" idx="14"/>
          </p:nvPr>
        </p:nvSpPr>
        <p:spPr>
          <a:xfrm>
            <a:off x="724280" y="2122023"/>
            <a:ext cx="7797230" cy="3133043"/>
          </a:xfrm>
        </p:spPr>
        <p:txBody>
          <a:bodyPr/>
          <a:lstStyle/>
          <a:p>
            <a:r>
              <a:rPr lang="en-GB" dirty="0"/>
              <a:t>Job-scheduling, where some jobs have to be completed before others can begin</a:t>
            </a:r>
          </a:p>
          <a:p>
            <a:r>
              <a:rPr lang="en-GB" dirty="0"/>
              <a:t>Finding a path between two vertices</a:t>
            </a:r>
          </a:p>
          <a:p>
            <a:r>
              <a:rPr lang="en-GB" dirty="0"/>
              <a:t>Solving puzzles such as navigating a maze</a:t>
            </a:r>
          </a:p>
          <a:p>
            <a:endParaRPr lang="en-GB" dirty="0"/>
          </a:p>
        </p:txBody>
      </p:sp>
    </p:spTree>
    <p:extLst>
      <p:ext uri="{BB962C8B-B14F-4D97-AF65-F5344CB8AC3E}">
        <p14:creationId xmlns:p14="http://schemas.microsoft.com/office/powerpoint/2010/main" val="156741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Graph representing a maze</a:t>
            </a:r>
            <a:endParaRPr lang="en-GB" dirty="0"/>
          </a:p>
        </p:txBody>
      </p:sp>
      <p:sp>
        <p:nvSpPr>
          <p:cNvPr id="26" name="Text Placeholder 25"/>
          <p:cNvSpPr>
            <a:spLocks noGrp="1"/>
          </p:cNvSpPr>
          <p:nvPr>
            <p:ph type="body" sz="quarter" idx="14"/>
          </p:nvPr>
        </p:nvSpPr>
        <p:spPr>
          <a:xfrm>
            <a:off x="724280" y="1704179"/>
            <a:ext cx="7720473" cy="3453607"/>
          </a:xfrm>
        </p:spPr>
        <p:txBody>
          <a:bodyPr/>
          <a:lstStyle/>
          <a:p>
            <a:r>
              <a:rPr lang="en-GB"/>
              <a:t>A maze can be represented by a graph; dead ends are shown as a bar</a:t>
            </a:r>
          </a:p>
          <a:p>
            <a:pPr marL="0" indent="0">
              <a:buNone/>
            </a:pPr>
            <a:br>
              <a:rPr lang="en-GB" sz="3200"/>
            </a:br>
            <a:br>
              <a:rPr lang="en-GB" sz="3200"/>
            </a:br>
            <a:endParaRPr lang="en-GB" sz="3200"/>
          </a:p>
          <a:p>
            <a:pPr marL="0" indent="0">
              <a:buNone/>
            </a:pPr>
            <a:br>
              <a:rPr lang="en-GB"/>
            </a:br>
            <a:br>
              <a:rPr lang="en-GB"/>
            </a:br>
            <a:endParaRPr lang="en-GB"/>
          </a:p>
          <a:p>
            <a:pPr lvl="1"/>
            <a:r>
              <a:rPr lang="en-GB"/>
              <a:t>Nodes represent the entrance to or exit from the maze, points at which more than one path can be taken, and dead ends</a:t>
            </a:r>
          </a:p>
          <a:p>
            <a:endParaRPr lang="en-GB" dirty="0"/>
          </a:p>
        </p:txBody>
      </p:sp>
      <p:pic>
        <p:nvPicPr>
          <p:cNvPr id="1028" name="Picture 4" descr="C:\Users\Rob\AppData\Roaming\PixelMetrics\CaptureWiz\Temp\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945" y="2532145"/>
            <a:ext cx="5223752" cy="299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7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Graph representing a maze</a:t>
            </a:r>
            <a:endParaRPr lang="en-GB" dirty="0"/>
          </a:p>
        </p:txBody>
      </p:sp>
      <p:sp>
        <p:nvSpPr>
          <p:cNvPr id="26" name="Text Placeholder 25"/>
          <p:cNvSpPr>
            <a:spLocks noGrp="1"/>
          </p:cNvSpPr>
          <p:nvPr>
            <p:ph type="body" sz="quarter" idx="14"/>
          </p:nvPr>
        </p:nvSpPr>
        <p:spPr/>
        <p:txBody>
          <a:bodyPr/>
          <a:lstStyle/>
          <a:p>
            <a:r>
              <a:rPr lang="en-GB" dirty="0"/>
              <a:t>Alternatively, you can draw the graph without showing dead ends:</a:t>
            </a:r>
          </a:p>
          <a:p>
            <a:endParaRPr lang="en-GB" dirty="0"/>
          </a:p>
          <a:p>
            <a:endParaRPr lang="en-GB" dirty="0"/>
          </a:p>
          <a:p>
            <a:endParaRPr lang="en-GB" dirty="0"/>
          </a:p>
          <a:p>
            <a:endParaRPr lang="en-GB" dirty="0"/>
          </a:p>
          <a:p>
            <a:endParaRPr lang="en-GB" dirty="0"/>
          </a:p>
          <a:p>
            <a:endParaRPr lang="en-GB" dirty="0"/>
          </a:p>
        </p:txBody>
      </p:sp>
      <p:pic>
        <p:nvPicPr>
          <p:cNvPr id="2050" name="Picture 2" descr="C:\Users\Rob\AppData\Roaming\PixelMetrics\CaptureWiz\Temp\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93" y="2655264"/>
            <a:ext cx="6024283" cy="337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85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a:xfrm>
            <a:off x="724280" y="1704180"/>
            <a:ext cx="7797230" cy="713344"/>
          </a:xfrm>
        </p:spPr>
        <p:txBody>
          <a:bodyPr/>
          <a:lstStyle/>
          <a:p>
            <a:r>
              <a:rPr lang="en-GB" dirty="0"/>
              <a:t>Try </a:t>
            </a:r>
            <a:r>
              <a:rPr lang="en-GB" b="1" dirty="0"/>
              <a:t>Task 1</a:t>
            </a:r>
            <a:r>
              <a:rPr lang="en-GB" dirty="0"/>
              <a:t> on the worksheet</a:t>
            </a:r>
          </a:p>
        </p:txBody>
      </p:sp>
    </p:spTree>
    <p:extLst>
      <p:ext uri="{BB962C8B-B14F-4D97-AF65-F5344CB8AC3E}">
        <p14:creationId xmlns:p14="http://schemas.microsoft.com/office/powerpoint/2010/main" val="1007549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Breadth-first traversal</a:t>
            </a:r>
          </a:p>
        </p:txBody>
      </p:sp>
      <p:sp>
        <p:nvSpPr>
          <p:cNvPr id="5" name="Text Placeholder 4"/>
          <p:cNvSpPr>
            <a:spLocks noGrp="1"/>
          </p:cNvSpPr>
          <p:nvPr>
            <p:ph type="body" sz="quarter" idx="14"/>
          </p:nvPr>
        </p:nvSpPr>
        <p:spPr>
          <a:xfrm>
            <a:off x="724280" y="1704179"/>
            <a:ext cx="7797230" cy="4356987"/>
          </a:xfrm>
        </p:spPr>
        <p:txBody>
          <a:bodyPr/>
          <a:lstStyle/>
          <a:p>
            <a:r>
              <a:rPr lang="en-GB" dirty="0"/>
              <a:t>With a breadth first traversal, all the nodes adjacent to A are visited before moving to B</a:t>
            </a:r>
          </a:p>
          <a:p>
            <a:r>
              <a:rPr lang="en-GB" dirty="0"/>
              <a:t>The process is repeated for each node at this ‘level’, before moving to the next level  </a:t>
            </a:r>
          </a:p>
          <a:p>
            <a:r>
              <a:rPr lang="en-GB" dirty="0"/>
              <a:t>Instead of a stack, a queue is used to keep track of nodes that we still have to visit </a:t>
            </a:r>
          </a:p>
          <a:p>
            <a:pPr lvl="1"/>
            <a:r>
              <a:rPr lang="en-GB" dirty="0"/>
              <a:t>Nodes are coloured pale blue when queued and dark blue when </a:t>
            </a:r>
            <a:r>
              <a:rPr lang="en-GB" dirty="0" err="1"/>
              <a:t>dequeued</a:t>
            </a:r>
            <a:r>
              <a:rPr lang="en-GB" dirty="0"/>
              <a:t> and added to the list of nodes that have been visited </a:t>
            </a:r>
          </a:p>
          <a:p>
            <a:endParaRPr lang="en-GB" dirty="0"/>
          </a:p>
        </p:txBody>
      </p:sp>
    </p:spTree>
    <p:extLst>
      <p:ext uri="{BB962C8B-B14F-4D97-AF65-F5344CB8AC3E}">
        <p14:creationId xmlns:p14="http://schemas.microsoft.com/office/powerpoint/2010/main" val="58893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Rob\AppData\Roaming\PixelMetrics\CaptureWiz\Temp\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40" y="3819857"/>
            <a:ext cx="6762750" cy="2276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Append A to the empty queue at the start of the routine</a:t>
            </a:r>
          </a:p>
          <a:p>
            <a:r>
              <a:rPr lang="en-GB" dirty="0"/>
              <a:t>This will be the first visited node</a:t>
            </a:r>
          </a:p>
        </p:txBody>
      </p:sp>
    </p:spTree>
    <p:extLst>
      <p:ext uri="{BB962C8B-B14F-4D97-AF65-F5344CB8AC3E}">
        <p14:creationId xmlns:p14="http://schemas.microsoft.com/office/powerpoint/2010/main" val="156486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err="1"/>
              <a:t>Dequeue</a:t>
            </a:r>
            <a:r>
              <a:rPr lang="en-GB" dirty="0"/>
              <a:t> A and mark it by colouring it dark blue</a:t>
            </a:r>
          </a:p>
          <a:p>
            <a:r>
              <a:rPr lang="en-GB" dirty="0"/>
              <a:t>Add A to the visited list</a:t>
            </a:r>
          </a:p>
        </p:txBody>
      </p:sp>
      <p:pic>
        <p:nvPicPr>
          <p:cNvPr id="14" name="Picture 8" descr="C:\Users\Rob\AppData\Roaming\PixelMetrics\CaptureWiz\Temp\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075" y="3846752"/>
            <a:ext cx="67818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23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Queue each of A’s adjacent nodes B, D and E in turn</a:t>
            </a:r>
          </a:p>
          <a:p>
            <a:r>
              <a:rPr lang="en-GB" dirty="0"/>
              <a:t>Colour each node pale blue to show it has been queued</a:t>
            </a:r>
          </a:p>
        </p:txBody>
      </p:sp>
      <p:pic>
        <p:nvPicPr>
          <p:cNvPr id="4102" name="Picture 6" descr="C:\Users\Rob\AppData\Roaming\PixelMetrics\CaptureWiz\Temp\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400" y="3849499"/>
            <a:ext cx="68199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7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list representation of a graph</a:t>
            </a:r>
          </a:p>
        </p:txBody>
      </p:sp>
      <p:sp>
        <p:nvSpPr>
          <p:cNvPr id="3" name="Text Placeholder 2"/>
          <p:cNvSpPr>
            <a:spLocks noGrp="1"/>
          </p:cNvSpPr>
          <p:nvPr>
            <p:ph type="body" sz="quarter" idx="14"/>
          </p:nvPr>
        </p:nvSpPr>
        <p:spPr/>
        <p:txBody>
          <a:bodyPr/>
          <a:lstStyle/>
          <a:p>
            <a:r>
              <a:rPr lang="en-GB" dirty="0"/>
              <a:t>Draw the graph represented by the following list:</a:t>
            </a:r>
          </a:p>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462195344"/>
              </p:ext>
            </p:extLst>
          </p:nvPr>
        </p:nvGraphicFramePr>
        <p:xfrm>
          <a:off x="1147354" y="2621734"/>
          <a:ext cx="2669177" cy="3708400"/>
        </p:xfrm>
        <a:graphic>
          <a:graphicData uri="http://schemas.openxmlformats.org/drawingml/2006/table">
            <a:tbl>
              <a:tblPr firstRow="1" bandRow="1">
                <a:tableStyleId>{5C22544A-7EE6-4342-B048-85BDC9FD1C3A}</a:tableStyleId>
              </a:tblPr>
              <a:tblGrid>
                <a:gridCol w="696686">
                  <a:extLst>
                    <a:ext uri="{9D8B030D-6E8A-4147-A177-3AD203B41FA5}">
                      <a16:colId xmlns:a16="http://schemas.microsoft.com/office/drawing/2014/main" val="20000"/>
                    </a:ext>
                  </a:extLst>
                </a:gridCol>
                <a:gridCol w="875211">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A</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[B, 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B</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D,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F, 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F</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[C,F,H,I]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H</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[G,H,X]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cxnSp>
        <p:nvCxnSpPr>
          <p:cNvPr id="13" name="Straight Arrow Connector 12"/>
          <p:cNvCxnSpPr/>
          <p:nvPr/>
        </p:nvCxnSpPr>
        <p:spPr>
          <a:xfrm>
            <a:off x="1765662" y="28278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65662" y="319359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765662" y="357241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65662" y="393817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65662" y="429087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65662" y="46566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65662" y="5007365"/>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65662" y="538314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765662" y="5758927"/>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765662" y="6134708"/>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47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We’ve now finished with A, so </a:t>
            </a:r>
            <a:r>
              <a:rPr lang="en-GB" dirty="0" err="1"/>
              <a:t>dequeue</a:t>
            </a:r>
            <a:r>
              <a:rPr lang="en-GB" dirty="0"/>
              <a:t> the first item in the queue, which is B</a:t>
            </a:r>
          </a:p>
          <a:p>
            <a:r>
              <a:rPr lang="en-GB" dirty="0"/>
              <a:t>Mark it by colouring it dark blue and add it to the visited list</a:t>
            </a:r>
          </a:p>
        </p:txBody>
      </p:sp>
      <p:pic>
        <p:nvPicPr>
          <p:cNvPr id="11" name="Picture 8" descr="C:\Users\Rob\AppData\Roaming\PixelMetrics\CaptureWiz\Temp\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05" y="3821484"/>
            <a:ext cx="67437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05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Queue B’s remaining neighbour C</a:t>
            </a:r>
          </a:p>
          <a:p>
            <a:r>
              <a:rPr lang="en-GB" dirty="0"/>
              <a:t>Colour it pale blue to show it has been queued</a:t>
            </a:r>
          </a:p>
        </p:txBody>
      </p:sp>
      <p:pic>
        <p:nvPicPr>
          <p:cNvPr id="9" name="Picture 6" descr="C:\Users\Rob\AppData\Roaming\PixelMetrics\CaptureWiz\Temp\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40" y="3821484"/>
            <a:ext cx="67818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1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B’s neighbours are all coloured, so </a:t>
            </a:r>
            <a:r>
              <a:rPr lang="en-GB" dirty="0" err="1"/>
              <a:t>dequeue</a:t>
            </a:r>
            <a:r>
              <a:rPr lang="en-GB" dirty="0"/>
              <a:t> the first item in the queue, which is D</a:t>
            </a:r>
          </a:p>
          <a:p>
            <a:r>
              <a:rPr lang="en-GB" dirty="0"/>
              <a:t>Mark it by colouring it dark blue and add it to the visited list</a:t>
            </a:r>
          </a:p>
        </p:txBody>
      </p:sp>
      <p:pic>
        <p:nvPicPr>
          <p:cNvPr id="9" name="Picture 4" descr="C:\Users\Rob\AppData\Roaming\PixelMetrics\CaptureWiz\Temp\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15" y="3831008"/>
            <a:ext cx="679132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0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D’s adjacent node E has already been queued and coloured. Add D’s adjacent node F to the queue</a:t>
            </a:r>
          </a:p>
          <a:p>
            <a:r>
              <a:rPr lang="en-GB" dirty="0"/>
              <a:t>Colour F pale blue to show it has been queued</a:t>
            </a:r>
          </a:p>
        </p:txBody>
      </p:sp>
      <p:pic>
        <p:nvPicPr>
          <p:cNvPr id="9" name="Picture 6" descr="C:\Users\Rob\AppData\Roaming\PixelMetrics\CaptureWiz\Temp\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75" y="3831008"/>
            <a:ext cx="67818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3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err="1"/>
              <a:t>Dequeue</a:t>
            </a:r>
            <a:r>
              <a:rPr lang="en-GB" dirty="0"/>
              <a:t> the first item, E</a:t>
            </a:r>
          </a:p>
          <a:p>
            <a:r>
              <a:rPr lang="en-GB" dirty="0"/>
              <a:t>Mark E by colouring it dark blue and add it to the visited list</a:t>
            </a:r>
          </a:p>
        </p:txBody>
      </p:sp>
      <p:pic>
        <p:nvPicPr>
          <p:cNvPr id="10" name="Picture 2" descr="C:\Users\Rob\AppData\Roaming\PixelMetrics\CaptureWiz\Temp\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40" y="3831008"/>
            <a:ext cx="68008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90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E’s neighbours are all coloured, so </a:t>
            </a:r>
            <a:r>
              <a:rPr lang="en-GB" dirty="0" err="1"/>
              <a:t>dequeue</a:t>
            </a:r>
            <a:r>
              <a:rPr lang="en-GB" dirty="0"/>
              <a:t> the next item, C</a:t>
            </a:r>
          </a:p>
          <a:p>
            <a:r>
              <a:rPr lang="en-GB" dirty="0"/>
              <a:t>Mark C by colouring it dark blue and add it to the visited list</a:t>
            </a:r>
          </a:p>
        </p:txBody>
      </p:sp>
      <p:pic>
        <p:nvPicPr>
          <p:cNvPr id="11" name="Picture 8" descr="C:\Users\Rob\AppData\Roaming\PixelMetrics\CaptureWiz\Temp\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00" y="3812518"/>
            <a:ext cx="679132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7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Add C’s adjacent node G to the queue</a:t>
            </a:r>
          </a:p>
          <a:p>
            <a:r>
              <a:rPr lang="en-GB" dirty="0"/>
              <a:t>Colour G pale blue to show it has been queued</a:t>
            </a:r>
          </a:p>
        </p:txBody>
      </p:sp>
      <p:pic>
        <p:nvPicPr>
          <p:cNvPr id="8" name="Picture 4" descr="C:\Users\Rob\AppData\Roaming\PixelMetrics\CaptureWiz\Temp\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00" y="3803553"/>
            <a:ext cx="68199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55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C’s neighbours are all coloured now, so </a:t>
            </a:r>
            <a:r>
              <a:rPr lang="en-GB" dirty="0" err="1"/>
              <a:t>dequeue</a:t>
            </a:r>
            <a:r>
              <a:rPr lang="en-GB" dirty="0"/>
              <a:t> F</a:t>
            </a:r>
          </a:p>
          <a:p>
            <a:r>
              <a:rPr lang="en-GB" dirty="0"/>
              <a:t>Mark F by colouring it dark blue</a:t>
            </a:r>
          </a:p>
          <a:p>
            <a:r>
              <a:rPr lang="en-GB" dirty="0"/>
              <a:t> Add it to the visited list</a:t>
            </a:r>
          </a:p>
        </p:txBody>
      </p:sp>
      <p:pic>
        <p:nvPicPr>
          <p:cNvPr id="7" name="Picture 2" descr="C:\Users\Rob\AppData\Roaming\PixelMetrics\CaptureWiz\Temp\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35" y="3779180"/>
            <a:ext cx="68199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395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Breadth-first traversal</a:t>
            </a:r>
          </a:p>
        </p:txBody>
      </p:sp>
      <p:sp>
        <p:nvSpPr>
          <p:cNvPr id="3" name="Text Placeholder 2"/>
          <p:cNvSpPr>
            <a:spLocks noGrp="1"/>
          </p:cNvSpPr>
          <p:nvPr>
            <p:ph type="body" sz="quarter" idx="14"/>
          </p:nvPr>
        </p:nvSpPr>
        <p:spPr/>
        <p:txBody>
          <a:bodyPr/>
          <a:lstStyle/>
          <a:p>
            <a:r>
              <a:rPr lang="en-GB" dirty="0"/>
              <a:t>Finally, </a:t>
            </a:r>
            <a:r>
              <a:rPr lang="en-GB" dirty="0" err="1"/>
              <a:t>dequeue</a:t>
            </a:r>
            <a:r>
              <a:rPr lang="en-GB" dirty="0"/>
              <a:t> G, mark it by colouring it dark blue and add it to the visited list</a:t>
            </a:r>
          </a:p>
          <a:p>
            <a:r>
              <a:rPr lang="en-GB" dirty="0"/>
              <a:t>The queue is now empty and all the nodes have been visited</a:t>
            </a:r>
          </a:p>
        </p:txBody>
      </p:sp>
      <p:pic>
        <p:nvPicPr>
          <p:cNvPr id="12290" name="Picture 2" descr="C:\Users\Rob\AppData\Roaming\PixelMetrics\CaptureWiz\Temp\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60" y="3824659"/>
            <a:ext cx="68199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32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4</a:t>
            </a:r>
            <a:endParaRPr lang="en-GB" dirty="0"/>
          </a:p>
        </p:txBody>
      </p:sp>
      <p:sp>
        <p:nvSpPr>
          <p:cNvPr id="5" name="Text Placeholder 4"/>
          <p:cNvSpPr>
            <a:spLocks noGrp="1"/>
          </p:cNvSpPr>
          <p:nvPr>
            <p:ph type="body" sz="quarter" idx="14"/>
          </p:nvPr>
        </p:nvSpPr>
        <p:spPr/>
        <p:txBody>
          <a:bodyPr/>
          <a:lstStyle/>
          <a:p>
            <a:r>
              <a:rPr lang="en-GB" dirty="0"/>
              <a:t>Try </a:t>
            </a:r>
            <a:r>
              <a:rPr lang="en-GB" b="1" dirty="0"/>
              <a:t>Task 2</a:t>
            </a:r>
            <a:r>
              <a:rPr lang="en-GB" dirty="0"/>
              <a:t> on the worksheet</a:t>
            </a:r>
          </a:p>
        </p:txBody>
      </p:sp>
    </p:spTree>
    <p:extLst>
      <p:ext uri="{BB962C8B-B14F-4D97-AF65-F5344CB8AC3E}">
        <p14:creationId xmlns:p14="http://schemas.microsoft.com/office/powerpoint/2010/main" val="334227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5324408"/>
              </p:ext>
            </p:extLst>
          </p:nvPr>
        </p:nvGraphicFramePr>
        <p:xfrm>
          <a:off x="1147354" y="2621734"/>
          <a:ext cx="2669177" cy="3708400"/>
        </p:xfrm>
        <a:graphic>
          <a:graphicData uri="http://schemas.openxmlformats.org/drawingml/2006/table">
            <a:tbl>
              <a:tblPr firstRow="1" bandRow="1">
                <a:tableStyleId>{5C22544A-7EE6-4342-B048-85BDC9FD1C3A}</a:tableStyleId>
              </a:tblPr>
              <a:tblGrid>
                <a:gridCol w="696686">
                  <a:extLst>
                    <a:ext uri="{9D8B030D-6E8A-4147-A177-3AD203B41FA5}">
                      <a16:colId xmlns:a16="http://schemas.microsoft.com/office/drawing/2014/main" val="20000"/>
                    </a:ext>
                  </a:extLst>
                </a:gridCol>
                <a:gridCol w="875211">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A</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[B, 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B</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D,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C</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[A, F, 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E</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[B, D]</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F</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G</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[C,F,H,I]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H</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[G,H,X]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r>
                        <a:rPr lang="en-GB" b="1" dirty="0">
                          <a:solidFill>
                            <a:schemeClr val="tx1"/>
                          </a:solidFill>
                          <a:latin typeface="Arial" panose="020B0604020202020204" pitchFamily="34" charset="0"/>
                          <a:cs typeface="Arial" panose="020B0604020202020204" pitchFamily="34" charset="0"/>
                        </a:rPr>
                        <a:t>X</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GB" b="1" dirty="0">
                          <a:solidFill>
                            <a:schemeClr val="tx1"/>
                          </a:solidFill>
                          <a:latin typeface="Arial" panose="020B0604020202020204" pitchFamily="34" charset="0"/>
                          <a:cs typeface="Arial" panose="020B0604020202020204" pitchFamily="34" charset="0"/>
                        </a:rPr>
                        <a:t>[I]</a:t>
                      </a:r>
                    </a:p>
                  </a:txBody>
                  <a:tcPr anchor="ctr">
                    <a:lnL w="12700" cap="flat" cmpd="sng" algn="ctr">
                      <a:solidFill>
                        <a:srgbClr val="2F586A"/>
                      </a:solidFill>
                      <a:prstDash val="solid"/>
                      <a:round/>
                      <a:headEnd type="none" w="med" len="med"/>
                      <a:tailEnd type="none" w="med" len="med"/>
                    </a:lnL>
                    <a:lnR w="12700" cap="flat" cmpd="sng" algn="ctr">
                      <a:solidFill>
                        <a:srgbClr val="2F586A"/>
                      </a:solidFill>
                      <a:prstDash val="solid"/>
                      <a:round/>
                      <a:headEnd type="none" w="med" len="med"/>
                      <a:tailEnd type="none" w="med" len="med"/>
                    </a:lnR>
                    <a:lnT w="12700" cap="flat" cmpd="sng" algn="ctr">
                      <a:solidFill>
                        <a:srgbClr val="2F586A"/>
                      </a:solidFill>
                      <a:prstDash val="solid"/>
                      <a:round/>
                      <a:headEnd type="none" w="med" len="med"/>
                      <a:tailEnd type="none" w="med" len="med"/>
                    </a:lnT>
                    <a:lnB w="12700" cap="flat" cmpd="sng" algn="ctr">
                      <a:solidFill>
                        <a:srgbClr val="2F586A"/>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cxnSp>
        <p:nvCxnSpPr>
          <p:cNvPr id="10" name="Straight Arrow Connector 9"/>
          <p:cNvCxnSpPr/>
          <p:nvPr/>
        </p:nvCxnSpPr>
        <p:spPr>
          <a:xfrm>
            <a:off x="1765662" y="28278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65662" y="319359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65662" y="357241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65662" y="3938179"/>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765662" y="429087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765662" y="465663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765662" y="5007365"/>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765662" y="5383146"/>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765662" y="5758927"/>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765662" y="6134708"/>
            <a:ext cx="901338" cy="0"/>
          </a:xfrm>
          <a:prstGeom prst="straightConnector1">
            <a:avLst/>
          </a:prstGeom>
          <a:ln w="38100">
            <a:solidFill>
              <a:srgbClr val="95632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100" name="Picture 4" descr="C:\Users\Rob\AppData\Roaming\PixelMetrics\CaptureWiz\Temp\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419" y="3141118"/>
            <a:ext cx="3700030" cy="30346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solidFill>
                  <a:srgbClr val="FF0000"/>
                </a:solidFill>
              </a:rPr>
              <a:t>Answers</a:t>
            </a:r>
            <a:endParaRPr lang="en-GB" dirty="0">
              <a:solidFill>
                <a:srgbClr val="FF0000"/>
              </a:solidFill>
            </a:endParaRPr>
          </a:p>
        </p:txBody>
      </p:sp>
      <p:sp>
        <p:nvSpPr>
          <p:cNvPr id="4" name="Text Placeholder 3"/>
          <p:cNvSpPr>
            <a:spLocks noGrp="1"/>
          </p:cNvSpPr>
          <p:nvPr>
            <p:ph type="body" sz="quarter" idx="14"/>
          </p:nvPr>
        </p:nvSpPr>
        <p:spPr/>
        <p:txBody>
          <a:bodyPr/>
          <a:lstStyle/>
          <a:p>
            <a:r>
              <a:rPr lang="en-GB"/>
              <a:t>Terminology associated with graphs</a:t>
            </a:r>
          </a:p>
        </p:txBody>
      </p:sp>
      <p:sp>
        <p:nvSpPr>
          <p:cNvPr id="5" name="TextBox 4"/>
          <p:cNvSpPr txBox="1"/>
          <p:nvPr/>
        </p:nvSpPr>
        <p:spPr>
          <a:xfrm>
            <a:off x="4023652" y="5121075"/>
            <a:ext cx="225388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Node or vertex</a:t>
            </a:r>
          </a:p>
        </p:txBody>
      </p:sp>
      <p:sp>
        <p:nvSpPr>
          <p:cNvPr id="6" name="TextBox 5"/>
          <p:cNvSpPr txBox="1"/>
          <p:nvPr/>
        </p:nvSpPr>
        <p:spPr>
          <a:xfrm>
            <a:off x="5390960" y="2370722"/>
            <a:ext cx="361297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 and C are </a:t>
            </a:r>
            <a:r>
              <a:rPr lang="en-GB" sz="2000" dirty="0">
                <a:solidFill>
                  <a:srgbClr val="956320"/>
                </a:solidFill>
                <a:latin typeface="Arial" panose="020B0604020202020204" pitchFamily="34" charset="0"/>
                <a:cs typeface="Arial" panose="020B0604020202020204" pitchFamily="34" charset="0"/>
              </a:rPr>
              <a:t>adjacent nodes</a:t>
            </a:r>
            <a:r>
              <a:rPr lang="en-GB" sz="2000" dirty="0">
                <a:latin typeface="Arial" panose="020B0604020202020204" pitchFamily="34" charset="0"/>
                <a:cs typeface="Arial" panose="020B0604020202020204" pitchFamily="34" charset="0"/>
              </a:rPr>
              <a:t> or </a:t>
            </a:r>
            <a:r>
              <a:rPr lang="en-GB" sz="2000" dirty="0">
                <a:solidFill>
                  <a:srgbClr val="956320"/>
                </a:solidFill>
                <a:latin typeface="Arial" panose="020B0604020202020204" pitchFamily="34" charset="0"/>
                <a:cs typeface="Arial" panose="020B0604020202020204" pitchFamily="34" charset="0"/>
              </a:rPr>
              <a:t>neighbours </a:t>
            </a:r>
            <a:r>
              <a:rPr lang="en-GB" sz="2000" dirty="0">
                <a:latin typeface="Arial" panose="020B0604020202020204" pitchFamily="34" charset="0"/>
                <a:cs typeface="Arial" panose="020B0604020202020204" pitchFamily="34" charset="0"/>
              </a:rPr>
              <a:t>of</a:t>
            </a:r>
            <a:r>
              <a:rPr lang="en-GB" sz="2000" dirty="0">
                <a:solidFill>
                  <a:srgbClr val="95632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a:t>
            </a:r>
          </a:p>
        </p:txBody>
      </p:sp>
      <p:sp>
        <p:nvSpPr>
          <p:cNvPr id="7" name="TextBox 6"/>
          <p:cNvSpPr txBox="1"/>
          <p:nvPr/>
        </p:nvSpPr>
        <p:spPr>
          <a:xfrm>
            <a:off x="5250552" y="5511058"/>
            <a:ext cx="2638152"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Undirected edge</a:t>
            </a:r>
          </a:p>
        </p:txBody>
      </p:sp>
    </p:spTree>
    <p:extLst>
      <p:ext uri="{BB962C8B-B14F-4D97-AF65-F5344CB8AC3E}">
        <p14:creationId xmlns:p14="http://schemas.microsoft.com/office/powerpoint/2010/main" val="1046944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Applications of breadth-first traversal</a:t>
            </a:r>
          </a:p>
        </p:txBody>
      </p:sp>
      <p:sp>
        <p:nvSpPr>
          <p:cNvPr id="3" name="Text Placeholder 2"/>
          <p:cNvSpPr>
            <a:spLocks noGrp="1"/>
          </p:cNvSpPr>
          <p:nvPr>
            <p:ph type="body" sz="quarter" idx="14"/>
          </p:nvPr>
        </p:nvSpPr>
        <p:spPr>
          <a:xfrm>
            <a:off x="724280" y="2024743"/>
            <a:ext cx="7797230" cy="3133043"/>
          </a:xfrm>
        </p:spPr>
        <p:txBody>
          <a:bodyPr/>
          <a:lstStyle/>
          <a:p>
            <a:r>
              <a:rPr lang="en-GB" dirty="0"/>
              <a:t>Finding the shortest path between two points</a:t>
            </a:r>
          </a:p>
          <a:p>
            <a:r>
              <a:rPr lang="en-GB" dirty="0"/>
              <a:t>A Web crawler uses a breadth-first search to analyse sites that you can reach by following links randomly</a:t>
            </a:r>
          </a:p>
          <a:p>
            <a:r>
              <a:rPr lang="en-GB" dirty="0"/>
              <a:t>Facebook uses a breadth-first search to find all the friends of a given individual</a:t>
            </a:r>
          </a:p>
        </p:txBody>
      </p:sp>
    </p:spTree>
    <p:extLst>
      <p:ext uri="{BB962C8B-B14F-4D97-AF65-F5344CB8AC3E}">
        <p14:creationId xmlns:p14="http://schemas.microsoft.com/office/powerpoint/2010/main" val="2075581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Complexity of DFS and BFS</a:t>
            </a:r>
          </a:p>
        </p:txBody>
      </p:sp>
      <p:sp>
        <p:nvSpPr>
          <p:cNvPr id="3" name="Text Placeholder 2"/>
          <p:cNvSpPr>
            <a:spLocks noGrp="1"/>
          </p:cNvSpPr>
          <p:nvPr>
            <p:ph type="body" sz="quarter" idx="14"/>
          </p:nvPr>
        </p:nvSpPr>
        <p:spPr>
          <a:xfrm>
            <a:off x="724279" y="1704179"/>
            <a:ext cx="7936641" cy="3453607"/>
          </a:xfrm>
        </p:spPr>
        <p:txBody>
          <a:bodyPr/>
          <a:lstStyle/>
          <a:p>
            <a:pPr lvl="0"/>
            <a:r>
              <a:rPr lang="en-GB" sz="2800" dirty="0"/>
              <a:t>A depth-first search and a breadth-first search both visit every vertex and explore every edge</a:t>
            </a:r>
          </a:p>
          <a:p>
            <a:pPr lvl="1"/>
            <a:r>
              <a:rPr lang="en-GB" dirty="0"/>
              <a:t>In a sparse graph, the number of operations is therefore n + e where n = number of vertices and e = number of edges</a:t>
            </a:r>
          </a:p>
          <a:p>
            <a:pPr lvl="1"/>
            <a:r>
              <a:rPr lang="en-GB" dirty="0"/>
              <a:t>This is effectively O(n)</a:t>
            </a:r>
          </a:p>
          <a:p>
            <a:pPr lvl="1"/>
            <a:r>
              <a:rPr lang="en-GB" dirty="0"/>
              <a:t>In a graph which has the maximum possible edges, the adjacency matrix is full so there are n vertices and n(n-1)</a:t>
            </a:r>
            <a:r>
              <a:rPr lang="en-GB" baseline="30000" dirty="0"/>
              <a:t> </a:t>
            </a:r>
            <a:r>
              <a:rPr lang="en-GB" dirty="0"/>
              <a:t>edges</a:t>
            </a:r>
          </a:p>
          <a:p>
            <a:pPr lvl="1"/>
            <a:r>
              <a:rPr lang="en-GB" dirty="0"/>
              <a:t>n + n(n-1)</a:t>
            </a:r>
            <a:r>
              <a:rPr lang="en-GB" baseline="30000" dirty="0"/>
              <a:t> </a:t>
            </a:r>
            <a:r>
              <a:rPr lang="en-GB" dirty="0"/>
              <a:t>= n + n</a:t>
            </a:r>
            <a:r>
              <a:rPr lang="en-GB" baseline="30000" dirty="0"/>
              <a:t>2 </a:t>
            </a:r>
            <a:r>
              <a:rPr lang="en-GB" dirty="0"/>
              <a:t>- 2n  = n</a:t>
            </a:r>
            <a:r>
              <a:rPr lang="en-GB" baseline="30000" dirty="0"/>
              <a:t>2 </a:t>
            </a:r>
            <a:r>
              <a:rPr lang="en-GB" dirty="0"/>
              <a:t>- n </a:t>
            </a:r>
          </a:p>
          <a:p>
            <a:pPr lvl="1"/>
            <a:r>
              <a:rPr lang="en-GB" dirty="0"/>
              <a:t>This is essentially O(n</a:t>
            </a:r>
            <a:r>
              <a:rPr lang="en-GB" baseline="30000" dirty="0"/>
              <a:t>2</a:t>
            </a:r>
            <a:r>
              <a:rPr lang="en-GB" dirty="0"/>
              <a:t>) since only the dominant term is relevant</a:t>
            </a:r>
          </a:p>
        </p:txBody>
      </p:sp>
    </p:spTree>
    <p:extLst>
      <p:ext uri="{BB962C8B-B14F-4D97-AF65-F5344CB8AC3E}">
        <p14:creationId xmlns:p14="http://schemas.microsoft.com/office/powerpoint/2010/main" val="702742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5" name="Text Placeholder 4"/>
          <p:cNvSpPr>
            <a:spLocks noGrp="1"/>
          </p:cNvSpPr>
          <p:nvPr>
            <p:ph type="body" sz="quarter" idx="14"/>
          </p:nvPr>
        </p:nvSpPr>
        <p:spPr/>
        <p:txBody>
          <a:bodyPr/>
          <a:lstStyle/>
          <a:p>
            <a:r>
              <a:rPr lang="en-GB" dirty="0"/>
              <a:t>There are two ways of searching a graph</a:t>
            </a:r>
          </a:p>
          <a:p>
            <a:r>
              <a:rPr lang="en-GB" dirty="0"/>
              <a:t>Each has its own particular uses</a:t>
            </a:r>
          </a:p>
          <a:p>
            <a:r>
              <a:rPr lang="en-GB" dirty="0"/>
              <a:t>Each uses a different supporting data structure in the traversal algorithm</a:t>
            </a:r>
          </a:p>
          <a:p>
            <a:pPr lvl="1"/>
            <a:r>
              <a:rPr lang="en-GB" dirty="0"/>
              <a:t>What are the data structures used in each case?</a:t>
            </a:r>
          </a:p>
        </p:txBody>
      </p:sp>
    </p:spTree>
    <p:extLst>
      <p:ext uri="{BB962C8B-B14F-4D97-AF65-F5344CB8AC3E}">
        <p14:creationId xmlns:p14="http://schemas.microsoft.com/office/powerpoint/2010/main" val="3719980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354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Traversing a graph</a:t>
            </a:r>
          </a:p>
        </p:txBody>
      </p:sp>
      <p:sp>
        <p:nvSpPr>
          <p:cNvPr id="3" name="Text Placeholder 2"/>
          <p:cNvSpPr>
            <a:spLocks noGrp="1"/>
          </p:cNvSpPr>
          <p:nvPr>
            <p:ph type="body" sz="quarter" idx="14"/>
          </p:nvPr>
        </p:nvSpPr>
        <p:spPr>
          <a:xfrm>
            <a:off x="724280" y="1704179"/>
            <a:ext cx="7797230" cy="4161044"/>
          </a:xfrm>
        </p:spPr>
        <p:txBody>
          <a:bodyPr/>
          <a:lstStyle/>
          <a:p>
            <a:r>
              <a:rPr lang="en-GB" dirty="0"/>
              <a:t>There are two ways of traversing a graph: </a:t>
            </a:r>
          </a:p>
          <a:p>
            <a:pPr lvl="1"/>
            <a:r>
              <a:rPr lang="en-GB" b="1" dirty="0"/>
              <a:t>Depth-first</a:t>
            </a:r>
          </a:p>
          <a:p>
            <a:pPr lvl="1"/>
            <a:r>
              <a:rPr lang="en-GB" b="1" dirty="0"/>
              <a:t>Breadth-first</a:t>
            </a:r>
          </a:p>
          <a:p>
            <a:r>
              <a:rPr lang="en-GB" dirty="0"/>
              <a:t>With </a:t>
            </a:r>
            <a:r>
              <a:rPr lang="en-GB" dirty="0">
                <a:solidFill>
                  <a:srgbClr val="956320"/>
                </a:solidFill>
              </a:rPr>
              <a:t>depth-first</a:t>
            </a:r>
            <a:r>
              <a:rPr lang="en-GB" dirty="0"/>
              <a:t>, you go as far as you can down a path before backtracking and going down the next path</a:t>
            </a:r>
          </a:p>
          <a:p>
            <a:r>
              <a:rPr lang="en-GB" dirty="0"/>
              <a:t>With </a:t>
            </a:r>
            <a:r>
              <a:rPr lang="en-GB" dirty="0">
                <a:solidFill>
                  <a:srgbClr val="956320"/>
                </a:solidFill>
              </a:rPr>
              <a:t>breadth-first</a:t>
            </a:r>
            <a:r>
              <a:rPr lang="en-GB" dirty="0"/>
              <a:t>,</a:t>
            </a:r>
            <a:r>
              <a:rPr lang="en-GB" dirty="0">
                <a:solidFill>
                  <a:srgbClr val="956320"/>
                </a:solidFill>
              </a:rPr>
              <a:t> </a:t>
            </a:r>
            <a:r>
              <a:rPr lang="en-GB" dirty="0"/>
              <a:t>you explore all the neighbours of the current vertex, then the neighbours of each of those vertices and so on</a:t>
            </a:r>
          </a:p>
        </p:txBody>
      </p:sp>
    </p:spTree>
    <p:extLst>
      <p:ext uri="{BB962C8B-B14F-4D97-AF65-F5344CB8AC3E}">
        <p14:creationId xmlns:p14="http://schemas.microsoft.com/office/powerpoint/2010/main" val="322488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depth-first traversal</a:t>
            </a:r>
          </a:p>
        </p:txBody>
      </p:sp>
      <p:sp>
        <p:nvSpPr>
          <p:cNvPr id="3" name="Text Placeholder 2"/>
          <p:cNvSpPr>
            <a:spLocks noGrp="1"/>
          </p:cNvSpPr>
          <p:nvPr>
            <p:ph type="body" sz="quarter" idx="14"/>
          </p:nvPr>
        </p:nvSpPr>
        <p:spPr/>
        <p:txBody>
          <a:bodyPr/>
          <a:lstStyle/>
          <a:p>
            <a:r>
              <a:rPr lang="en-GB" dirty="0"/>
              <a:t>We will traverse the graph represented by the following dictionary data structure</a:t>
            </a:r>
          </a:p>
          <a:p>
            <a:pPr marL="452437" lvl="1" indent="0">
              <a:buNone/>
            </a:pPr>
            <a:r>
              <a:rPr lang="en-GB" dirty="0"/>
              <a:t>GRAPH = { "A":["B","D","E"],  "B":["A","C","D"],  "C":["B","G"], 				   "D":["A","B","E","F"], "E":["A","D"] , "F":["D"], "G":["C"]}</a:t>
            </a:r>
          </a:p>
          <a:p>
            <a:pPr marL="0" indent="0">
              <a:buNone/>
            </a:pPr>
            <a:endParaRPr lang="en-GB" dirty="0"/>
          </a:p>
        </p:txBody>
      </p:sp>
      <p:pic>
        <p:nvPicPr>
          <p:cNvPr id="5" name="Picture 4" descr="C:\Users\Rob\AppData\Roaming\PixelMetrics\CaptureWiz\Temp\38.png"/>
          <p:cNvPicPr>
            <a:picLocks noChangeAspect="1" noChangeArrowheads="1"/>
          </p:cNvPicPr>
          <p:nvPr/>
        </p:nvPicPr>
        <p:blipFill rotWithShape="1">
          <a:blip r:embed="rId2">
            <a:extLst>
              <a:ext uri="{28A0092B-C50C-407E-A947-70E740481C1C}">
                <a14:useLocalDpi xmlns:a14="http://schemas.microsoft.com/office/drawing/2010/main" val="0"/>
              </a:ext>
            </a:extLst>
          </a:blip>
          <a:srcRect r="45928"/>
          <a:stretch/>
        </p:blipFill>
        <p:spPr bwMode="auto">
          <a:xfrm>
            <a:off x="2062135" y="3562828"/>
            <a:ext cx="4622045" cy="268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8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The algorithm uses a </a:t>
            </a:r>
            <a:r>
              <a:rPr lang="en-GB" dirty="0">
                <a:solidFill>
                  <a:srgbClr val="956320"/>
                </a:solidFill>
              </a:rPr>
              <a:t>stack</a:t>
            </a:r>
            <a:r>
              <a:rPr lang="en-GB" dirty="0"/>
              <a:t> to keep track of the last node visited, and a </a:t>
            </a:r>
            <a:r>
              <a:rPr lang="en-GB" dirty="0">
                <a:solidFill>
                  <a:srgbClr val="956320"/>
                </a:solidFill>
              </a:rPr>
              <a:t>list</a:t>
            </a:r>
            <a:r>
              <a:rPr lang="en-GB" dirty="0"/>
              <a:t> to hold the names of nodes that have been visited</a:t>
            </a:r>
          </a:p>
          <a:p>
            <a:r>
              <a:rPr lang="en-GB" dirty="0"/>
              <a:t>Start with an empty stack and an empty list</a:t>
            </a:r>
          </a:p>
          <a:p>
            <a:pPr marL="0" indent="0">
              <a:buNone/>
            </a:pPr>
            <a:endParaRPr lang="en-GB" dirty="0"/>
          </a:p>
        </p:txBody>
      </p:sp>
      <p:pic>
        <p:nvPicPr>
          <p:cNvPr id="14338" name="Picture 2" descr="C:\Users\Rob\AppData\Roaming\PixelMetrics\CaptureWiz\Temp\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97" y="3794500"/>
            <a:ext cx="7267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00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Visit A, and add it to the visited list</a:t>
            </a:r>
          </a:p>
          <a:p>
            <a:r>
              <a:rPr lang="en-GB" dirty="0"/>
              <a:t>Colour it blue to show it has been visited</a:t>
            </a:r>
          </a:p>
          <a:p>
            <a:pPr marL="0" indent="0">
              <a:buNone/>
            </a:pPr>
            <a:endParaRPr lang="en-GB" dirty="0"/>
          </a:p>
        </p:txBody>
      </p:sp>
      <p:pic>
        <p:nvPicPr>
          <p:cNvPr id="8" name="Picture 6" descr="C:\Users\Rob\AppData\Roaming\PixelMetrics\CaptureWiz\Temp\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72" y="3776571"/>
            <a:ext cx="7286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1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Depth-first traversal</a:t>
            </a:r>
          </a:p>
        </p:txBody>
      </p:sp>
      <p:sp>
        <p:nvSpPr>
          <p:cNvPr id="3" name="Text Placeholder 2"/>
          <p:cNvSpPr>
            <a:spLocks noGrp="1"/>
          </p:cNvSpPr>
          <p:nvPr>
            <p:ph type="body" sz="quarter" idx="14"/>
          </p:nvPr>
        </p:nvSpPr>
        <p:spPr/>
        <p:txBody>
          <a:bodyPr/>
          <a:lstStyle/>
          <a:p>
            <a:r>
              <a:rPr lang="en-GB" dirty="0"/>
              <a:t>Push A onto the stack to keep track of where we have come from and visit A’s first neighbour, B. Add it to the visited list </a:t>
            </a:r>
          </a:p>
          <a:p>
            <a:r>
              <a:rPr lang="en-GB" dirty="0"/>
              <a:t>Colour it to show it has been visited</a:t>
            </a:r>
          </a:p>
        </p:txBody>
      </p:sp>
      <p:pic>
        <p:nvPicPr>
          <p:cNvPr id="5" name="Picture 2" descr="C:\Users\Rob\AppData\Roaming\PixelMetrics\CaptureWiz\Temp\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696" y="3792537"/>
            <a:ext cx="73437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9753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883DA9-812C-4252-BD7C-D4EC9574FFB8}"/>
</file>

<file path=customXml/itemProps2.xml><?xml version="1.0" encoding="utf-8"?>
<ds:datastoreItem xmlns:ds="http://schemas.openxmlformats.org/officeDocument/2006/customXml" ds:itemID="{15377B59-6812-4A2D-B7A9-00AC4AD0B83E}">
  <ds:schemaRefs>
    <ds:schemaRef ds:uri="http://schemas.microsoft.com/sharepoint/v3/contenttype/forms"/>
  </ds:schemaRefs>
</ds:datastoreItem>
</file>

<file path=customXml/itemProps3.xml><?xml version="1.0" encoding="utf-8"?>
<ds:datastoreItem xmlns:ds="http://schemas.openxmlformats.org/officeDocument/2006/customXml" ds:itemID="{7A4E0002-25CF-475F-BEE5-D2A52EC013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Unit 8</Template>
  <TotalTime>12274</TotalTime>
  <Words>1366</Words>
  <Application>Microsoft Office PowerPoint</Application>
  <PresentationFormat>On-screen Show (4:3)</PresentationFormat>
  <Paragraphs>204</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Museo 700</vt:lpstr>
      <vt:lpstr>Museo 100</vt:lpstr>
      <vt:lpstr>Calibri</vt:lpstr>
      <vt:lpstr>Museo 900</vt:lpstr>
      <vt:lpstr>Consolas</vt:lpstr>
      <vt:lpstr>Museo 500</vt:lpstr>
      <vt:lpstr>Museo900-Regular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148</cp:revision>
  <cp:lastPrinted>2016-04-09T15:21:30Z</cp:lastPrinted>
  <dcterms:created xsi:type="dcterms:W3CDTF">2015-10-07T15:45:11Z</dcterms:created>
  <dcterms:modified xsi:type="dcterms:W3CDTF">2019-11-26T12:08:36Z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