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  <p:sldMasterId id="2147484135" r:id="rId2"/>
  </p:sldMasterIdLst>
  <p:notesMasterIdLst>
    <p:notesMasterId r:id="rId11"/>
  </p:notesMasterIdLst>
  <p:sldIdLst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</p:sldIdLst>
  <p:sldSz cx="9144000" cy="6858000" type="screen4x3"/>
  <p:notesSz cx="6858000" cy="9144000"/>
  <p:custDataLst>
    <p:tags r:id="rId12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B5D"/>
    <a:srgbClr val="568F86"/>
    <a:srgbClr val="364395"/>
    <a:srgbClr val="FBF5EA"/>
    <a:srgbClr val="F8F8F8"/>
    <a:srgbClr val="EAEAE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67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49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E438D2-9173-4F27-B8C3-4EFC71EE80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96641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483768" y="238675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565923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700808"/>
            <a:ext cx="8207375" cy="4382492"/>
          </a:xfrm>
          <a:prstGeom prst="rect">
            <a:avLst/>
          </a:prstGeom>
        </p:spPr>
        <p:txBody>
          <a:bodyPr vert="eaVert"/>
          <a:lstStyle>
            <a:lvl1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483768" y="238675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538983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8720"/>
            <a:ext cx="2057400" cy="5174580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08720"/>
            <a:ext cx="6019800" cy="5174580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483768" y="238675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277362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1800000"/>
            <a:ext cx="8207375" cy="431048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483768" y="238675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8066572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453188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937333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453188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4161878"/>
      </p:ext>
    </p:extLst>
  </p:cSld>
  <p:clrMapOvr>
    <a:masterClrMapping/>
  </p:clrMapOvr>
  <p:transition>
    <p:sndAc>
      <p:stSnd>
        <p:snd r:embed="rId1" name="click.wav"/>
      </p:stSnd>
    </p:sndAc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453188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1782598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7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6800"/>
            <a:ext cx="4027487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6800"/>
            <a:ext cx="4027488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453188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732440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3134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53134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3"/>
            <a:ext cx="4041775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468313" y="6453188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7218917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8313" y="6453188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468161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468313" y="6453188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324259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483768" y="238675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877337"/>
      </p:ext>
    </p:extLst>
  </p:cSld>
  <p:clrMapOvr>
    <a:masterClrMapping/>
  </p:clrMapOvr>
  <p:transition>
    <p:sndAc>
      <p:stSnd>
        <p:snd r:embed="rId1" name="click.wav"/>
      </p:stSnd>
    </p:sndAc>
  </p:transition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36712"/>
            <a:ext cx="3008313" cy="91660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2093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6712"/>
            <a:ext cx="5111750" cy="5289451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453188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324610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98376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91062"/>
            <a:ext cx="5486400" cy="49817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89240"/>
            <a:ext cx="5486400" cy="582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68313" y="6453188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865099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700808"/>
            <a:ext cx="8207375" cy="4382492"/>
          </a:xfrm>
          <a:prstGeom prst="rect">
            <a:avLst/>
          </a:prstGeom>
        </p:spPr>
        <p:txBody>
          <a:bodyPr vert="eaVert"/>
          <a:lstStyle>
            <a:lvl1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453188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389274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8720"/>
            <a:ext cx="2057400" cy="5174580"/>
          </a:xfrm>
          <a:prstGeom prst="rect">
            <a:avLst/>
          </a:prstGeo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08720"/>
            <a:ext cx="6019800" cy="5174580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453188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3830335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1800000"/>
            <a:ext cx="8207375" cy="431048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453188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345034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rgbClr val="568F86"/>
                </a:solidFill>
              </a:defRPr>
            </a:lvl1pPr>
            <a:lvl2pPr marL="457200" indent="0">
              <a:buFontTx/>
              <a:buNone/>
              <a:defRPr>
                <a:solidFill>
                  <a:srgbClr val="568F8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68313" y="6453188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06581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answ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361950" indent="-361950"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8313" y="1844824"/>
            <a:ext cx="8207375" cy="423847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b="0">
                <a:solidFill>
                  <a:srgbClr val="568F86"/>
                </a:solidFill>
              </a:defRPr>
            </a:lvl1pPr>
            <a:lvl2pPr marL="457200" indent="0">
              <a:buFontTx/>
              <a:buNone/>
              <a:defRPr>
                <a:solidFill>
                  <a:srgbClr val="568F8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68313" y="6453188"/>
            <a:ext cx="8218487" cy="28733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GB"/>
              <a:t>© Pearson Education Ltd 2015. Copying permitted for purchasing institution only.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189223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483768" y="238675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3363279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7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6800"/>
            <a:ext cx="4027487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6800"/>
            <a:ext cx="4027488" cy="4310484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483768" y="238675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854095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3134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53134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3"/>
            <a:ext cx="4041775" cy="3561259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2483768" y="238675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1193002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6000"/>
            <a:ext cx="8229600" cy="648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483768" y="238675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4765487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777513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36712"/>
            <a:ext cx="3008313" cy="91660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16832"/>
            <a:ext cx="3008313" cy="42093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6712"/>
            <a:ext cx="5111750" cy="5289451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483768" y="238675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2998906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98376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91062"/>
            <a:ext cx="5486400" cy="49817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89240"/>
            <a:ext cx="5486400" cy="582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483768" y="238675"/>
            <a:ext cx="8218487" cy="287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9548701"/>
      </p:ext>
    </p:extLst>
  </p:cSld>
  <p:clrMapOvr>
    <a:masterClrMapping/>
  </p:clrMapOvr>
  <p:transition>
    <p:sndAc>
      <p:stSnd>
        <p:snd r:embed="rId1" name="click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14.xml"/><Relationship Id="rId16" Type="http://schemas.openxmlformats.org/officeDocument/2006/relationships/audio" Target="../media/audio1.wav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36000"/>
            <a:ext cx="8229600" cy="64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Title or banner area</a:t>
            </a:r>
            <a:endParaRPr lang="en-GB" alt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44166"/>
            <a:ext cx="8229600" cy="4305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Use simple bullet points and lines, with no more than two lines per bullet point if possible.</a:t>
            </a:r>
          </a:p>
          <a:p>
            <a:pPr lvl="0"/>
            <a:r>
              <a:rPr lang="en-GB" altLang="en-US" dirty="0"/>
              <a:t>Try to use a maximum of ten words per line. </a:t>
            </a:r>
          </a:p>
          <a:p>
            <a:pPr lvl="0"/>
            <a:r>
              <a:rPr lang="en-GB" altLang="en-US" dirty="0"/>
              <a:t>Set up generic formatting on this master. </a:t>
            </a:r>
          </a:p>
          <a:p>
            <a:pPr lvl="0"/>
            <a:r>
              <a:rPr lang="en-GB" altLang="en-US" dirty="0"/>
              <a:t>By applying this master to your slides, you’ll maintain consistent font and bullet style.</a:t>
            </a:r>
          </a:p>
          <a:p>
            <a:pPr lvl="0"/>
            <a:r>
              <a:rPr lang="en-GB" altLang="en-US" dirty="0"/>
              <a:t>To change the layout of individual slides, select ‘Slide layout’ and choose the desired layout from the right-hand menu.</a:t>
            </a:r>
          </a:p>
          <a:p>
            <a:pPr lvl="0"/>
            <a:r>
              <a:rPr lang="en-GB" altLang="en-US" dirty="0"/>
              <a:t>Read the PowerPoint guidelines before creating a slide show.</a:t>
            </a:r>
          </a:p>
        </p:txBody>
      </p:sp>
      <p:sp>
        <p:nvSpPr>
          <p:cNvPr id="2" name="Rectangle 2"/>
          <p:cNvSpPr>
            <a:spLocks noChangeArrowheads="1"/>
          </p:cNvSpPr>
          <p:nvPr userDrawn="1"/>
        </p:nvSpPr>
        <p:spPr bwMode="gray">
          <a:xfrm>
            <a:off x="0" y="6381750"/>
            <a:ext cx="9144000" cy="476250"/>
          </a:xfrm>
          <a:prstGeom prst="rect">
            <a:avLst/>
          </a:prstGeom>
          <a:solidFill>
            <a:srgbClr val="568F86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3" name="Picture 2" descr="Edexcel GCSE (9-1)&#10;Sciences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763688" y="108000"/>
            <a:ext cx="1008112" cy="3600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/>
              <a:t>CB1a</a:t>
            </a:r>
          </a:p>
        </p:txBody>
      </p:sp>
      <p:pic>
        <p:nvPicPr>
          <p:cNvPr id="14" name="Picture 13" descr="Edexcel GCSE (9-1)&#10;Sciences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1763688" y="124404"/>
            <a:ext cx="1008112" cy="3781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/>
              <a:t>SB1e</a:t>
            </a:r>
          </a:p>
        </p:txBody>
      </p:sp>
      <p:sp>
        <p:nvSpPr>
          <p:cNvPr id="11" name="Footer Placeholder 3"/>
          <p:cNvSpPr txBox="1">
            <a:spLocks/>
          </p:cNvSpPr>
          <p:nvPr userDrawn="1"/>
        </p:nvSpPr>
        <p:spPr>
          <a:xfrm>
            <a:off x="462757" y="6470958"/>
            <a:ext cx="8218487" cy="287337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  <p:sldLayoutId id="2147484133" r:id="rId12"/>
  </p:sldLayoutIdLst>
  <p:transition>
    <p:sndAc>
      <p:stSnd>
        <p:snd r:embed="rId14" name="click.wav"/>
      </p:stSnd>
    </p:sndAc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68F8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36000"/>
            <a:ext cx="8229600" cy="648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Title or banner area</a:t>
            </a:r>
            <a:endParaRPr lang="en-GB" alt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46800"/>
            <a:ext cx="8229600" cy="4305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Use simple bullet points and lines, with no more than two lines per bullet point if possible.</a:t>
            </a:r>
          </a:p>
          <a:p>
            <a:pPr lvl="0"/>
            <a:r>
              <a:rPr lang="en-GB" altLang="en-US" dirty="0"/>
              <a:t>Try to use a maximum of ten words per line. </a:t>
            </a:r>
          </a:p>
          <a:p>
            <a:pPr lvl="0"/>
            <a:r>
              <a:rPr lang="en-GB" altLang="en-US" dirty="0"/>
              <a:t>Set up generic formatting on this master. </a:t>
            </a:r>
          </a:p>
          <a:p>
            <a:pPr lvl="0"/>
            <a:r>
              <a:rPr lang="en-GB" altLang="en-US" dirty="0"/>
              <a:t>By applying this master to your slides, you’ll maintain consistent font and bullet style.</a:t>
            </a:r>
          </a:p>
          <a:p>
            <a:pPr lvl="0"/>
            <a:r>
              <a:rPr lang="en-GB" altLang="en-US" dirty="0"/>
              <a:t>To change the layout of individual slides, select ‘Slide layout’ and choose the desired layout from the right-hand menu.</a:t>
            </a:r>
          </a:p>
          <a:p>
            <a:pPr lvl="0"/>
            <a:r>
              <a:rPr lang="en-GB" altLang="en-US" dirty="0"/>
              <a:t>Read the PowerPoint guidelines before creating a slide show.</a:t>
            </a:r>
          </a:p>
        </p:txBody>
      </p:sp>
      <p:sp>
        <p:nvSpPr>
          <p:cNvPr id="2" name="Rectangle 2"/>
          <p:cNvSpPr>
            <a:spLocks noChangeArrowheads="1"/>
          </p:cNvSpPr>
          <p:nvPr userDrawn="1"/>
        </p:nvSpPr>
        <p:spPr bwMode="gray">
          <a:xfrm>
            <a:off x="0" y="6381750"/>
            <a:ext cx="9144000" cy="476250"/>
          </a:xfrm>
          <a:prstGeom prst="rect">
            <a:avLst/>
          </a:prstGeom>
          <a:solidFill>
            <a:srgbClr val="568F86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pic>
        <p:nvPicPr>
          <p:cNvPr id="3" name="Picture 2" descr="Edexcel GCSE (9-1)&#10;Sciences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763688" y="108000"/>
            <a:ext cx="1008112" cy="3600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/>
              <a:t>CB1a</a:t>
            </a:r>
          </a:p>
        </p:txBody>
      </p:sp>
      <p:pic>
        <p:nvPicPr>
          <p:cNvPr id="14" name="Picture 13" descr="Edexcel GCSE (9-1)&#10;Sciences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26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1763688" y="124404"/>
            <a:ext cx="1008112" cy="3781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400" b="1" dirty="0"/>
              <a:t>SB1e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2854474" y="172327"/>
            <a:ext cx="5698976" cy="3620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2000" b="0" dirty="0"/>
              <a:t>Starch and amylase</a:t>
            </a:r>
          </a:p>
        </p:txBody>
      </p:sp>
      <p:sp>
        <p:nvSpPr>
          <p:cNvPr id="11" name="Footer Placeholder 3"/>
          <p:cNvSpPr txBox="1">
            <a:spLocks/>
          </p:cNvSpPr>
          <p:nvPr userDrawn="1"/>
        </p:nvSpPr>
        <p:spPr>
          <a:xfrm>
            <a:off x="462757" y="6470958"/>
            <a:ext cx="8218487" cy="287337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GB" dirty="0"/>
              <a:t>© Pearson Education Ltd 2015. Copying permitted for purchasing institution only. </a:t>
            </a:r>
          </a:p>
        </p:txBody>
      </p:sp>
    </p:spTree>
    <p:extLst>
      <p:ext uri="{BB962C8B-B14F-4D97-AF65-F5344CB8AC3E}">
        <p14:creationId xmlns:p14="http://schemas.microsoft.com/office/powerpoint/2010/main" val="44599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6" r:id="rId1"/>
    <p:sldLayoutId id="2147484137" r:id="rId2"/>
    <p:sldLayoutId id="2147484138" r:id="rId3"/>
    <p:sldLayoutId id="2147484139" r:id="rId4"/>
    <p:sldLayoutId id="2147484140" r:id="rId5"/>
    <p:sldLayoutId id="2147484141" r:id="rId6"/>
    <p:sldLayoutId id="2147484142" r:id="rId7"/>
    <p:sldLayoutId id="2147484143" r:id="rId8"/>
    <p:sldLayoutId id="2147484144" r:id="rId9"/>
    <p:sldLayoutId id="2147484145" r:id="rId10"/>
    <p:sldLayoutId id="2147484146" r:id="rId11"/>
    <p:sldLayoutId id="2147484147" r:id="rId12"/>
    <p:sldLayoutId id="2147484148" r:id="rId13"/>
    <p:sldLayoutId id="2147484149" r:id="rId14"/>
  </p:sldLayoutIdLst>
  <p:transition>
    <p:sndAc>
      <p:stSnd>
        <p:snd r:embed="rId16" name="click.wav"/>
      </p:stSnd>
    </p:sndAc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68F8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9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298575"/>
          </a:xfrm>
        </p:spPr>
        <p:txBody>
          <a:bodyPr/>
          <a:lstStyle/>
          <a:p>
            <a:r>
              <a:rPr lang="en-GB" dirty="0"/>
              <a:t>Starch and amylase</a:t>
            </a:r>
          </a:p>
        </p:txBody>
      </p:sp>
    </p:spTree>
    <p:extLst>
      <p:ext uri="{BB962C8B-B14F-4D97-AF65-F5344CB8AC3E}">
        <p14:creationId xmlns:p14="http://schemas.microsoft.com/office/powerpoint/2010/main" val="3230775690"/>
      </p:ext>
    </p:extLst>
  </p:cSld>
  <p:clrMapOvr>
    <a:masterClrMapping/>
  </p:clrMapOvr>
  <p:transition>
    <p:sndAc>
      <p:stSnd>
        <p:snd r:embed="rId2" name="click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052513"/>
            <a:ext cx="8207375" cy="503078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dirty="0"/>
              <a:t>The enzyme amylase catalyses the breakdown of starch to simple sugars.</a:t>
            </a:r>
          </a:p>
          <a:p>
            <a:pPr marL="0" indent="0" eaLnBrk="1" hangingPunct="1">
              <a:buNone/>
            </a:pPr>
            <a:endParaRPr lang="en-GB" dirty="0"/>
          </a:p>
          <a:p>
            <a:pPr marL="0" indent="0" eaLnBrk="1" hangingPunct="1">
              <a:buNone/>
            </a:pPr>
            <a:r>
              <a:rPr lang="en-GB" dirty="0"/>
              <a:t>Starch reacts with yellow iodine solution, turning it blue-black. Simple sugars don’t react with iodine solution. So we can use iodine solution to identify the point when all the starch in a solution has been digested by amylase.</a:t>
            </a:r>
          </a:p>
          <a:p>
            <a:pPr marL="0" indent="0" eaLnBrk="1" hangingPunct="1">
              <a:buNone/>
            </a:pPr>
            <a:endParaRPr lang="en-GB" dirty="0"/>
          </a:p>
          <a:p>
            <a:pPr marL="0" indent="0" eaLnBrk="1" hangingPunct="1">
              <a:buNone/>
            </a:pPr>
            <a:r>
              <a:rPr lang="en-GB" dirty="0">
                <a:solidFill>
                  <a:srgbClr val="000000"/>
                </a:solidFill>
              </a:rPr>
              <a:t>This presentation describes an experiment using iodine solution to track the </a:t>
            </a:r>
            <a:r>
              <a:rPr lang="en-GB" dirty="0"/>
              <a:t>digestion of starch by amylase.</a:t>
            </a:r>
          </a:p>
        </p:txBody>
      </p:sp>
    </p:spTree>
    <p:extLst>
      <p:ext uri="{BB962C8B-B14F-4D97-AF65-F5344CB8AC3E}">
        <p14:creationId xmlns:p14="http://schemas.microsoft.com/office/powerpoint/2010/main" val="2685832646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052513"/>
            <a:ext cx="8207375" cy="1871662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buNone/>
            </a:pPr>
            <a:r>
              <a:rPr lang="en-GB" dirty="0"/>
              <a:t>Before the experiment, a tube containing amylase solution and a tube containing starch solution are placed in a water bath</a:t>
            </a:r>
            <a:r>
              <a:rPr lang="en-GB" dirty="0">
                <a:solidFill>
                  <a:srgbClr val="000000"/>
                </a:solidFill>
              </a:rPr>
              <a:t>. The solutions are given time to reach the temperature of the water bath.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27984" y="3212976"/>
            <a:ext cx="39604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Why do the solutions need to start at the same temperature?</a:t>
            </a:r>
          </a:p>
          <a:p>
            <a:endParaRPr lang="en-US" sz="2400" dirty="0">
              <a:solidFill>
                <a:srgbClr val="568F86"/>
              </a:solidFill>
            </a:endParaRPr>
          </a:p>
          <a:p>
            <a:r>
              <a:rPr lang="en-GB" sz="2400" dirty="0">
                <a:solidFill>
                  <a:srgbClr val="568F86"/>
                </a:solidFill>
              </a:rPr>
              <a:t>Temperature can affect enzyme activity, so this variable must be controlled.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559648"/>
            <a:ext cx="3600400" cy="368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265849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052513"/>
            <a:ext cx="8207375" cy="1368425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buNone/>
            </a:pPr>
            <a:r>
              <a:rPr lang="en-GB" dirty="0"/>
              <a:t>A spotting tile is prepared with a drop of iodine solution in each dimple.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000" y="1772816"/>
            <a:ext cx="5220000" cy="4280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226734"/>
      </p:ext>
    </p:extLst>
  </p:cSld>
  <p:clrMapOvr>
    <a:masterClrMapping/>
  </p:clrMapOvr>
  <p:transition>
    <p:sndAc>
      <p:stSnd>
        <p:snd r:embed="rId2" name="click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052513"/>
            <a:ext cx="8207375" cy="13684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dirty="0"/>
              <a:t>The starch solution and enzyme solution are then mixed in one tube, and the tube is placed back in the water bath for the rest of the experiment.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27984" y="2924944"/>
            <a:ext cx="39604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Why is the starch/amylase solution kept in the water bath?</a:t>
            </a:r>
          </a:p>
          <a:p>
            <a:endParaRPr lang="en-US" sz="2400" dirty="0">
              <a:solidFill>
                <a:srgbClr val="568F86"/>
              </a:solidFill>
            </a:endParaRPr>
          </a:p>
          <a:p>
            <a:r>
              <a:rPr lang="en-GB" sz="2400" dirty="0">
                <a:solidFill>
                  <a:srgbClr val="568F86"/>
                </a:solidFill>
              </a:rPr>
              <a:t>To control temperature so that it doesn’t affect the results.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389904"/>
            <a:ext cx="4032448" cy="3705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24308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052513"/>
            <a:ext cx="8207375" cy="13684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dirty="0"/>
              <a:t>Every few minutes a drop of starch/amylase solution is taken from the tube in the water bath and added to the iodine solution in one dimple on the spotting tile.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0247" y="2420888"/>
            <a:ext cx="4001721" cy="328141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5536" y="2492896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first drop of starch/amylase solution shows that the mixture still contains starch, because it turns the iodine blue-black. 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779912" y="3140968"/>
            <a:ext cx="1368152" cy="3600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1881279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052513"/>
            <a:ext cx="8207375" cy="122396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dirty="0"/>
              <a:t>The numbers show the minutes after mixing the starch and amylase together. A dash (–) shows indicator solution that wasn’t mixed with starch/amylase solution.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034000" y="2132856"/>
            <a:ext cx="5076000" cy="4162320"/>
            <a:chOff x="3852432" y="2060848"/>
            <a:chExt cx="5076000" cy="416232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2432" y="2060848"/>
              <a:ext cx="5076000" cy="4162320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4139952" y="234888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220072" y="234888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72200" y="234888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452320" y="234888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39952" y="34917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8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148064" y="3501008"/>
              <a:ext cx="4956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228184" y="3501008"/>
              <a:ext cx="4956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12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308304" y="3501008"/>
              <a:ext cx="4956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14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067944" y="4581128"/>
              <a:ext cx="4956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16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148064" y="4581128"/>
              <a:ext cx="4956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18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228184" y="4581128"/>
              <a:ext cx="4956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380312" y="4581128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–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2609807"/>
      </p:ext>
    </p:extLst>
  </p:cSld>
  <p:clrMapOvr>
    <a:masterClrMapping/>
  </p:clrMapOvr>
  <p:transition>
    <p:sndAc>
      <p:stSnd>
        <p:snd r:embed="rId2" name="click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8313" y="1052513"/>
            <a:ext cx="8207375" cy="7921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When was the digestion of starch by amylase complete? Explain your answer.</a:t>
            </a:r>
          </a:p>
          <a:p>
            <a:pPr marL="0" indent="0" eaLnBrk="1" hangingPunct="1">
              <a:buNone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916832"/>
            <a:ext cx="3600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>
              <a:solidFill>
                <a:srgbClr val="008B5D"/>
              </a:solidFill>
            </a:endParaRPr>
          </a:p>
          <a:p>
            <a:r>
              <a:rPr lang="en-GB" sz="2400" dirty="0">
                <a:solidFill>
                  <a:srgbClr val="008B5D"/>
                </a:solidFill>
              </a:rPr>
              <a:t>Between 12 and 14 minutes – at 12 minutes there is a slight change in colour (indicating a little starch), </a:t>
            </a:r>
            <a:r>
              <a:rPr lang="en-GB" sz="2400">
                <a:solidFill>
                  <a:srgbClr val="008B5D"/>
                </a:solidFill>
              </a:rPr>
              <a:t>but at </a:t>
            </a:r>
            <a:r>
              <a:rPr lang="en-GB" sz="2400" dirty="0">
                <a:solidFill>
                  <a:srgbClr val="008B5D"/>
                </a:solidFill>
              </a:rPr>
              <a:t>14 minutes the iodine didn’t change colour (indicating all starch has been broken down).</a:t>
            </a:r>
          </a:p>
          <a:p>
            <a:endParaRPr lang="en-US" sz="2400" dirty="0">
              <a:solidFill>
                <a:srgbClr val="008B5D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995936" y="1676522"/>
            <a:ext cx="5076000" cy="4162320"/>
            <a:chOff x="3852432" y="2060848"/>
            <a:chExt cx="5076000" cy="4162320"/>
          </a:xfrm>
        </p:grpSpPr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2432" y="2060848"/>
              <a:ext cx="5076000" cy="4162320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4139952" y="234888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220072" y="234888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372200" y="234888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452320" y="234888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139952" y="34917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8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148064" y="3501008"/>
              <a:ext cx="4956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28184" y="3501008"/>
              <a:ext cx="4956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12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308304" y="3501008"/>
              <a:ext cx="4956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14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067944" y="4581128"/>
              <a:ext cx="4956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16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148064" y="4581128"/>
              <a:ext cx="4956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18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228184" y="4581128"/>
              <a:ext cx="4956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20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380312" y="4581128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–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5890299"/>
      </p:ext>
    </p:extLst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e6d9f2c56647f872584cba4f7ebb62481dc580"/>
</p:tagLst>
</file>

<file path=ppt/theme/theme1.xml><?xml version="1.0" encoding="utf-8"?>
<a:theme xmlns:a="http://schemas.openxmlformats.org/drawingml/2006/main" name="2_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568F86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2D2D8A"/>
      </a:hlink>
      <a:folHlink>
        <a:srgbClr val="00B05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Biology">
      <a:dk1>
        <a:srgbClr val="000000"/>
      </a:dk1>
      <a:lt1>
        <a:srgbClr val="FFFFFF"/>
      </a:lt1>
      <a:dk2>
        <a:srgbClr val="000000"/>
      </a:dk2>
      <a:lt2>
        <a:srgbClr val="568F86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2D2D8A"/>
      </a:hlink>
      <a:folHlink>
        <a:srgbClr val="568F86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1283</TotalTime>
  <Words>358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Verdana</vt:lpstr>
      <vt:lpstr>Wingdings</vt:lpstr>
      <vt:lpstr>2_Default Design</vt:lpstr>
      <vt:lpstr>3_Default Design</vt:lpstr>
      <vt:lpstr>Starch and amylase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Pearson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Science</dc:title>
  <dc:creator>Pearson Education</dc:creator>
  <cp:lastModifiedBy>Fleur Frederick</cp:lastModifiedBy>
  <cp:revision>156</cp:revision>
  <dcterms:created xsi:type="dcterms:W3CDTF">2010-12-13T13:21:58Z</dcterms:created>
  <dcterms:modified xsi:type="dcterms:W3CDTF">2016-08-09T08:28:28Z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