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4135" r:id="rId2"/>
  </p:sldMasterIdLst>
  <p:notesMasterIdLst>
    <p:notesMasterId r:id="rId11"/>
  </p:notes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custDataLst>
    <p:tags r:id="rId12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5D"/>
    <a:srgbClr val="568F86"/>
    <a:srgbClr val="364395"/>
    <a:srgbClr val="FBF5EA"/>
    <a:srgbClr val="F8F8F8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6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E438D2-9173-4F27-B8C3-4EFC71EE80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6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65923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38983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77362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66572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373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4161878"/>
      </p:ext>
    </p:extLst>
  </p:cSld>
  <p:clrMapOvr>
    <a:masterClrMapping/>
  </p:clrMapOvr>
  <p:transition>
    <p:sndAc>
      <p:stSnd>
        <p:snd r:embed="rId1" name="click.wav"/>
      </p:stSnd>
    </p:sndAc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178259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32440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21891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468161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324259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77337"/>
      </p:ext>
    </p:extLst>
  </p:cSld>
  <p:clrMapOvr>
    <a:masterClrMapping/>
  </p:clrMapOvr>
  <p:transition>
    <p:sndAc>
      <p:stSnd>
        <p:snd r:embed="rId1" name="click.wav"/>
      </p:stSnd>
    </p:sndAc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24610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65099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89274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3830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45034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658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1950" indent="-361950"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/>
              <a:t>© Pearson Education Ltd 2015. Copying permitted for purchasing institution only.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8922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36327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54095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19300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76548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77513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99890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483768" y="238675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954870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4166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SB1e</a:t>
            </a:r>
          </a:p>
        </p:txBody>
      </p:sp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462757" y="6470958"/>
            <a:ext cx="8218487" cy="2873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</p:sldLayoutIdLst>
  <p:transition>
    <p:sndAc>
      <p:stSnd>
        <p:snd r:embed="rId14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6800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SB1e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854474" y="172327"/>
            <a:ext cx="5698976" cy="3620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0" dirty="0"/>
              <a:t>Starch and amylase</a:t>
            </a:r>
          </a:p>
        </p:txBody>
      </p:sp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462757" y="6470958"/>
            <a:ext cx="8218487" cy="2873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</p:spTree>
    <p:extLst>
      <p:ext uri="{BB962C8B-B14F-4D97-AF65-F5344CB8AC3E}">
        <p14:creationId xmlns:p14="http://schemas.microsoft.com/office/powerpoint/2010/main" val="4459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</p:sldLayoutIdLst>
  <p:transition>
    <p:sndAc>
      <p:stSnd>
        <p:snd r:embed="rId16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9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298575"/>
          </a:xfrm>
        </p:spPr>
        <p:txBody>
          <a:bodyPr/>
          <a:lstStyle/>
          <a:p>
            <a:r>
              <a:rPr lang="en-GB" dirty="0"/>
              <a:t>Starch and amylase</a:t>
            </a:r>
          </a:p>
        </p:txBody>
      </p:sp>
    </p:spTree>
    <p:extLst>
      <p:ext uri="{BB962C8B-B14F-4D97-AF65-F5344CB8AC3E}">
        <p14:creationId xmlns:p14="http://schemas.microsoft.com/office/powerpoint/2010/main" val="3230775690"/>
      </p:ext>
    </p:extLst>
  </p:cSld>
  <p:clrMapOvr>
    <a:masterClrMapping/>
  </p:clrMapOvr>
  <p:transition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052513"/>
            <a:ext cx="8207375" cy="50307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The enzyme amylase catalyses the breakdown of starch to simple sugars.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r>
              <a:rPr lang="en-GB" dirty="0"/>
              <a:t>Starch reacts with yellow iodine solution, turning it blue-black. Simple sugars don’t react with iodine solution. So we can use iodine solution to identify the point when all the starch in a solution has been digested by amylase.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r>
              <a:rPr lang="en-GB" dirty="0">
                <a:solidFill>
                  <a:srgbClr val="000000"/>
                </a:solidFill>
              </a:rPr>
              <a:t>This presentation describes an experiment using iodine solution to track the </a:t>
            </a:r>
            <a:r>
              <a:rPr lang="en-GB" dirty="0"/>
              <a:t>digestion of starch by amylase.</a:t>
            </a:r>
          </a:p>
        </p:txBody>
      </p:sp>
    </p:spTree>
    <p:extLst>
      <p:ext uri="{BB962C8B-B14F-4D97-AF65-F5344CB8AC3E}">
        <p14:creationId xmlns:p14="http://schemas.microsoft.com/office/powerpoint/2010/main" val="2685832646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052513"/>
            <a:ext cx="8207375" cy="1871662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Before the experiment, a tube containing amylase solution and a tube containing starch solution are placed in a water bath</a:t>
            </a:r>
            <a:r>
              <a:rPr lang="en-GB" dirty="0">
                <a:solidFill>
                  <a:srgbClr val="000000"/>
                </a:solidFill>
              </a:rPr>
              <a:t>. The solutions are given time to reach the temperature of the water bath.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984" y="3212976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Why do the solutions need to start at the same temperature?</a:t>
            </a:r>
          </a:p>
          <a:p>
            <a:endParaRPr lang="en-US" sz="2400" dirty="0">
              <a:solidFill>
                <a:srgbClr val="568F86"/>
              </a:solidFill>
            </a:endParaRPr>
          </a:p>
          <a:p>
            <a:r>
              <a:rPr lang="en-GB" sz="2400" dirty="0">
                <a:solidFill>
                  <a:srgbClr val="568F86"/>
                </a:solidFill>
              </a:rPr>
              <a:t>Temperature can affect enzyme activity, so this variable must be controlled.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59648"/>
            <a:ext cx="3600400" cy="368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6584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052513"/>
            <a:ext cx="8207375" cy="1368425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A spotting tile is prepared with a drop of iodine solution in each dimple.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000" y="1772816"/>
            <a:ext cx="5220000" cy="428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26734"/>
      </p:ext>
    </p:extLst>
  </p:cSld>
  <p:clrMapOvr>
    <a:masterClrMapping/>
  </p:clrMapOvr>
  <p:transition>
    <p:sndAc>
      <p:stSnd>
        <p:snd r:embed="rId2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052513"/>
            <a:ext cx="8207375" cy="13684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The starch solution and enzyme solution are then mixed in one tube, and the tube is placed back in the water bath for the rest of the experiment.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984" y="2924944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Why is the starch/amylase solution kept in the water bath?</a:t>
            </a:r>
          </a:p>
          <a:p>
            <a:endParaRPr lang="en-US" sz="2400" dirty="0">
              <a:solidFill>
                <a:srgbClr val="568F86"/>
              </a:solidFill>
            </a:endParaRPr>
          </a:p>
          <a:p>
            <a:r>
              <a:rPr lang="en-GB" sz="2400" dirty="0">
                <a:solidFill>
                  <a:srgbClr val="568F86"/>
                </a:solidFill>
              </a:rPr>
              <a:t>To control temperature so that it doesn’t affect the results.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89904"/>
            <a:ext cx="4032448" cy="37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24308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052513"/>
            <a:ext cx="8207375" cy="13684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Every few minutes a drop of starch/amylase solution is taken from the tube in the water bath and added to the iodine solution in one dimple on the spotting tile.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247" y="2420888"/>
            <a:ext cx="4001721" cy="32814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2492896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first drop of starch/amylase solution shows that the mixture still contains starch, because it turns the iodine blue-black. 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779912" y="3140968"/>
            <a:ext cx="1368152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88127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052513"/>
            <a:ext cx="8207375" cy="1223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The numbers show the minutes after mixing the starch and amylase together. A dash (–) shows indicator solution that wasn’t mixed with starch/amylase solution.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34000" y="2132856"/>
            <a:ext cx="5076000" cy="4162320"/>
            <a:chOff x="3852432" y="2060848"/>
            <a:chExt cx="5076000" cy="416232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2432" y="2060848"/>
              <a:ext cx="5076000" cy="416232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139952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20072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72200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52320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39952" y="34917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8064" y="350100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28184" y="350100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08304" y="350100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67944" y="458112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16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48064" y="458112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28184" y="458112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80312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609807"/>
      </p:ext>
    </p:extLst>
  </p:cSld>
  <p:clrMapOvr>
    <a:masterClrMapping/>
  </p:clrMapOvr>
  <p:transition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052513"/>
            <a:ext cx="8207375" cy="7921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was the digestion of starch by amylase complete? Explain your answer.</a:t>
            </a:r>
          </a:p>
          <a:p>
            <a:pPr marL="0" indent="0" eaLnBrk="1" hangingPunct="1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360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solidFill>
                <a:srgbClr val="008B5D"/>
              </a:solidFill>
            </a:endParaRPr>
          </a:p>
          <a:p>
            <a:r>
              <a:rPr lang="en-GB" sz="2400" dirty="0">
                <a:solidFill>
                  <a:srgbClr val="008B5D"/>
                </a:solidFill>
              </a:rPr>
              <a:t>Between 12 and 14 minutes – at 12 minutes there is a slight change in colour (indicating a little starch), </a:t>
            </a:r>
            <a:r>
              <a:rPr lang="en-GB" sz="2400">
                <a:solidFill>
                  <a:srgbClr val="008B5D"/>
                </a:solidFill>
              </a:rPr>
              <a:t>but at </a:t>
            </a:r>
            <a:r>
              <a:rPr lang="en-GB" sz="2400" dirty="0">
                <a:solidFill>
                  <a:srgbClr val="008B5D"/>
                </a:solidFill>
              </a:rPr>
              <a:t>14 minutes the iodine didn’t change colour (indicating all starch has been broken down).</a:t>
            </a:r>
          </a:p>
          <a:p>
            <a:endParaRPr lang="en-US" sz="2400" dirty="0">
              <a:solidFill>
                <a:srgbClr val="008B5D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995936" y="1676522"/>
            <a:ext cx="5076000" cy="4162320"/>
            <a:chOff x="3852432" y="2060848"/>
            <a:chExt cx="5076000" cy="4162320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2432" y="2060848"/>
              <a:ext cx="5076000" cy="416232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4139952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20072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72200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452320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39952" y="34917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48064" y="350100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28184" y="350100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08304" y="350100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67944" y="458112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16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48064" y="458112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28184" y="4581128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80312" y="45811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589029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e6d9f2c56647f872584cba4f7ebb62481dc580"/>
</p:tagLst>
</file>

<file path=ppt/theme/theme1.xml><?xml version="1.0" encoding="utf-8"?>
<a:theme xmlns:a="http://schemas.openxmlformats.org/drawingml/2006/main" name="2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00B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Biology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568F86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358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</vt:lpstr>
      <vt:lpstr>2_Default Design</vt:lpstr>
      <vt:lpstr>3_Default Design</vt:lpstr>
      <vt:lpstr>Starch and amylase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Science</dc:title>
  <dc:creator>Pearson Education</dc:creator>
  <cp:lastModifiedBy>Fleur Frederick</cp:lastModifiedBy>
  <cp:revision>156</cp:revision>
  <dcterms:created xsi:type="dcterms:W3CDTF">2010-12-13T13:21:58Z</dcterms:created>
  <dcterms:modified xsi:type="dcterms:W3CDTF">2016-08-09T08:28:28Z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