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F2C0-9F30-48A0-B764-C0F37BEF9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8C45E9-C917-4E9C-B1D4-729362393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2381E5-03F0-46E5-90F6-BE6C89B02A9C}"/>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5" name="Footer Placeholder 4">
            <a:extLst>
              <a:ext uri="{FF2B5EF4-FFF2-40B4-BE49-F238E27FC236}">
                <a16:creationId xmlns:a16="http://schemas.microsoft.com/office/drawing/2014/main" id="{DF5067B0-D09E-4589-9653-B5672FE0E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B8A8C-D376-42C3-9998-A14D8334ECC0}"/>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6837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6785-233A-46F3-9D1D-A6FF3629EA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E0BB5B-2DB2-4A74-8782-4665FDC7E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3C9CDC-DF72-4BB6-9103-0CF4D7116878}"/>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5" name="Footer Placeholder 4">
            <a:extLst>
              <a:ext uri="{FF2B5EF4-FFF2-40B4-BE49-F238E27FC236}">
                <a16:creationId xmlns:a16="http://schemas.microsoft.com/office/drawing/2014/main" id="{ABC2132E-5D1A-4353-98EE-DC4162D86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C9397-C685-4377-B9F3-96F8324FC4E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23101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67863C-82D0-4AB8-B6DF-583F1EBF9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3205B-77DB-4EF7-A4C3-0953050E2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FDAA6-31D8-4A7A-8B32-31439723A158}"/>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5" name="Footer Placeholder 4">
            <a:extLst>
              <a:ext uri="{FF2B5EF4-FFF2-40B4-BE49-F238E27FC236}">
                <a16:creationId xmlns:a16="http://schemas.microsoft.com/office/drawing/2014/main" id="{957FDC11-818B-40E6-84D5-367346DA4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DF000-B224-45AD-91A0-101F8F13AD61}"/>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272883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4089-8744-4264-9FA4-B3F1647298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A2F77C-A13E-478F-82B4-DC6644D52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6C778-D36A-486E-B0C4-8FDA23F97541}"/>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5" name="Footer Placeholder 4">
            <a:extLst>
              <a:ext uri="{FF2B5EF4-FFF2-40B4-BE49-F238E27FC236}">
                <a16:creationId xmlns:a16="http://schemas.microsoft.com/office/drawing/2014/main" id="{876F1C3D-B8AD-457A-8FF5-48C81C404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8FC536-490C-45D0-9FC7-94E4D867048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25550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DF6B-0BC1-4FDD-B214-2E819AE5B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CA7133-FCB1-41B3-9EB8-805B3FBBA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47593-2A17-4BDE-92AE-C84388C08E54}"/>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5" name="Footer Placeholder 4">
            <a:extLst>
              <a:ext uri="{FF2B5EF4-FFF2-40B4-BE49-F238E27FC236}">
                <a16:creationId xmlns:a16="http://schemas.microsoft.com/office/drawing/2014/main" id="{8D90A82B-0AA4-4A8C-83AD-E3CCA31431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88979-17FB-4B0B-AF05-913B9995DEC3}"/>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59290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0D1F-493A-4BDF-A252-294A208BD5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AF8D8A-8C66-4688-B056-4155278843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4F09F6-A68F-444C-8EA0-BDEA6006B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9D7824-10A5-4B59-A10D-8656E415EDE7}"/>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6" name="Footer Placeholder 5">
            <a:extLst>
              <a:ext uri="{FF2B5EF4-FFF2-40B4-BE49-F238E27FC236}">
                <a16:creationId xmlns:a16="http://schemas.microsoft.com/office/drawing/2014/main" id="{06CABC39-B1B1-4BE1-B9EC-D927A0480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F9317-5E6D-4E05-8F65-72F27300198F}"/>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8152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FB35-7BB0-47A5-83D7-62EE6CD3C9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113FA6-CC33-472E-A758-970EAFB7C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A420F-53C0-4FBD-ABE4-ED779B48F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D253BF-6126-4298-9775-6137B6BE1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B58CF-009D-453B-BA38-E112C171F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DCADD2-57E7-45D8-A052-3077D1EBC13F}"/>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8" name="Footer Placeholder 7">
            <a:extLst>
              <a:ext uri="{FF2B5EF4-FFF2-40B4-BE49-F238E27FC236}">
                <a16:creationId xmlns:a16="http://schemas.microsoft.com/office/drawing/2014/main" id="{0F9DAC7E-BE8A-4E81-9237-17B9154BFD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D74792-A9FF-44A0-8510-07335306972F}"/>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91246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7857-9B53-47EB-8D59-ABFD89D0B2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3AD553-9B59-4047-9180-900D953200D0}"/>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4" name="Footer Placeholder 3">
            <a:extLst>
              <a:ext uri="{FF2B5EF4-FFF2-40B4-BE49-F238E27FC236}">
                <a16:creationId xmlns:a16="http://schemas.microsoft.com/office/drawing/2014/main" id="{BF41F382-BA12-4308-A4DA-BB5A4D1022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1D1C0E-9954-4226-8809-682759B25224}"/>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30846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BD122-C320-4485-98B9-DB4F94C02129}"/>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3" name="Footer Placeholder 2">
            <a:extLst>
              <a:ext uri="{FF2B5EF4-FFF2-40B4-BE49-F238E27FC236}">
                <a16:creationId xmlns:a16="http://schemas.microsoft.com/office/drawing/2014/main" id="{345EC69D-6492-49CD-8533-FE6D9F8C24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A51D31-CA0A-4C8B-B12D-852CB40E6202}"/>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19374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9361-71ED-4980-9074-F7F9C0238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43ADA-4BD9-4CAA-A4CD-66D94906D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643B38-C434-44E8-9BA8-547C482F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D385E-70D6-4A60-BA7B-9DC8DAAB2428}"/>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6" name="Footer Placeholder 5">
            <a:extLst>
              <a:ext uri="{FF2B5EF4-FFF2-40B4-BE49-F238E27FC236}">
                <a16:creationId xmlns:a16="http://schemas.microsoft.com/office/drawing/2014/main" id="{DF12DD4E-8DCC-4070-9C8E-D5CF3BCE3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61463-8B6B-4F79-A1B9-8F0ED205B8C0}"/>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333410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9612-85E7-461A-A38C-FB69F7915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18E7A5-64ED-4950-BDE6-BEE3F345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CD533F-66FE-4978-A0B6-0677B954B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FF62F-C6E0-43D3-A444-AE7353858D78}"/>
              </a:ext>
            </a:extLst>
          </p:cNvPr>
          <p:cNvSpPr>
            <a:spLocks noGrp="1"/>
          </p:cNvSpPr>
          <p:nvPr>
            <p:ph type="dt" sz="half" idx="10"/>
          </p:nvPr>
        </p:nvSpPr>
        <p:spPr/>
        <p:txBody>
          <a:bodyPr/>
          <a:lstStyle/>
          <a:p>
            <a:fld id="{7722A96C-CEF6-41A6-8D63-941865F26B88}" type="datetimeFigureOut">
              <a:rPr lang="en-GB" smtClean="0"/>
              <a:t>05/04/2020</a:t>
            </a:fld>
            <a:endParaRPr lang="en-GB"/>
          </a:p>
        </p:txBody>
      </p:sp>
      <p:sp>
        <p:nvSpPr>
          <p:cNvPr id="6" name="Footer Placeholder 5">
            <a:extLst>
              <a:ext uri="{FF2B5EF4-FFF2-40B4-BE49-F238E27FC236}">
                <a16:creationId xmlns:a16="http://schemas.microsoft.com/office/drawing/2014/main" id="{6DC37615-4EE9-480C-8417-5C09D78ABD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D34CD7-7E92-4D72-A649-2E830A9AB3B9}"/>
              </a:ext>
            </a:extLst>
          </p:cNvPr>
          <p:cNvSpPr>
            <a:spLocks noGrp="1"/>
          </p:cNvSpPr>
          <p:nvPr>
            <p:ph type="sldNum" sz="quarter" idx="12"/>
          </p:nvPr>
        </p:nvSpPr>
        <p:spPr/>
        <p:txBody>
          <a:bodyPr/>
          <a:lstStyle/>
          <a:p>
            <a:fld id="{1DE47772-5677-460A-A30C-5430410F984B}" type="slidenum">
              <a:rPr lang="en-GB" smtClean="0"/>
              <a:t>‹#›</a:t>
            </a:fld>
            <a:endParaRPr lang="en-GB"/>
          </a:p>
        </p:txBody>
      </p:sp>
    </p:spTree>
    <p:extLst>
      <p:ext uri="{BB962C8B-B14F-4D97-AF65-F5344CB8AC3E}">
        <p14:creationId xmlns:p14="http://schemas.microsoft.com/office/powerpoint/2010/main" val="185424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D99649-D36A-4970-A828-CEEA621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149FCA-006D-431C-B385-1CA6ABF30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5A966-0FCD-44A9-ABB7-8D4329AC8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2A96C-CEF6-41A6-8D63-941865F26B88}" type="datetimeFigureOut">
              <a:rPr lang="en-GB" smtClean="0"/>
              <a:t>05/04/2020</a:t>
            </a:fld>
            <a:endParaRPr lang="en-GB"/>
          </a:p>
        </p:txBody>
      </p:sp>
      <p:sp>
        <p:nvSpPr>
          <p:cNvPr id="5" name="Footer Placeholder 4">
            <a:extLst>
              <a:ext uri="{FF2B5EF4-FFF2-40B4-BE49-F238E27FC236}">
                <a16:creationId xmlns:a16="http://schemas.microsoft.com/office/drawing/2014/main" id="{C5C201E5-268F-48CA-9877-FA742E1DB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325016-068B-4560-A5EB-40E2F342E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7772-5677-460A-A30C-5430410F984B}" type="slidenum">
              <a:rPr lang="en-GB" smtClean="0"/>
              <a:t>‹#›</a:t>
            </a:fld>
            <a:endParaRPr lang="en-GB"/>
          </a:p>
        </p:txBody>
      </p:sp>
    </p:spTree>
    <p:extLst>
      <p:ext uri="{BB962C8B-B14F-4D97-AF65-F5344CB8AC3E}">
        <p14:creationId xmlns:p14="http://schemas.microsoft.com/office/powerpoint/2010/main" val="153164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artinparr.com/" TargetMode="External"/><Relationship Id="rId7" Type="http://schemas.openxmlformats.org/officeDocument/2006/relationships/image" Target="../media/image7.png"/><Relationship Id="rId2" Type="http://schemas.openxmlformats.org/officeDocument/2006/relationships/hyperlink" Target="https://www.magnumphotos.com/photographer/martin-parr/"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tate.org.uk/art/artists/martin-parr-2750"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Basic Elements of a Camera">
            <a:extLst>
              <a:ext uri="{FF2B5EF4-FFF2-40B4-BE49-F238E27FC236}">
                <a16:creationId xmlns:a16="http://schemas.microsoft.com/office/drawing/2014/main" id="{4B8845D5-68AD-4A74-8893-FD4212E2A88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562" b="1516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1F0DFD-5DF7-41C7-96D2-B2A55740A390}"/>
              </a:ext>
            </a:extLst>
          </p:cNvPr>
          <p:cNvSpPr>
            <a:spLocks noGrp="1"/>
          </p:cNvSpPr>
          <p:nvPr>
            <p:ph type="ctrTitle"/>
          </p:nvPr>
        </p:nvSpPr>
        <p:spPr>
          <a:xfrm>
            <a:off x="508000" y="869243"/>
            <a:ext cx="4425244" cy="1923147"/>
          </a:xfrm>
        </p:spPr>
        <p:txBody>
          <a:bodyPr>
            <a:normAutofit/>
          </a:bodyPr>
          <a:lstStyle/>
          <a:p>
            <a:r>
              <a:rPr lang="en-US" b="1" dirty="0">
                <a:solidFill>
                  <a:srgbClr val="FFFFFF"/>
                </a:solidFill>
              </a:rPr>
              <a:t>Documentary Photography</a:t>
            </a:r>
            <a:endParaRPr lang="en-GB" b="1" dirty="0">
              <a:solidFill>
                <a:srgbClr val="FFFFFF"/>
              </a:solidFill>
            </a:endParaRPr>
          </a:p>
        </p:txBody>
      </p:sp>
      <p:sp>
        <p:nvSpPr>
          <p:cNvPr id="4" name="TextBox 3">
            <a:extLst>
              <a:ext uri="{FF2B5EF4-FFF2-40B4-BE49-F238E27FC236}">
                <a16:creationId xmlns:a16="http://schemas.microsoft.com/office/drawing/2014/main" id="{3D0E0149-C143-4B52-A240-84EC623E8007}"/>
              </a:ext>
            </a:extLst>
          </p:cNvPr>
          <p:cNvSpPr txBox="1"/>
          <p:nvPr/>
        </p:nvSpPr>
        <p:spPr>
          <a:xfrm>
            <a:off x="8487747" y="6304002"/>
            <a:ext cx="3704253" cy="369332"/>
          </a:xfrm>
          <a:prstGeom prst="rect">
            <a:avLst/>
          </a:prstGeom>
          <a:noFill/>
        </p:spPr>
        <p:txBody>
          <a:bodyPr wrap="square" rtlCol="0">
            <a:spAutoFit/>
          </a:bodyPr>
          <a:lstStyle/>
          <a:p>
            <a:pPr algn="ctr">
              <a:spcAft>
                <a:spcPts val="600"/>
              </a:spcAft>
            </a:pPr>
            <a:r>
              <a:rPr lang="en-US" dirty="0"/>
              <a:t>Pre – A Level Photography</a:t>
            </a:r>
            <a:endParaRPr lang="en-GB" dirty="0"/>
          </a:p>
        </p:txBody>
      </p:sp>
    </p:spTree>
    <p:extLst>
      <p:ext uri="{BB962C8B-B14F-4D97-AF65-F5344CB8AC3E}">
        <p14:creationId xmlns:p14="http://schemas.microsoft.com/office/powerpoint/2010/main" val="21728265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Freeform: Shape 2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897BEBC-9E4C-4EC6-A0FA-B853E2623A7F}"/>
              </a:ext>
            </a:extLst>
          </p:cNvPr>
          <p:cNvSpPr/>
          <p:nvPr/>
        </p:nvSpPr>
        <p:spPr>
          <a:xfrm>
            <a:off x="556470" y="1234928"/>
            <a:ext cx="4653093" cy="1477328"/>
          </a:xfrm>
          <a:prstGeom prst="rect">
            <a:avLst/>
          </a:prstGeom>
        </p:spPr>
        <p:txBody>
          <a:bodyPr wrap="square">
            <a:spAutoFit/>
          </a:bodyPr>
          <a:lstStyle/>
          <a:p>
            <a:r>
              <a:rPr lang="en-US" b="1" dirty="0">
                <a:solidFill>
                  <a:srgbClr val="222222"/>
                </a:solidFill>
                <a:latin typeface="Arial" panose="020B0604020202020204" pitchFamily="34" charset="0"/>
              </a:rPr>
              <a:t>Documentary photography</a:t>
            </a:r>
            <a:r>
              <a:rPr lang="en-US" dirty="0">
                <a:solidFill>
                  <a:srgbClr val="222222"/>
                </a:solidFill>
                <a:latin typeface="Arial" panose="020B0604020202020204" pitchFamily="34" charset="0"/>
              </a:rPr>
              <a:t> usually refers to a popular form of photography used to chronicle events or environments both significant and relevant to history and historical events as well as everyday life.</a:t>
            </a:r>
            <a:endParaRPr lang="en-GB" dirty="0"/>
          </a:p>
        </p:txBody>
      </p:sp>
      <p:pic>
        <p:nvPicPr>
          <p:cNvPr id="13" name="Picture 12">
            <a:extLst>
              <a:ext uri="{FF2B5EF4-FFF2-40B4-BE49-F238E27FC236}">
                <a16:creationId xmlns:a16="http://schemas.microsoft.com/office/drawing/2014/main" id="{E88CA2E8-DCBE-42D5-A1B3-C978E0D544FA}"/>
              </a:ext>
            </a:extLst>
          </p:cNvPr>
          <p:cNvPicPr>
            <a:picLocks noChangeAspect="1"/>
          </p:cNvPicPr>
          <p:nvPr/>
        </p:nvPicPr>
        <p:blipFill>
          <a:blip r:embed="rId2"/>
          <a:stretch>
            <a:fillRect/>
          </a:stretch>
        </p:blipFill>
        <p:spPr>
          <a:xfrm>
            <a:off x="6307936" y="135743"/>
            <a:ext cx="3324226" cy="2576513"/>
          </a:xfrm>
          <a:prstGeom prst="rect">
            <a:avLst/>
          </a:prstGeom>
        </p:spPr>
      </p:pic>
      <p:sp>
        <p:nvSpPr>
          <p:cNvPr id="19" name="Rectangle 18">
            <a:extLst>
              <a:ext uri="{FF2B5EF4-FFF2-40B4-BE49-F238E27FC236}">
                <a16:creationId xmlns:a16="http://schemas.microsoft.com/office/drawing/2014/main" id="{17589D17-5EBF-4EAA-BF06-31D5C2EEBE71}"/>
              </a:ext>
            </a:extLst>
          </p:cNvPr>
          <p:cNvSpPr/>
          <p:nvPr/>
        </p:nvSpPr>
        <p:spPr>
          <a:xfrm>
            <a:off x="7280083" y="2712956"/>
            <a:ext cx="1379932" cy="215444"/>
          </a:xfrm>
          <a:prstGeom prst="rect">
            <a:avLst/>
          </a:prstGeom>
        </p:spPr>
        <p:txBody>
          <a:bodyPr wrap="square">
            <a:spAutoFit/>
          </a:bodyPr>
          <a:lstStyle/>
          <a:p>
            <a:pPr algn="ctr"/>
            <a:r>
              <a:rPr lang="en-GB" sz="800" dirty="0"/>
              <a:t>Martin Parr</a:t>
            </a:r>
          </a:p>
        </p:txBody>
      </p:sp>
      <p:pic>
        <p:nvPicPr>
          <p:cNvPr id="14" name="Picture 13">
            <a:extLst>
              <a:ext uri="{FF2B5EF4-FFF2-40B4-BE49-F238E27FC236}">
                <a16:creationId xmlns:a16="http://schemas.microsoft.com/office/drawing/2014/main" id="{AFD7A4C5-25F1-4707-9BF7-DD9D90CB128E}"/>
              </a:ext>
            </a:extLst>
          </p:cNvPr>
          <p:cNvPicPr>
            <a:picLocks noChangeAspect="1"/>
          </p:cNvPicPr>
          <p:nvPr/>
        </p:nvPicPr>
        <p:blipFill>
          <a:blip r:embed="rId3"/>
          <a:stretch>
            <a:fillRect/>
          </a:stretch>
        </p:blipFill>
        <p:spPr>
          <a:xfrm>
            <a:off x="5422613" y="4286912"/>
            <a:ext cx="3503833" cy="1817819"/>
          </a:xfrm>
          <a:prstGeom prst="rect">
            <a:avLst/>
          </a:prstGeom>
        </p:spPr>
      </p:pic>
      <p:sp>
        <p:nvSpPr>
          <p:cNvPr id="17" name="Rectangle 16">
            <a:extLst>
              <a:ext uri="{FF2B5EF4-FFF2-40B4-BE49-F238E27FC236}">
                <a16:creationId xmlns:a16="http://schemas.microsoft.com/office/drawing/2014/main" id="{42C7950F-256D-40A9-B626-A601834D2FB0}"/>
              </a:ext>
            </a:extLst>
          </p:cNvPr>
          <p:cNvSpPr/>
          <p:nvPr/>
        </p:nvSpPr>
        <p:spPr>
          <a:xfrm>
            <a:off x="6783235" y="6172523"/>
            <a:ext cx="782587" cy="215444"/>
          </a:xfrm>
          <a:prstGeom prst="rect">
            <a:avLst/>
          </a:prstGeom>
        </p:spPr>
        <p:txBody>
          <a:bodyPr wrap="none">
            <a:spAutoFit/>
          </a:bodyPr>
          <a:lstStyle/>
          <a:p>
            <a:r>
              <a:rPr lang="en-GB" sz="800" dirty="0"/>
              <a:t>Steve </a:t>
            </a:r>
            <a:r>
              <a:rPr lang="en-GB" sz="800" dirty="0" err="1"/>
              <a:t>Mccurry</a:t>
            </a:r>
            <a:endParaRPr lang="en-GB" sz="800" dirty="0"/>
          </a:p>
        </p:txBody>
      </p:sp>
      <p:pic>
        <p:nvPicPr>
          <p:cNvPr id="2" name="Picture 1">
            <a:extLst>
              <a:ext uri="{FF2B5EF4-FFF2-40B4-BE49-F238E27FC236}">
                <a16:creationId xmlns:a16="http://schemas.microsoft.com/office/drawing/2014/main" id="{B37C5EF2-1CD0-47F6-8564-E2795A8B1691}"/>
              </a:ext>
            </a:extLst>
          </p:cNvPr>
          <p:cNvPicPr>
            <a:picLocks noChangeAspect="1"/>
          </p:cNvPicPr>
          <p:nvPr/>
        </p:nvPicPr>
        <p:blipFill>
          <a:blip r:embed="rId4"/>
          <a:stretch>
            <a:fillRect/>
          </a:stretch>
        </p:blipFill>
        <p:spPr>
          <a:xfrm>
            <a:off x="9483152" y="3062119"/>
            <a:ext cx="2294991" cy="1819452"/>
          </a:xfrm>
          <a:prstGeom prst="rect">
            <a:avLst/>
          </a:prstGeom>
        </p:spPr>
      </p:pic>
      <p:sp>
        <p:nvSpPr>
          <p:cNvPr id="12" name="Rectangle 11">
            <a:extLst>
              <a:ext uri="{FF2B5EF4-FFF2-40B4-BE49-F238E27FC236}">
                <a16:creationId xmlns:a16="http://schemas.microsoft.com/office/drawing/2014/main" id="{842C76E6-7B33-4370-9964-BF69D58360E1}"/>
              </a:ext>
            </a:extLst>
          </p:cNvPr>
          <p:cNvSpPr/>
          <p:nvPr/>
        </p:nvSpPr>
        <p:spPr>
          <a:xfrm>
            <a:off x="10336335" y="5003770"/>
            <a:ext cx="588623" cy="215444"/>
          </a:xfrm>
          <a:prstGeom prst="rect">
            <a:avLst/>
          </a:prstGeom>
        </p:spPr>
        <p:txBody>
          <a:bodyPr wrap="none">
            <a:spAutoFit/>
          </a:bodyPr>
          <a:lstStyle/>
          <a:p>
            <a:r>
              <a:rPr lang="en-GB" sz="800" dirty="0"/>
              <a:t>Unknown</a:t>
            </a:r>
          </a:p>
        </p:txBody>
      </p:sp>
    </p:spTree>
    <p:extLst>
      <p:ext uri="{BB962C8B-B14F-4D97-AF65-F5344CB8AC3E}">
        <p14:creationId xmlns:p14="http://schemas.microsoft.com/office/powerpoint/2010/main" val="395438298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Freeform: Shape 2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4306784-4B23-45DC-B494-0F6A4651C0A2}"/>
              </a:ext>
            </a:extLst>
          </p:cNvPr>
          <p:cNvSpPr txBox="1"/>
          <p:nvPr/>
        </p:nvSpPr>
        <p:spPr>
          <a:xfrm>
            <a:off x="192947" y="167780"/>
            <a:ext cx="2424418" cy="646331"/>
          </a:xfrm>
          <a:prstGeom prst="rect">
            <a:avLst/>
          </a:prstGeom>
          <a:noFill/>
        </p:spPr>
        <p:txBody>
          <a:bodyPr wrap="square" rtlCol="0">
            <a:spAutoFit/>
          </a:bodyPr>
          <a:lstStyle/>
          <a:p>
            <a:r>
              <a:rPr lang="en-US" sz="3600" dirty="0">
                <a:solidFill>
                  <a:schemeClr val="bg1"/>
                </a:solidFill>
              </a:rPr>
              <a:t>Martin Parr</a:t>
            </a:r>
            <a:endParaRPr lang="en-GB" sz="3600" dirty="0">
              <a:solidFill>
                <a:schemeClr val="bg1"/>
              </a:solidFill>
            </a:endParaRPr>
          </a:p>
        </p:txBody>
      </p:sp>
      <p:sp>
        <p:nvSpPr>
          <p:cNvPr id="3" name="Rectangle 2">
            <a:extLst>
              <a:ext uri="{FF2B5EF4-FFF2-40B4-BE49-F238E27FC236}">
                <a16:creationId xmlns:a16="http://schemas.microsoft.com/office/drawing/2014/main" id="{D18EA6E6-D4C5-4DF1-B1A1-AEA34D0E70C1}"/>
              </a:ext>
            </a:extLst>
          </p:cNvPr>
          <p:cNvSpPr/>
          <p:nvPr/>
        </p:nvSpPr>
        <p:spPr>
          <a:xfrm>
            <a:off x="83890" y="1243317"/>
            <a:ext cx="5066950" cy="1477328"/>
          </a:xfrm>
          <a:prstGeom prst="rect">
            <a:avLst/>
          </a:prstGeom>
        </p:spPr>
        <p:txBody>
          <a:bodyPr wrap="square">
            <a:spAutoFit/>
          </a:bodyPr>
          <a:lstStyle/>
          <a:p>
            <a:r>
              <a:rPr lang="en-GB" dirty="0">
                <a:solidFill>
                  <a:schemeClr val="bg1"/>
                </a:solidFill>
              </a:rPr>
              <a:t>Martin Parr’s unmistakable eye for the quirks of ordinary life has made him a distinctive voice in visual culture for more than 30 years. He is well known for his use of garish colours and unusual composition.</a:t>
            </a:r>
          </a:p>
        </p:txBody>
      </p:sp>
      <p:sp>
        <p:nvSpPr>
          <p:cNvPr id="6" name="TextBox 5">
            <a:extLst>
              <a:ext uri="{FF2B5EF4-FFF2-40B4-BE49-F238E27FC236}">
                <a16:creationId xmlns:a16="http://schemas.microsoft.com/office/drawing/2014/main" id="{EDB30748-C56F-4444-8CF9-E7644B05A320}"/>
              </a:ext>
            </a:extLst>
          </p:cNvPr>
          <p:cNvSpPr txBox="1"/>
          <p:nvPr/>
        </p:nvSpPr>
        <p:spPr>
          <a:xfrm>
            <a:off x="394283" y="3565321"/>
            <a:ext cx="4068660" cy="1384995"/>
          </a:xfrm>
          <a:prstGeom prst="rect">
            <a:avLst/>
          </a:prstGeom>
          <a:noFill/>
        </p:spPr>
        <p:txBody>
          <a:bodyPr wrap="square" rtlCol="0">
            <a:spAutoFit/>
          </a:bodyPr>
          <a:lstStyle/>
          <a:p>
            <a:r>
              <a:rPr lang="en-GB" sz="1200" dirty="0">
                <a:solidFill>
                  <a:srgbClr val="0563C1"/>
                </a:solidFill>
                <a:hlinkClick r:id="rId2">
                  <a:extLst>
                    <a:ext uri="{A12FA001-AC4F-418D-AE19-62706E023703}">
                      <ahyp:hlinkClr xmlns:ahyp="http://schemas.microsoft.com/office/drawing/2018/hyperlinkcolor" val="tx"/>
                    </a:ext>
                  </a:extLst>
                </a:hlinkClick>
              </a:rPr>
              <a:t>https://www.magnumphotos.com/photographer/martin-parr/</a:t>
            </a:r>
            <a:endParaRPr lang="en-GB" sz="1200" dirty="0"/>
          </a:p>
          <a:p>
            <a:endParaRPr lang="en-GB" sz="1200" dirty="0"/>
          </a:p>
          <a:p>
            <a:r>
              <a:rPr lang="en-GB" sz="1200" dirty="0">
                <a:hlinkClick r:id="rId3"/>
              </a:rPr>
              <a:t>https://www.martinparr.com/</a:t>
            </a:r>
            <a:endParaRPr lang="en-GB" sz="1200" dirty="0"/>
          </a:p>
          <a:p>
            <a:endParaRPr lang="en-GB" sz="1200" dirty="0"/>
          </a:p>
          <a:p>
            <a:r>
              <a:rPr lang="en-GB" sz="1200" dirty="0">
                <a:hlinkClick r:id="rId4"/>
              </a:rPr>
              <a:t>https://www.tate.org.uk/art/artists/martin-parr-2750</a:t>
            </a:r>
            <a:endParaRPr lang="en-GB" sz="1200" dirty="0"/>
          </a:p>
          <a:p>
            <a:endParaRPr lang="en-GB" sz="1200" dirty="0"/>
          </a:p>
          <a:p>
            <a:endParaRPr lang="en-GB" sz="1200" dirty="0"/>
          </a:p>
        </p:txBody>
      </p:sp>
      <p:sp>
        <p:nvSpPr>
          <p:cNvPr id="7" name="TextBox 6">
            <a:extLst>
              <a:ext uri="{FF2B5EF4-FFF2-40B4-BE49-F238E27FC236}">
                <a16:creationId xmlns:a16="http://schemas.microsoft.com/office/drawing/2014/main" id="{4E6E93EF-C402-41AD-8EDE-3FF183267FB9}"/>
              </a:ext>
            </a:extLst>
          </p:cNvPr>
          <p:cNvSpPr txBox="1"/>
          <p:nvPr/>
        </p:nvSpPr>
        <p:spPr>
          <a:xfrm>
            <a:off x="394283" y="3059668"/>
            <a:ext cx="3489820" cy="369332"/>
          </a:xfrm>
          <a:prstGeom prst="rect">
            <a:avLst/>
          </a:prstGeom>
          <a:noFill/>
        </p:spPr>
        <p:txBody>
          <a:bodyPr wrap="square" rtlCol="0">
            <a:spAutoFit/>
          </a:bodyPr>
          <a:lstStyle/>
          <a:p>
            <a:r>
              <a:rPr lang="en-US" dirty="0">
                <a:solidFill>
                  <a:schemeClr val="bg1"/>
                </a:solidFill>
              </a:rPr>
              <a:t>Research starting points;</a:t>
            </a:r>
            <a:endParaRPr lang="en-GB" dirty="0">
              <a:solidFill>
                <a:schemeClr val="bg1"/>
              </a:solidFill>
            </a:endParaRPr>
          </a:p>
        </p:txBody>
      </p:sp>
      <p:pic>
        <p:nvPicPr>
          <p:cNvPr id="8" name="Picture 7">
            <a:extLst>
              <a:ext uri="{FF2B5EF4-FFF2-40B4-BE49-F238E27FC236}">
                <a16:creationId xmlns:a16="http://schemas.microsoft.com/office/drawing/2014/main" id="{30DF13DA-CF89-479A-A373-6C85177E813E}"/>
              </a:ext>
            </a:extLst>
          </p:cNvPr>
          <p:cNvPicPr>
            <a:picLocks noChangeAspect="1"/>
          </p:cNvPicPr>
          <p:nvPr/>
        </p:nvPicPr>
        <p:blipFill>
          <a:blip r:embed="rId5"/>
          <a:stretch>
            <a:fillRect/>
          </a:stretch>
        </p:blipFill>
        <p:spPr>
          <a:xfrm>
            <a:off x="9560105" y="929952"/>
            <a:ext cx="2114268" cy="3090388"/>
          </a:xfrm>
          <a:prstGeom prst="rect">
            <a:avLst/>
          </a:prstGeom>
        </p:spPr>
      </p:pic>
      <p:sp>
        <p:nvSpPr>
          <p:cNvPr id="9" name="TextBox 8">
            <a:extLst>
              <a:ext uri="{FF2B5EF4-FFF2-40B4-BE49-F238E27FC236}">
                <a16:creationId xmlns:a16="http://schemas.microsoft.com/office/drawing/2014/main" id="{0841DB5F-1645-4036-A61A-961C81C360C0}"/>
              </a:ext>
            </a:extLst>
          </p:cNvPr>
          <p:cNvSpPr txBox="1"/>
          <p:nvPr/>
        </p:nvSpPr>
        <p:spPr>
          <a:xfrm>
            <a:off x="10188961" y="4038755"/>
            <a:ext cx="1026367" cy="215444"/>
          </a:xfrm>
          <a:prstGeom prst="rect">
            <a:avLst/>
          </a:prstGeom>
          <a:noFill/>
        </p:spPr>
        <p:txBody>
          <a:bodyPr wrap="square" rtlCol="0">
            <a:spAutoFit/>
          </a:bodyPr>
          <a:lstStyle/>
          <a:p>
            <a:pPr algn="ctr"/>
            <a:r>
              <a:rPr lang="en-US" sz="800" dirty="0"/>
              <a:t>Martin Parr</a:t>
            </a:r>
            <a:endParaRPr lang="en-GB" sz="800" dirty="0"/>
          </a:p>
        </p:txBody>
      </p:sp>
      <p:pic>
        <p:nvPicPr>
          <p:cNvPr id="10" name="Picture 9">
            <a:extLst>
              <a:ext uri="{FF2B5EF4-FFF2-40B4-BE49-F238E27FC236}">
                <a16:creationId xmlns:a16="http://schemas.microsoft.com/office/drawing/2014/main" id="{A4C988BE-4A06-4CF7-8472-60CFAA588872}"/>
              </a:ext>
            </a:extLst>
          </p:cNvPr>
          <p:cNvPicPr>
            <a:picLocks noChangeAspect="1"/>
          </p:cNvPicPr>
          <p:nvPr/>
        </p:nvPicPr>
        <p:blipFill>
          <a:blip r:embed="rId6"/>
          <a:stretch>
            <a:fillRect/>
          </a:stretch>
        </p:blipFill>
        <p:spPr>
          <a:xfrm>
            <a:off x="5309256" y="4626804"/>
            <a:ext cx="2758364" cy="1982992"/>
          </a:xfrm>
          <a:prstGeom prst="rect">
            <a:avLst/>
          </a:prstGeom>
        </p:spPr>
      </p:pic>
      <p:pic>
        <p:nvPicPr>
          <p:cNvPr id="11" name="Picture 10">
            <a:extLst>
              <a:ext uri="{FF2B5EF4-FFF2-40B4-BE49-F238E27FC236}">
                <a16:creationId xmlns:a16="http://schemas.microsoft.com/office/drawing/2014/main" id="{6DBBD633-3B56-4FD8-A626-B4083B9292AD}"/>
              </a:ext>
            </a:extLst>
          </p:cNvPr>
          <p:cNvPicPr>
            <a:picLocks noChangeAspect="1"/>
          </p:cNvPicPr>
          <p:nvPr/>
        </p:nvPicPr>
        <p:blipFill rotWithShape="1">
          <a:blip r:embed="rId7"/>
          <a:srcRect r="2089"/>
          <a:stretch/>
        </p:blipFill>
        <p:spPr>
          <a:xfrm>
            <a:off x="8250544" y="4626804"/>
            <a:ext cx="3423829" cy="2005702"/>
          </a:xfrm>
          <a:prstGeom prst="rect">
            <a:avLst/>
          </a:prstGeom>
        </p:spPr>
      </p:pic>
      <p:pic>
        <p:nvPicPr>
          <p:cNvPr id="12" name="Picture 11">
            <a:extLst>
              <a:ext uri="{FF2B5EF4-FFF2-40B4-BE49-F238E27FC236}">
                <a16:creationId xmlns:a16="http://schemas.microsoft.com/office/drawing/2014/main" id="{714340E6-717D-4780-B54F-40E9A4EC4F0B}"/>
              </a:ext>
            </a:extLst>
          </p:cNvPr>
          <p:cNvPicPr>
            <a:picLocks noChangeAspect="1"/>
          </p:cNvPicPr>
          <p:nvPr/>
        </p:nvPicPr>
        <p:blipFill>
          <a:blip r:embed="rId8"/>
          <a:stretch>
            <a:fillRect/>
          </a:stretch>
        </p:blipFill>
        <p:spPr>
          <a:xfrm>
            <a:off x="6351937" y="2683445"/>
            <a:ext cx="2895191" cy="1792734"/>
          </a:xfrm>
          <a:prstGeom prst="rect">
            <a:avLst/>
          </a:prstGeom>
        </p:spPr>
      </p:pic>
      <p:pic>
        <p:nvPicPr>
          <p:cNvPr id="13" name="Picture 12">
            <a:extLst>
              <a:ext uri="{FF2B5EF4-FFF2-40B4-BE49-F238E27FC236}">
                <a16:creationId xmlns:a16="http://schemas.microsoft.com/office/drawing/2014/main" id="{E449F8E3-14D5-42EC-BCC5-C554F98F4B2E}"/>
              </a:ext>
            </a:extLst>
          </p:cNvPr>
          <p:cNvPicPr>
            <a:picLocks noChangeAspect="1"/>
          </p:cNvPicPr>
          <p:nvPr/>
        </p:nvPicPr>
        <p:blipFill>
          <a:blip r:embed="rId9"/>
          <a:stretch>
            <a:fillRect/>
          </a:stretch>
        </p:blipFill>
        <p:spPr>
          <a:xfrm>
            <a:off x="6351938" y="929952"/>
            <a:ext cx="2895192" cy="1663690"/>
          </a:xfrm>
          <a:prstGeom prst="rect">
            <a:avLst/>
          </a:prstGeom>
        </p:spPr>
      </p:pic>
      <p:sp>
        <p:nvSpPr>
          <p:cNvPr id="14" name="TextBox 13">
            <a:extLst>
              <a:ext uri="{FF2B5EF4-FFF2-40B4-BE49-F238E27FC236}">
                <a16:creationId xmlns:a16="http://schemas.microsoft.com/office/drawing/2014/main" id="{1B301648-7598-40BF-90A3-65253926F953}"/>
              </a:ext>
            </a:extLst>
          </p:cNvPr>
          <p:cNvSpPr txBox="1"/>
          <p:nvPr/>
        </p:nvSpPr>
        <p:spPr>
          <a:xfrm>
            <a:off x="6550090" y="410547"/>
            <a:ext cx="2407298" cy="369332"/>
          </a:xfrm>
          <a:prstGeom prst="rect">
            <a:avLst/>
          </a:prstGeom>
          <a:noFill/>
        </p:spPr>
        <p:txBody>
          <a:bodyPr wrap="square" rtlCol="0">
            <a:spAutoFit/>
          </a:bodyPr>
          <a:lstStyle/>
          <a:p>
            <a:r>
              <a:rPr lang="en-US" dirty="0"/>
              <a:t>Examples of Parr’s work</a:t>
            </a:r>
            <a:endParaRPr lang="en-GB" dirty="0"/>
          </a:p>
        </p:txBody>
      </p:sp>
    </p:spTree>
    <p:extLst>
      <p:ext uri="{BB962C8B-B14F-4D97-AF65-F5344CB8AC3E}">
        <p14:creationId xmlns:p14="http://schemas.microsoft.com/office/powerpoint/2010/main" val="21645613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757CAE-F9F7-4D72-99A9-76434D90C64C}"/>
              </a:ext>
            </a:extLst>
          </p:cNvPr>
          <p:cNvSpPr/>
          <p:nvPr/>
        </p:nvSpPr>
        <p:spPr>
          <a:xfrm>
            <a:off x="248815" y="224451"/>
            <a:ext cx="11713030" cy="1200329"/>
          </a:xfrm>
          <a:prstGeom prst="rect">
            <a:avLst/>
          </a:prstGeom>
        </p:spPr>
        <p:txBody>
          <a:bodyPr wrap="square">
            <a:spAutoFit/>
          </a:bodyPr>
          <a:lstStyle/>
          <a:p>
            <a:r>
              <a:rPr lang="en-GB" dirty="0"/>
              <a:t>1. Don’t be an art director</a:t>
            </a:r>
          </a:p>
          <a:p>
            <a:r>
              <a:rPr lang="en-GB" dirty="0"/>
              <a:t>Documentary photography is about honesty above all else, which means being truthful to the scene in front of you and the moment you are capturing. If you direct any aspect of the photo, then it is no longer a documentary photograph.</a:t>
            </a:r>
          </a:p>
          <a:p>
            <a:endParaRPr lang="en-GB" dirty="0"/>
          </a:p>
        </p:txBody>
      </p:sp>
      <p:sp>
        <p:nvSpPr>
          <p:cNvPr id="3" name="Rectangle 2">
            <a:extLst>
              <a:ext uri="{FF2B5EF4-FFF2-40B4-BE49-F238E27FC236}">
                <a16:creationId xmlns:a16="http://schemas.microsoft.com/office/drawing/2014/main" id="{B73F6B5F-AF3E-43FF-957E-D92397A3FB63}"/>
              </a:ext>
            </a:extLst>
          </p:cNvPr>
          <p:cNvSpPr/>
          <p:nvPr/>
        </p:nvSpPr>
        <p:spPr>
          <a:xfrm>
            <a:off x="248816" y="1612060"/>
            <a:ext cx="11713029" cy="1200329"/>
          </a:xfrm>
          <a:prstGeom prst="rect">
            <a:avLst/>
          </a:prstGeom>
        </p:spPr>
        <p:txBody>
          <a:bodyPr wrap="square">
            <a:spAutoFit/>
          </a:bodyPr>
          <a:lstStyle/>
          <a:p>
            <a:r>
              <a:rPr lang="en-GB" dirty="0"/>
              <a:t>2. Be open to life</a:t>
            </a:r>
          </a:p>
          <a:p>
            <a:r>
              <a:rPr lang="en-GB" dirty="0"/>
              <a:t>A big part of being able to take a good documentary photograph is being open to what unfolds in front of you. Don’t become fixated on carrying out a vision in your head.</a:t>
            </a:r>
          </a:p>
          <a:p>
            <a:endParaRPr lang="en-GB" dirty="0"/>
          </a:p>
        </p:txBody>
      </p:sp>
      <p:sp>
        <p:nvSpPr>
          <p:cNvPr id="6" name="Rectangle 5">
            <a:extLst>
              <a:ext uri="{FF2B5EF4-FFF2-40B4-BE49-F238E27FC236}">
                <a16:creationId xmlns:a16="http://schemas.microsoft.com/office/drawing/2014/main" id="{25FAB0EC-42CD-4CC0-8911-EDD69F3E440E}"/>
              </a:ext>
            </a:extLst>
          </p:cNvPr>
          <p:cNvSpPr/>
          <p:nvPr/>
        </p:nvSpPr>
        <p:spPr>
          <a:xfrm>
            <a:off x="248814" y="2881328"/>
            <a:ext cx="11852989" cy="1200329"/>
          </a:xfrm>
          <a:prstGeom prst="rect">
            <a:avLst/>
          </a:prstGeom>
        </p:spPr>
        <p:txBody>
          <a:bodyPr wrap="square">
            <a:spAutoFit/>
          </a:bodyPr>
          <a:lstStyle/>
          <a:p>
            <a:r>
              <a:rPr lang="en-GB" dirty="0"/>
              <a:t>3. Step back</a:t>
            </a:r>
          </a:p>
          <a:p>
            <a:r>
              <a:rPr lang="en-GB" dirty="0"/>
              <a:t>A good documentary photograph will often include a sense of place, which means you need to back up! Let more of the setting into a photo to give the moment context. When shooting indoors this often means backed up against a wall to get as much of a room into the photo as possible. Another way to get more of the setting in a photograph is to use wider lenses.</a:t>
            </a:r>
          </a:p>
        </p:txBody>
      </p:sp>
      <p:sp>
        <p:nvSpPr>
          <p:cNvPr id="7" name="Rectangle 6">
            <a:extLst>
              <a:ext uri="{FF2B5EF4-FFF2-40B4-BE49-F238E27FC236}">
                <a16:creationId xmlns:a16="http://schemas.microsoft.com/office/drawing/2014/main" id="{6FC9F495-FAC4-46B8-AC8B-18A4FF1DC844}"/>
              </a:ext>
            </a:extLst>
          </p:cNvPr>
          <p:cNvSpPr/>
          <p:nvPr/>
        </p:nvSpPr>
        <p:spPr>
          <a:xfrm>
            <a:off x="248814" y="4199998"/>
            <a:ext cx="11852989" cy="1200329"/>
          </a:xfrm>
          <a:prstGeom prst="rect">
            <a:avLst/>
          </a:prstGeom>
        </p:spPr>
        <p:txBody>
          <a:bodyPr wrap="square">
            <a:spAutoFit/>
          </a:bodyPr>
          <a:lstStyle/>
          <a:p>
            <a:r>
              <a:rPr lang="en-GB" dirty="0"/>
              <a:t>4. Watch edges</a:t>
            </a:r>
          </a:p>
          <a:p>
            <a:r>
              <a:rPr lang="en-GB" dirty="0"/>
              <a:t>When composing your picture, don’t just look at the </a:t>
            </a:r>
            <a:r>
              <a:rPr lang="en-GB" dirty="0" err="1"/>
              <a:t>center</a:t>
            </a:r>
            <a:r>
              <a:rPr lang="en-GB" dirty="0"/>
              <a:t> of the frame or where the action is located. Always be scanning your edges. Decide if you want objects to be in the frame or outside of it and move your camera accordingly.</a:t>
            </a:r>
          </a:p>
          <a:p>
            <a:endParaRPr lang="en-GB" dirty="0"/>
          </a:p>
        </p:txBody>
      </p:sp>
      <p:sp>
        <p:nvSpPr>
          <p:cNvPr id="8" name="Rectangle 7">
            <a:extLst>
              <a:ext uri="{FF2B5EF4-FFF2-40B4-BE49-F238E27FC236}">
                <a16:creationId xmlns:a16="http://schemas.microsoft.com/office/drawing/2014/main" id="{F1BE6C0E-4684-4E42-89C1-267C774E4D41}"/>
              </a:ext>
            </a:extLst>
          </p:cNvPr>
          <p:cNvSpPr/>
          <p:nvPr/>
        </p:nvSpPr>
        <p:spPr>
          <a:xfrm>
            <a:off x="248814" y="5380834"/>
            <a:ext cx="11526417" cy="1200329"/>
          </a:xfrm>
          <a:prstGeom prst="rect">
            <a:avLst/>
          </a:prstGeom>
        </p:spPr>
        <p:txBody>
          <a:bodyPr wrap="square">
            <a:spAutoFit/>
          </a:bodyPr>
          <a:lstStyle/>
          <a:p>
            <a:r>
              <a:rPr lang="en-GB" dirty="0"/>
              <a:t>5. No Photo editing</a:t>
            </a:r>
          </a:p>
          <a:p>
            <a:endParaRPr lang="en-GB" dirty="0"/>
          </a:p>
          <a:p>
            <a:r>
              <a:rPr lang="en-GB" dirty="0"/>
              <a:t>In true documentary work you cannot manipulate the photo. That means no removing items or cleaning up a background. Embrace the flaws in your work, one day people will look back at our images and identify them as a sign of our times.</a:t>
            </a:r>
          </a:p>
        </p:txBody>
      </p:sp>
    </p:spTree>
    <p:extLst>
      <p:ext uri="{BB962C8B-B14F-4D97-AF65-F5344CB8AC3E}">
        <p14:creationId xmlns:p14="http://schemas.microsoft.com/office/powerpoint/2010/main" val="385974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Freeform: Shape 2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68">
            <a:extLst>
              <a:ext uri="{FF2B5EF4-FFF2-40B4-BE49-F238E27FC236}">
                <a16:creationId xmlns:a16="http://schemas.microsoft.com/office/drawing/2014/main" id="{B52FB6E4-6F41-4E18-A974-003309989FE2}"/>
              </a:ext>
            </a:extLst>
          </p:cNvPr>
          <p:cNvGraphicFramePr/>
          <p:nvPr>
            <p:extLst>
              <p:ext uri="{D42A27DB-BD31-4B8C-83A1-F6EECF244321}">
                <p14:modId xmlns:p14="http://schemas.microsoft.com/office/powerpoint/2010/main" val="4043917464"/>
              </p:ext>
            </p:extLst>
          </p:nvPr>
        </p:nvGraphicFramePr>
        <p:xfrm>
          <a:off x="6593747" y="17233"/>
          <a:ext cx="4806892" cy="6757210"/>
        </p:xfrm>
        <a:graphic>
          <a:graphicData uri="http://schemas.openxmlformats.org/drawingml/2006/table">
            <a:tbl>
              <a:tblPr firstRow="1" bandRow="1"/>
              <a:tblGrid>
                <a:gridCol w="584130">
                  <a:extLst>
                    <a:ext uri="{9D8B030D-6E8A-4147-A177-3AD203B41FA5}">
                      <a16:colId xmlns:a16="http://schemas.microsoft.com/office/drawing/2014/main" val="20000"/>
                    </a:ext>
                  </a:extLst>
                </a:gridCol>
                <a:gridCol w="4222762">
                  <a:extLst>
                    <a:ext uri="{9D8B030D-6E8A-4147-A177-3AD203B41FA5}">
                      <a16:colId xmlns:a16="http://schemas.microsoft.com/office/drawing/2014/main" val="20001"/>
                    </a:ext>
                  </a:extLst>
                </a:gridCol>
              </a:tblGrid>
              <a:tr h="951051">
                <a:tc gridSpan="2">
                  <a:txBody>
                    <a:bodyPr/>
                    <a:lstStyle/>
                    <a:p>
                      <a:pPr lvl="0" algn="ctr" defTabSz="914400">
                        <a:defRPr b="0">
                          <a:solidFill>
                            <a:srgbClr val="000000"/>
                          </a:solidFill>
                        </a:defRPr>
                      </a:pPr>
                      <a:r>
                        <a:rPr lang="en-US" sz="2900" b="1" dirty="0">
                          <a:solidFill>
                            <a:srgbClr val="FFFFFF"/>
                          </a:solidFill>
                          <a:latin typeface="Lemon/Milk"/>
                          <a:ea typeface="Lemon/Milk"/>
                          <a:cs typeface="Lemon/Milk"/>
                          <a:sym typeface="Lemon/Milk"/>
                        </a:rPr>
                        <a:t>Pre-A Level P</a:t>
                      </a:r>
                      <a:r>
                        <a:rPr sz="2900" b="1" dirty="0">
                          <a:solidFill>
                            <a:srgbClr val="FFFFFF"/>
                          </a:solidFill>
                          <a:latin typeface="Lemon/Milk"/>
                          <a:ea typeface="Lemon/Milk"/>
                          <a:cs typeface="Lemon/Milk"/>
                          <a:sym typeface="Lemon/Milk"/>
                        </a:rPr>
                        <a:t>hotography</a:t>
                      </a:r>
                    </a:p>
                    <a:p>
                      <a:pPr lvl="0" algn="ctr" defTabSz="914400">
                        <a:defRPr b="0">
                          <a:solidFill>
                            <a:srgbClr val="000000"/>
                          </a:solidFill>
                        </a:defRPr>
                      </a:pPr>
                      <a:r>
                        <a:rPr sz="2900" b="1" dirty="0">
                          <a:solidFill>
                            <a:srgbClr val="FFFFFF"/>
                          </a:solidFill>
                          <a:latin typeface="Lemon/Milk"/>
                          <a:ea typeface="Lemon/Milk"/>
                          <a:cs typeface="Lemon/Milk"/>
                          <a:sym typeface="Lemon/Milk"/>
                        </a:rPr>
                        <a:t>Success Criteria</a:t>
                      </a:r>
                    </a:p>
                  </a:txBody>
                  <a:tcPr marL="50800" marR="50800" marT="50800" marB="50800" anchor="ctr" horzOverflow="overflow">
                    <a:lnL w="50800">
                      <a:solidFill>
                        <a:srgbClr val="5E5E5E"/>
                      </a:solidFill>
                      <a:miter lim="400000"/>
                    </a:lnL>
                    <a:lnR w="50800">
                      <a:solidFill>
                        <a:srgbClr val="5E5E5E"/>
                      </a:solidFill>
                      <a:miter lim="400000"/>
                    </a:lnR>
                    <a:lnT w="50800">
                      <a:solidFill>
                        <a:srgbClr val="5E5E5E"/>
                      </a:solidFill>
                      <a:miter lim="400000"/>
                    </a:lnT>
                    <a:solidFill>
                      <a:srgbClr val="5972A3"/>
                    </a:solidFill>
                  </a:tcPr>
                </a:tc>
                <a:tc hMerge="1">
                  <a:txBody>
                    <a:bodyPr/>
                    <a:lstStyle/>
                    <a:p>
                      <a:endParaRPr lang="en-US"/>
                    </a:p>
                  </a:txBody>
                  <a:tcPr/>
                </a:tc>
                <a:extLst>
                  <a:ext uri="{0D108BD9-81ED-4DB2-BD59-A6C34878D82A}">
                    <a16:rowId xmlns:a16="http://schemas.microsoft.com/office/drawing/2014/main" val="10000"/>
                  </a:ext>
                </a:extLst>
              </a:tr>
              <a:tr h="1539330">
                <a:tc>
                  <a:txBody>
                    <a:bodyPr/>
                    <a:lstStyle/>
                    <a:p>
                      <a:pPr lvl="0" algn="ctr" defTabSz="914400"/>
                      <a:r>
                        <a:rPr sz="1300" b="1" dirty="0">
                          <a:solidFill>
                            <a:srgbClr val="FFFFFF"/>
                          </a:solidFill>
                          <a:latin typeface="Gill Sans"/>
                          <a:ea typeface="Gill Sans"/>
                          <a:cs typeface="Gill Sans"/>
                          <a:sym typeface="Gill Sans"/>
                        </a:rPr>
                        <a:t>ALL</a:t>
                      </a:r>
                    </a:p>
                  </a:txBody>
                  <a:tcPr marL="50800" marR="50800" marT="50800" marB="50800" anchor="ctr" horzOverflow="overflow">
                    <a:lnL w="50800">
                      <a:solidFill>
                        <a:srgbClr val="5E5E5E"/>
                      </a:solidFill>
                      <a:miter lim="400000"/>
                    </a:lnL>
                    <a:lnR w="12700">
                      <a:solidFill>
                        <a:srgbClr val="3797C6"/>
                      </a:solidFill>
                      <a:miter lim="400000"/>
                    </a:lnR>
                    <a:lnB w="12700">
                      <a:solidFill>
                        <a:srgbClr val="3797C6"/>
                      </a:solidFill>
                      <a:miter lim="400000"/>
                    </a:lnB>
                    <a:solidFill>
                      <a:srgbClr val="70BF41"/>
                    </a:solidFill>
                  </a:tcPr>
                </a:tc>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Write a basic biography</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Write a basic plan of what you intend to document</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Take a series of Images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Select and present the best</a:t>
                      </a:r>
                      <a:endParaRPr sz="1200" dirty="0">
                        <a:latin typeface="Gill Sans"/>
                        <a:ea typeface="Gill Sans"/>
                        <a:cs typeface="Gill Sans"/>
                        <a:sym typeface="Gill Sans"/>
                      </a:endParaRPr>
                    </a:p>
                  </a:txBody>
                  <a:tcPr marL="50800" marR="50800" marT="50800" marB="50800" anchor="ctr" horzOverflow="overflow">
                    <a:lnL w="12700">
                      <a:solidFill>
                        <a:srgbClr val="3797C6"/>
                      </a:solidFill>
                      <a:miter lim="400000"/>
                    </a:lnL>
                    <a:lnR w="50800">
                      <a:solidFill>
                        <a:srgbClr val="5E5E5E"/>
                      </a:solidFill>
                      <a:miter lim="400000"/>
                    </a:lnR>
                    <a:lnB w="12700">
                      <a:solidFill>
                        <a:srgbClr val="3797C6"/>
                      </a:solidFill>
                      <a:miter lim="400000"/>
                    </a:lnB>
                  </a:tcPr>
                </a:tc>
                <a:extLst>
                  <a:ext uri="{0D108BD9-81ED-4DB2-BD59-A6C34878D82A}">
                    <a16:rowId xmlns:a16="http://schemas.microsoft.com/office/drawing/2014/main" val="10001"/>
                  </a:ext>
                </a:extLst>
              </a:tr>
              <a:tr h="2362920">
                <a:tc>
                  <a:txBody>
                    <a:bodyPr/>
                    <a:lstStyle/>
                    <a:p>
                      <a:pPr lvl="0" algn="ctr" defTabSz="914400"/>
                      <a:r>
                        <a:rPr sz="1300" b="1" dirty="0">
                          <a:solidFill>
                            <a:srgbClr val="FFFFFF"/>
                          </a:solidFill>
                          <a:latin typeface="Gill Sans"/>
                          <a:ea typeface="Gill Sans"/>
                          <a:cs typeface="Gill Sans"/>
                          <a:sym typeface="Gill Sans"/>
                        </a:rPr>
                        <a:t>MOST</a:t>
                      </a:r>
                    </a:p>
                  </a:txBody>
                  <a:tcPr marL="50800" marR="50800" marT="50800" marB="50800" anchor="ctr" horzOverflow="overflow">
                    <a:lnL w="50800">
                      <a:solidFill>
                        <a:srgbClr val="5E5E5E"/>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F39019"/>
                    </a:solidFill>
                  </a:tcPr>
                </a:tc>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Write a biography using a number of sources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Plan what you what to document and how you intended to achieve this.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Take a series of images showing how you are exploring the subject.</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Select and present the best – adding notes to explain why.</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GB"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sz="1200" dirty="0">
                          <a:latin typeface="Gill Sans"/>
                          <a:ea typeface="Gill Sans"/>
                          <a:cs typeface="Gill Sans"/>
                          <a:sym typeface="Gill Sans"/>
                        </a:rPr>
                        <a:t>Reflect on your work.</a:t>
                      </a:r>
                    </a:p>
                  </a:txBody>
                  <a:tcPr marL="50800" marR="50800" marT="50800" marB="50800" anchor="ctr" horzOverflow="overflow">
                    <a:lnL w="12700">
                      <a:solidFill>
                        <a:srgbClr val="3797C6"/>
                      </a:solidFill>
                      <a:miter lim="400000"/>
                    </a:lnL>
                    <a:lnR w="50800">
                      <a:solidFill>
                        <a:srgbClr val="5E5E5E"/>
                      </a:solidFill>
                      <a:miter lim="400000"/>
                    </a:lnR>
                    <a:lnT w="12700">
                      <a:solidFill>
                        <a:srgbClr val="3797C6"/>
                      </a:solidFill>
                      <a:miter lim="400000"/>
                    </a:lnT>
                    <a:lnB w="12700">
                      <a:solidFill>
                        <a:srgbClr val="3797C6"/>
                      </a:solidFill>
                      <a:miter lim="400000"/>
                    </a:lnB>
                    <a:noFill/>
                  </a:tcPr>
                </a:tc>
                <a:extLst>
                  <a:ext uri="{0D108BD9-81ED-4DB2-BD59-A6C34878D82A}">
                    <a16:rowId xmlns:a16="http://schemas.microsoft.com/office/drawing/2014/main" val="10002"/>
                  </a:ext>
                </a:extLst>
              </a:tr>
              <a:tr h="1748381">
                <a:tc>
                  <a:txBody>
                    <a:bodyPr/>
                    <a:lstStyle/>
                    <a:p>
                      <a:pPr lvl="0" algn="ctr" defTabSz="914400"/>
                      <a:r>
                        <a:rPr sz="1300" b="1" dirty="0">
                          <a:solidFill>
                            <a:srgbClr val="FFFFFF"/>
                          </a:solidFill>
                          <a:latin typeface="Gill Sans"/>
                          <a:ea typeface="Gill Sans"/>
                          <a:cs typeface="Gill Sans"/>
                          <a:sym typeface="Gill Sans"/>
                        </a:rPr>
                        <a:t>SOME</a:t>
                      </a:r>
                    </a:p>
                  </a:txBody>
                  <a:tcPr marL="50800" marR="50800" marT="50800" marB="50800" anchor="ctr" horzOverflow="overflow">
                    <a:lnL w="50800">
                      <a:solidFill>
                        <a:srgbClr val="5E5E5E"/>
                      </a:solidFill>
                      <a:miter lim="400000"/>
                    </a:lnL>
                    <a:lnR w="12700">
                      <a:solidFill>
                        <a:srgbClr val="3797C6"/>
                      </a:solidFill>
                      <a:miter lim="400000"/>
                    </a:lnR>
                    <a:lnT w="12700">
                      <a:solidFill>
                        <a:srgbClr val="3797C6"/>
                      </a:solidFill>
                      <a:miter lim="400000"/>
                    </a:lnT>
                    <a:lnB w="50800">
                      <a:solidFill>
                        <a:srgbClr val="5E5E5E"/>
                      </a:solidFill>
                      <a:miter lim="400000"/>
                    </a:lnB>
                    <a:solidFill>
                      <a:srgbClr val="51A7F9"/>
                    </a:solidFill>
                  </a:tcPr>
                </a:tc>
                <a:tc>
                  <a: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Write a biography using a number of sources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Plan what you what to document and how you intended to achieve this.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Take a series of images showing how you are exploring the subject &amp; demonstrating an influence from Martin Parr</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Gill Sans"/>
                          <a:ea typeface="Gill Sans"/>
                          <a:cs typeface="Gill Sans"/>
                          <a:sym typeface="Gill Sans"/>
                        </a:rPr>
                        <a:t>Select and present the best – adding notes to explain why.</a:t>
                      </a:r>
                    </a:p>
                    <a:p>
                      <a:pPr marL="0" lvl="0" indent="0" algn="l" defTabSz="914400">
                        <a:spcBef>
                          <a:spcPts val="0"/>
                        </a:spcBef>
                        <a:spcAft>
                          <a:spcPts val="0"/>
                        </a:spcAft>
                        <a:buSzPct val="100000"/>
                        <a:buNone/>
                      </a:pPr>
                      <a:endParaRPr lang="en-GB" sz="8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sz="1200" dirty="0">
                          <a:latin typeface="Gill Sans"/>
                          <a:ea typeface="Gill Sans"/>
                          <a:cs typeface="Gill Sans"/>
                          <a:sym typeface="Gill Sans"/>
                        </a:rPr>
                        <a:t>Detailed reflect on your work.</a:t>
                      </a:r>
                    </a:p>
                  </a:txBody>
                  <a:tcPr marL="50800" marR="50800" marT="50800" marB="50800" anchor="ctr" horzOverflow="overflow">
                    <a:lnL w="12700">
                      <a:solidFill>
                        <a:srgbClr val="3797C6"/>
                      </a:solidFill>
                      <a:miter lim="400000"/>
                    </a:lnL>
                    <a:lnR w="50800">
                      <a:solidFill>
                        <a:srgbClr val="5E5E5E"/>
                      </a:solidFill>
                      <a:miter lim="400000"/>
                    </a:lnR>
                    <a:lnT w="12700">
                      <a:solidFill>
                        <a:srgbClr val="3797C6"/>
                      </a:solidFill>
                      <a:miter lim="400000"/>
                    </a:lnT>
                    <a:lnB w="50800">
                      <a:solidFill>
                        <a:srgbClr val="5E5E5E"/>
                      </a:solidFill>
                      <a:miter lim="400000"/>
                    </a:lnB>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0C2304C0-AB45-4F8A-A7B0-8596B19CEBD5}"/>
              </a:ext>
            </a:extLst>
          </p:cNvPr>
          <p:cNvSpPr txBox="1"/>
          <p:nvPr/>
        </p:nvSpPr>
        <p:spPr>
          <a:xfrm>
            <a:off x="0" y="-64264"/>
            <a:ext cx="5251508" cy="6986528"/>
          </a:xfrm>
          <a:prstGeom prst="rect">
            <a:avLst/>
          </a:prstGeom>
          <a:noFill/>
        </p:spPr>
        <p:txBody>
          <a:bodyPr wrap="square" rtlCol="0">
            <a:spAutoFit/>
          </a:bodyPr>
          <a:lstStyle/>
          <a:p>
            <a:r>
              <a:rPr lang="en-US" sz="1400" dirty="0">
                <a:solidFill>
                  <a:schemeClr val="bg1"/>
                </a:solidFill>
              </a:rPr>
              <a:t>Task1.</a:t>
            </a:r>
          </a:p>
          <a:p>
            <a:endParaRPr lang="en-US" sz="1400" dirty="0">
              <a:solidFill>
                <a:schemeClr val="bg1"/>
              </a:solidFill>
            </a:endParaRPr>
          </a:p>
          <a:p>
            <a:r>
              <a:rPr lang="en-US" sz="1400" dirty="0">
                <a:solidFill>
                  <a:schemeClr val="bg1"/>
                </a:solidFill>
              </a:rPr>
              <a:t>Create a new Power-Point, using the </a:t>
            </a:r>
            <a:r>
              <a:rPr lang="en-US" sz="1400" dirty="0">
                <a:solidFill>
                  <a:srgbClr val="0070C0"/>
                </a:solidFill>
              </a:rPr>
              <a:t>Biography starter questions</a:t>
            </a:r>
            <a:r>
              <a:rPr lang="en-US" sz="1400" dirty="0">
                <a:solidFill>
                  <a:schemeClr val="bg1"/>
                </a:solidFill>
              </a:rPr>
              <a:t> help sheet write a Biography for Martin Parr</a:t>
            </a:r>
          </a:p>
          <a:p>
            <a:endParaRPr lang="en-US" sz="1400" dirty="0">
              <a:solidFill>
                <a:schemeClr val="bg1"/>
              </a:solidFill>
            </a:endParaRPr>
          </a:p>
          <a:p>
            <a:r>
              <a:rPr lang="en-US" sz="1400" dirty="0">
                <a:solidFill>
                  <a:schemeClr val="bg1"/>
                </a:solidFill>
              </a:rPr>
              <a:t>Task2.</a:t>
            </a:r>
          </a:p>
          <a:p>
            <a:endParaRPr lang="en-US" sz="1400" dirty="0">
              <a:solidFill>
                <a:schemeClr val="bg1"/>
              </a:solidFill>
            </a:endParaRPr>
          </a:p>
          <a:p>
            <a:r>
              <a:rPr lang="en-US" sz="1400" dirty="0">
                <a:solidFill>
                  <a:schemeClr val="bg1"/>
                </a:solidFill>
              </a:rPr>
              <a:t>What are you going to document?</a:t>
            </a:r>
          </a:p>
          <a:p>
            <a:r>
              <a:rPr lang="en-US" sz="1400" dirty="0">
                <a:solidFill>
                  <a:schemeClr val="bg1"/>
                </a:solidFill>
              </a:rPr>
              <a:t>Write a plan; </a:t>
            </a:r>
          </a:p>
          <a:p>
            <a:r>
              <a:rPr lang="en-US" sz="1400" dirty="0">
                <a:solidFill>
                  <a:schemeClr val="bg1"/>
                </a:solidFill>
              </a:rPr>
              <a:t>-What?</a:t>
            </a:r>
          </a:p>
          <a:p>
            <a:r>
              <a:rPr lang="en-US" sz="1400" dirty="0">
                <a:solidFill>
                  <a:schemeClr val="bg1"/>
                </a:solidFill>
              </a:rPr>
              <a:t>-Where?</a:t>
            </a:r>
          </a:p>
          <a:p>
            <a:r>
              <a:rPr lang="en-US" sz="1400" dirty="0">
                <a:solidFill>
                  <a:schemeClr val="bg1"/>
                </a:solidFill>
              </a:rPr>
              <a:t>-How?</a:t>
            </a:r>
          </a:p>
          <a:p>
            <a:endParaRPr lang="en-US" sz="1400" dirty="0">
              <a:solidFill>
                <a:schemeClr val="bg1"/>
              </a:solidFill>
            </a:endParaRPr>
          </a:p>
          <a:p>
            <a:r>
              <a:rPr lang="en-US" sz="1400" dirty="0">
                <a:solidFill>
                  <a:schemeClr val="bg1"/>
                </a:solidFill>
              </a:rPr>
              <a:t>Task3.</a:t>
            </a:r>
          </a:p>
          <a:p>
            <a:endParaRPr lang="en-US" sz="1400" dirty="0">
              <a:solidFill>
                <a:schemeClr val="bg1"/>
              </a:solidFill>
            </a:endParaRPr>
          </a:p>
          <a:p>
            <a:r>
              <a:rPr lang="en-US" sz="1400" dirty="0">
                <a:solidFill>
                  <a:schemeClr val="bg1"/>
                </a:solidFill>
              </a:rPr>
              <a:t>Take a series of photography's – using the </a:t>
            </a:r>
            <a:r>
              <a:rPr lang="en-US" sz="1400" dirty="0">
                <a:solidFill>
                  <a:srgbClr val="0070C0"/>
                </a:solidFill>
              </a:rPr>
              <a:t>Contact sheet help guide </a:t>
            </a:r>
            <a:r>
              <a:rPr lang="en-US" sz="1400" dirty="0">
                <a:solidFill>
                  <a:schemeClr val="bg1"/>
                </a:solidFill>
              </a:rPr>
              <a:t>record your images.</a:t>
            </a:r>
          </a:p>
          <a:p>
            <a:endParaRPr lang="en-US" sz="1400" dirty="0">
              <a:solidFill>
                <a:schemeClr val="bg1"/>
              </a:solidFill>
            </a:endParaRPr>
          </a:p>
          <a:p>
            <a:r>
              <a:rPr lang="en-US" sz="1400" dirty="0">
                <a:solidFill>
                  <a:schemeClr val="bg1"/>
                </a:solidFill>
              </a:rPr>
              <a:t>Using Text boxes – write notes explaining intensions and record if you feel the images were successful and why.</a:t>
            </a:r>
          </a:p>
          <a:p>
            <a:endParaRPr lang="en-US" sz="1400" dirty="0">
              <a:solidFill>
                <a:schemeClr val="bg1"/>
              </a:solidFill>
            </a:endParaRPr>
          </a:p>
          <a:p>
            <a:r>
              <a:rPr lang="en-US" sz="1400" dirty="0">
                <a:solidFill>
                  <a:schemeClr val="bg1"/>
                </a:solidFill>
              </a:rPr>
              <a:t>Task4.</a:t>
            </a:r>
          </a:p>
          <a:p>
            <a:r>
              <a:rPr lang="en-US" sz="1400" dirty="0">
                <a:solidFill>
                  <a:schemeClr val="bg1"/>
                </a:solidFill>
              </a:rPr>
              <a:t>Select your best photographs (3-4images)</a:t>
            </a:r>
          </a:p>
          <a:p>
            <a:r>
              <a:rPr lang="en-US" sz="1400" dirty="0">
                <a:solidFill>
                  <a:schemeClr val="bg1"/>
                </a:solidFill>
              </a:rPr>
              <a:t>Why have you chosen these pictures – explain why they are successful.</a:t>
            </a:r>
            <a:endParaRPr lang="en-US" sz="1400" dirty="0">
              <a:solidFill>
                <a:srgbClr val="0070C0"/>
              </a:solidFill>
            </a:endParaRPr>
          </a:p>
          <a:p>
            <a:endParaRPr lang="en-US" sz="1400" dirty="0">
              <a:solidFill>
                <a:schemeClr val="bg1"/>
              </a:solidFill>
            </a:endParaRPr>
          </a:p>
          <a:p>
            <a:r>
              <a:rPr lang="en-US" sz="1400" dirty="0">
                <a:solidFill>
                  <a:schemeClr val="bg1"/>
                </a:solidFill>
              </a:rPr>
              <a:t>Task4.</a:t>
            </a:r>
          </a:p>
          <a:p>
            <a:r>
              <a:rPr lang="en-US" sz="1400" dirty="0">
                <a:solidFill>
                  <a:schemeClr val="bg1"/>
                </a:solidFill>
              </a:rPr>
              <a:t>Reflection – answer these questions</a:t>
            </a:r>
          </a:p>
          <a:p>
            <a:endParaRPr lang="en-US" sz="1400" dirty="0">
              <a:solidFill>
                <a:schemeClr val="bg1"/>
              </a:solidFill>
            </a:endParaRPr>
          </a:p>
          <a:p>
            <a:pPr marL="342900" indent="-342900">
              <a:buAutoNum type="arabicPeriod"/>
            </a:pPr>
            <a:r>
              <a:rPr lang="en-US" sz="1400" dirty="0">
                <a:solidFill>
                  <a:schemeClr val="bg1"/>
                </a:solidFill>
              </a:rPr>
              <a:t>Name the 3 most interesting things you have </a:t>
            </a:r>
            <a:r>
              <a:rPr lang="en-US" sz="1400" dirty="0"/>
              <a:t>learned</a:t>
            </a:r>
          </a:p>
          <a:p>
            <a:pPr marL="342900" indent="-342900">
              <a:buAutoNum type="arabicPeriod"/>
            </a:pPr>
            <a:r>
              <a:rPr lang="en-US" sz="1400" dirty="0">
                <a:solidFill>
                  <a:schemeClr val="bg1"/>
                </a:solidFill>
              </a:rPr>
              <a:t>How well do you feel you have approach</a:t>
            </a:r>
            <a:r>
              <a:rPr lang="en-US" sz="1400" dirty="0"/>
              <a:t>ed</a:t>
            </a:r>
            <a:r>
              <a:rPr lang="en-US" sz="1400" dirty="0">
                <a:solidFill>
                  <a:schemeClr val="bg1"/>
                </a:solidFill>
              </a:rPr>
              <a:t> </a:t>
            </a:r>
            <a:r>
              <a:rPr lang="en-US" sz="1400" dirty="0"/>
              <a:t>this task</a:t>
            </a:r>
          </a:p>
          <a:p>
            <a:pPr marL="342900" indent="-342900">
              <a:buAutoNum type="arabicPeriod"/>
            </a:pPr>
            <a:r>
              <a:rPr lang="en-US" sz="1400" dirty="0">
                <a:solidFill>
                  <a:schemeClr val="bg1"/>
                </a:solidFill>
              </a:rPr>
              <a:t>How will you improve the way you w</a:t>
            </a:r>
            <a:r>
              <a:rPr lang="en-US" sz="1400" dirty="0"/>
              <a:t>ork in the future</a:t>
            </a:r>
            <a:endParaRPr lang="en-GB" sz="1400" dirty="0"/>
          </a:p>
        </p:txBody>
      </p:sp>
    </p:spTree>
    <p:extLst>
      <p:ext uri="{BB962C8B-B14F-4D97-AF65-F5344CB8AC3E}">
        <p14:creationId xmlns:p14="http://schemas.microsoft.com/office/powerpoint/2010/main" val="273146056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687</Words>
  <Application>Microsoft Office PowerPoint</Application>
  <PresentationFormat>Widescreen</PresentationFormat>
  <Paragraphs>85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Gill Sans</vt:lpstr>
      <vt:lpstr>Lemon/Milk</vt:lpstr>
      <vt:lpstr>Office Theme</vt:lpstr>
      <vt:lpstr>Documentary Photography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dc:title>
  <dc:creator>Simon Palma</dc:creator>
  <cp:lastModifiedBy>Simon Palma</cp:lastModifiedBy>
  <cp:revision>9</cp:revision>
  <dcterms:created xsi:type="dcterms:W3CDTF">2020-03-29T09:04:49Z</dcterms:created>
  <dcterms:modified xsi:type="dcterms:W3CDTF">2020-04-05T20:25:41Z</dcterms:modified>
</cp:coreProperties>
</file>