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58" r:id="rId6"/>
    <p:sldId id="377" r:id="rId7"/>
    <p:sldId id="374" r:id="rId8"/>
    <p:sldId id="380" r:id="rId9"/>
    <p:sldId id="399" r:id="rId10"/>
    <p:sldId id="403" r:id="rId11"/>
    <p:sldId id="379" r:id="rId12"/>
    <p:sldId id="386" r:id="rId13"/>
    <p:sldId id="273" r:id="rId14"/>
    <p:sldId id="402" r:id="rId15"/>
    <p:sldId id="393" r:id="rId16"/>
    <p:sldId id="375" r:id="rId17"/>
    <p:sldId id="376" r:id="rId18"/>
    <p:sldId id="378" r:id="rId19"/>
    <p:sldId id="382" r:id="rId20"/>
    <p:sldId id="398" r:id="rId21"/>
    <p:sldId id="397" r:id="rId22"/>
    <p:sldId id="392" r:id="rId23"/>
    <p:sldId id="387" r:id="rId24"/>
    <p:sldId id="388" r:id="rId25"/>
    <p:sldId id="384" r:id="rId26"/>
    <p:sldId id="389" r:id="rId27"/>
    <p:sldId id="396" r:id="rId28"/>
    <p:sldId id="259" r:id="rId29"/>
  </p:sldIdLst>
  <p:sldSz cx="9144000" cy="6858000" type="screen4x3"/>
  <p:notesSz cx="6797675" cy="9926638"/>
  <p:embeddedFontLst>
    <p:embeddedFont>
      <p:font typeface="Museo 700" panose="02000000000000000000" pitchFamily="2" charset="0"/>
      <p:bold r:id="rId31"/>
    </p:embeddedFont>
    <p:embeddedFont>
      <p:font typeface="Museo 100" panose="02000000000000000000" pitchFamily="2" charset="0"/>
      <p:regular r:id="rId32"/>
    </p:embeddedFont>
    <p:embeddedFont>
      <p:font typeface="Calibri" panose="020F0502020204030204" pitchFamily="34" charset="0"/>
      <p:regular r:id="rId33"/>
      <p:bold r:id="rId34"/>
      <p:italic r:id="rId35"/>
      <p:boldItalic r:id="rId36"/>
    </p:embeddedFont>
    <p:embeddedFont>
      <p:font typeface="Museo 900" panose="02000000000000000000" pitchFamily="2" charset="0"/>
      <p:bold r:id="rId37"/>
    </p:embeddedFont>
    <p:embeddedFont>
      <p:font typeface="Museo 500" panose="02000000000000000000" pitchFamily="2" charset="0"/>
      <p:regular r:id="rId38"/>
    </p:embeddedFont>
    <p:embeddedFont>
      <p:font typeface="Museo900-Regular" panose="020000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9" clrIdx="1">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7386"/>
    <a:srgbClr val="EB541E"/>
    <a:srgbClr val="D1DA2E"/>
    <a:srgbClr val="171111"/>
    <a:srgbClr val="D0CED3"/>
    <a:srgbClr val="20692A"/>
    <a:srgbClr val="C1C6CC"/>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008A0-8344-4032-B035-E633ABC38A0A}" v="6" dt="2018-06-28T10:38:38.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9"/>
  </p:normalViewPr>
  <p:slideViewPr>
    <p:cSldViewPr snapToGrid="0">
      <p:cViewPr varScale="1">
        <p:scale>
          <a:sx n="104" d="100"/>
          <a:sy n="104" d="100"/>
        </p:scale>
        <p:origin x="1344" y="114"/>
      </p:cViewPr>
      <p:guideLst>
        <p:guide orient="horz" pos="2396"/>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6DA64A20-CA07-4C10-BF03-76FEA93CEFBD}"/>
    <pc:docChg chg="undo modSld">
      <pc:chgData name="Andy Gray" userId="3900aca3-aa6e-4813-b4e0-c02f9e48a0aa" providerId="ADAL" clId="{6DA64A20-CA07-4C10-BF03-76FEA93CEFBD}" dt="2018-06-28T10:40:06.619" v="6" actId="732"/>
      <pc:docMkLst>
        <pc:docMk/>
      </pc:docMkLst>
      <pc:sldChg chg="modSp">
        <pc:chgData name="Andy Gray" userId="3900aca3-aa6e-4813-b4e0-c02f9e48a0aa" providerId="ADAL" clId="{6DA64A20-CA07-4C10-BF03-76FEA93CEFBD}" dt="2018-06-28T10:40:06.619" v="6" actId="732"/>
        <pc:sldMkLst>
          <pc:docMk/>
          <pc:sldMk cId="3954639192" sldId="384"/>
        </pc:sldMkLst>
        <pc:picChg chg="mod modCrop">
          <ac:chgData name="Andy Gray" userId="3900aca3-aa6e-4813-b4e0-c02f9e48a0aa" providerId="ADAL" clId="{6DA64A20-CA07-4C10-BF03-76FEA93CEFBD}" dt="2018-06-28T10:40:06.619" v="6" actId="732"/>
          <ac:picMkLst>
            <pc:docMk/>
            <pc:sldMk cId="3954639192" sldId="384"/>
            <ac:picMk id="5" creationId="{AA683427-02F7-411A-8C66-448DBAF9DD7E}"/>
          </ac:picMkLst>
        </pc:picChg>
      </pc:sldChg>
      <pc:sldChg chg="modSp">
        <pc:chgData name="Andy Gray" userId="3900aca3-aa6e-4813-b4e0-c02f9e48a0aa" providerId="ADAL" clId="{6DA64A20-CA07-4C10-BF03-76FEA93CEFBD}" dt="2018-06-28T10:38:38.178" v="5" actId="1076"/>
        <pc:sldMkLst>
          <pc:docMk/>
          <pc:sldMk cId="2507220411" sldId="397"/>
        </pc:sldMkLst>
        <pc:picChg chg="mod">
          <ac:chgData name="Andy Gray" userId="3900aca3-aa6e-4813-b4e0-c02f9e48a0aa" providerId="ADAL" clId="{6DA64A20-CA07-4C10-BF03-76FEA93CEFBD}" dt="2018-06-28T10:38:38.178" v="5" actId="1076"/>
          <ac:picMkLst>
            <pc:docMk/>
            <pc:sldMk cId="2507220411" sldId="397"/>
            <ac:picMk id="10" creationId="{44CF94C7-1CC3-448B-9F5C-D87C03CC8B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6/28/2018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1786733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4738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820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B541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ECBDC-CA8A-484D-96B6-AC97B13339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Computer systems in manufacturing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98C4A0C-2ED7-4D75-8CFC-EA1427D087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E5ACF4B-DCE5-4DAD-9DDA-C4E5AF633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D2E2382-5547-4D30-B8AB-864E4847C3C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Computer systems in manufacturing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DE5C4DC5-C6AB-4F00-B4AA-CB42CF57A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D9A1914-8138-4451-B41C-77B5469E74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Computer systems in manufacturing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D69CB06-9362-4289-95C0-AE4C43EFBA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84F82217-F7F2-4AC5-A62B-9F32E25F2E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Computer systems in manufacturing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0084B1-5ED5-4B42-A00A-1413E6B0F7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122447DD-E526-4A09-BD02-515623EFFF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FE4B436-98A7-43F8-8701-380A9B7B88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Computer systems in manufacturing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pc="0" dirty="0">
                <a:latin typeface="Museo 700" panose="02000000000000000000" pitchFamily="50" charset="0"/>
              </a:rPr>
              <a:t>AQA</a:t>
            </a:r>
            <a:endParaRPr lang="en-US" b="0" spc="0" dirty="0">
              <a:latin typeface="Museo900-Regular"/>
              <a:cs typeface="Museo900-Regular"/>
            </a:endParaRPr>
          </a:p>
          <a:p>
            <a:pPr lvl="2">
              <a:spcAft>
                <a:spcPts val="800"/>
              </a:spcAft>
            </a:pPr>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47386"/>
                </a:solidFill>
                <a:latin typeface="Museo 100" panose="02000000000000000000" pitchFamily="50" charset="0"/>
              </a:rPr>
              <a:t>7552</a:t>
            </a:r>
            <a:endParaRPr lang="en-GB" dirty="0">
              <a:solidFill>
                <a:srgbClr val="6473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GB" spc="0" dirty="0">
                <a:latin typeface="Museo 900" panose="02000000000000000000" pitchFamily="2" charset="0"/>
              </a:rPr>
              <a:t>Computer systems in manufacturing</a:t>
            </a:r>
          </a:p>
          <a:p>
            <a:pPr>
              <a:lnSpc>
                <a:spcPts val="2000"/>
              </a:lnSpc>
              <a:spcBef>
                <a:spcPts val="1100"/>
              </a:spcBef>
            </a:pPr>
            <a:r>
              <a:rPr lang="en-US" sz="1800" b="0" spc="0" dirty="0">
                <a:latin typeface="Museo 100" panose="02000000000000000000" pitchFamily="2" charset="0"/>
              </a:rPr>
              <a:t>Unit 10 </a:t>
            </a:r>
            <a:br>
              <a:rPr lang="en-US" sz="1800" b="0" spc="0" dirty="0">
                <a:latin typeface="Museo 100" panose="02000000000000000000" pitchFamily="2" charset="0"/>
              </a:rPr>
            </a:br>
            <a:r>
              <a:rPr lang="en-GB" sz="1800" b="0" spc="0" dirty="0">
                <a:latin typeface="Museo 100" panose="02000000000000000000" pitchFamily="2" charset="0"/>
              </a:rPr>
              <a:t>Modern industrial and commercial practice</a:t>
            </a:r>
            <a:endParaRPr lang="en-US" sz="18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6473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647386"/>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5D6567-27CA-4945-A8DA-7BF10748E9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06984" y="2298585"/>
            <a:ext cx="3681355" cy="3319886"/>
          </a:xfrm>
          <a:prstGeom prst="rect">
            <a:avLst/>
          </a:prstGeom>
        </p:spPr>
      </p:pic>
      <p:sp>
        <p:nvSpPr>
          <p:cNvPr id="2" name="Text Placeholder 1">
            <a:extLst>
              <a:ext uri="{FF2B5EF4-FFF2-40B4-BE49-F238E27FC236}">
                <a16:creationId xmlns:a16="http://schemas.microsoft.com/office/drawing/2014/main" id="{0D617EDE-24D5-49F3-8FC3-2A3BAAB69CD2}"/>
              </a:ext>
            </a:extLst>
          </p:cNvPr>
          <p:cNvSpPr>
            <a:spLocks noGrp="1"/>
          </p:cNvSpPr>
          <p:nvPr>
            <p:ph type="body" sz="quarter" idx="13"/>
          </p:nvPr>
        </p:nvSpPr>
        <p:spPr/>
        <p:txBody>
          <a:bodyPr lIns="0" anchor="t">
            <a:noAutofit/>
          </a:bodyPr>
          <a:lstStyle/>
          <a:p>
            <a:r>
              <a:rPr lang="en-US" dirty="0"/>
              <a:t>Computer aided quality control</a:t>
            </a:r>
          </a:p>
        </p:txBody>
      </p:sp>
      <p:sp>
        <p:nvSpPr>
          <p:cNvPr id="3" name="Text Placeholder 2">
            <a:extLst>
              <a:ext uri="{FF2B5EF4-FFF2-40B4-BE49-F238E27FC236}">
                <a16:creationId xmlns:a16="http://schemas.microsoft.com/office/drawing/2014/main" id="{5B0F8F06-AFD0-4450-ABB4-EC4464824282}"/>
              </a:ext>
            </a:extLst>
          </p:cNvPr>
          <p:cNvSpPr>
            <a:spLocks noGrp="1"/>
          </p:cNvSpPr>
          <p:nvPr>
            <p:ph type="body" sz="quarter" idx="14"/>
          </p:nvPr>
        </p:nvSpPr>
        <p:spPr>
          <a:xfrm>
            <a:off x="723900" y="1703388"/>
            <a:ext cx="7407652" cy="3454400"/>
          </a:xfrm>
        </p:spPr>
        <p:txBody>
          <a:bodyPr vert="horz" lIns="0" tIns="0" anchor="t"/>
          <a:lstStyle/>
          <a:p>
            <a:pPr marL="271145" indent="-271145"/>
            <a:r>
              <a:rPr lang="en-US" dirty="0"/>
              <a:t>Computer aided quality control </a:t>
            </a:r>
            <a:br>
              <a:rPr lang="en-US" dirty="0"/>
            </a:br>
            <a:r>
              <a:rPr lang="en-US" dirty="0"/>
              <a:t>(CAQC) integrates QC/QA </a:t>
            </a:r>
            <a:br>
              <a:rPr lang="en-US" dirty="0"/>
            </a:br>
            <a:r>
              <a:rPr lang="en-US" dirty="0"/>
              <a:t>strategies throughout production</a:t>
            </a:r>
          </a:p>
          <a:p>
            <a:pPr lvl="1"/>
            <a:r>
              <a:rPr lang="en-US" dirty="0"/>
              <a:t>Reduces human error </a:t>
            </a:r>
            <a:endParaRPr lang="en-US" dirty="0">
              <a:solidFill>
                <a:schemeClr val="tx1"/>
              </a:solidFill>
            </a:endParaRPr>
          </a:p>
          <a:p>
            <a:pPr lvl="1"/>
            <a:r>
              <a:rPr lang="en-US" dirty="0"/>
              <a:t>Enables efficient inspection </a:t>
            </a:r>
            <a:br>
              <a:rPr lang="en-US" dirty="0"/>
            </a:br>
            <a:r>
              <a:rPr lang="en-US" dirty="0"/>
              <a:t>and testing </a:t>
            </a:r>
          </a:p>
          <a:p>
            <a:pPr lvl="1"/>
            <a:r>
              <a:rPr lang="en-US" dirty="0"/>
              <a:t>Generates feedback data</a:t>
            </a:r>
          </a:p>
          <a:p>
            <a:pPr marL="723582" lvl="1" indent="-271145"/>
            <a:r>
              <a:rPr lang="en-US" dirty="0">
                <a:solidFill>
                  <a:srgbClr val="EB541E"/>
                </a:solidFill>
              </a:rPr>
              <a:t>How can manufacturers use </a:t>
            </a:r>
            <a:br>
              <a:rPr lang="en-US" dirty="0">
                <a:solidFill>
                  <a:srgbClr val="EB541E"/>
                </a:solidFill>
              </a:rPr>
            </a:br>
            <a:r>
              <a:rPr lang="en-US" dirty="0">
                <a:solidFill>
                  <a:srgbClr val="EB541E"/>
                </a:solidFill>
              </a:rPr>
              <a:t>feedback data generated by CAQC?</a:t>
            </a:r>
            <a:r>
              <a:rPr lang="en-US" dirty="0"/>
              <a:t> </a:t>
            </a:r>
          </a:p>
          <a:p>
            <a:pPr marL="723582" lvl="2" indent="-271145"/>
            <a:r>
              <a:rPr lang="en-US" dirty="0"/>
              <a:t>Compare CAQC to manual spot checks</a:t>
            </a:r>
          </a:p>
          <a:p>
            <a:pPr marL="452437" lvl="1" indent="0">
              <a:buNone/>
            </a:pPr>
            <a:endParaRPr lang="en-US" dirty="0">
              <a:solidFill>
                <a:srgbClr val="EB541E"/>
              </a:solidFill>
            </a:endParaRPr>
          </a:p>
          <a:p>
            <a:pPr lvl="1"/>
            <a:endParaRPr lang="en-US" dirty="0"/>
          </a:p>
        </p:txBody>
      </p:sp>
    </p:spTree>
    <p:extLst>
      <p:ext uri="{BB962C8B-B14F-4D97-AF65-F5344CB8AC3E}">
        <p14:creationId xmlns:p14="http://schemas.microsoft.com/office/powerpoint/2010/main" val="197502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F6B9A3-D237-4F26-BA5F-600772AF0A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09132"/>
            <a:ext cx="9144000" cy="6248868"/>
          </a:xfrm>
          <a:prstGeom prst="rect">
            <a:avLst/>
          </a:prstGeom>
        </p:spPr>
      </p:pic>
      <p:sp>
        <p:nvSpPr>
          <p:cNvPr id="2" name="Text Placeholder 1">
            <a:extLst>
              <a:ext uri="{FF2B5EF4-FFF2-40B4-BE49-F238E27FC236}">
                <a16:creationId xmlns:a16="http://schemas.microsoft.com/office/drawing/2014/main" id="{D19A012C-EB54-4D63-ADF0-16311D3F1D10}"/>
              </a:ext>
            </a:extLst>
          </p:cNvPr>
          <p:cNvSpPr>
            <a:spLocks noGrp="1"/>
          </p:cNvSpPr>
          <p:nvPr>
            <p:ph type="body" sz="quarter" idx="13"/>
          </p:nvPr>
        </p:nvSpPr>
        <p:spPr/>
        <p:txBody>
          <a:bodyPr/>
          <a:lstStyle/>
          <a:p>
            <a:r>
              <a:rPr lang="en-GB" dirty="0"/>
              <a:t>Packing and distribution</a:t>
            </a:r>
          </a:p>
        </p:txBody>
      </p:sp>
      <p:sp>
        <p:nvSpPr>
          <p:cNvPr id="3" name="Text Placeholder 2">
            <a:extLst>
              <a:ext uri="{FF2B5EF4-FFF2-40B4-BE49-F238E27FC236}">
                <a16:creationId xmlns:a16="http://schemas.microsoft.com/office/drawing/2014/main" id="{7B3F6CEF-BF1C-46C2-B728-5AA5B6CBE150}"/>
              </a:ext>
            </a:extLst>
          </p:cNvPr>
          <p:cNvSpPr>
            <a:spLocks noGrp="1"/>
          </p:cNvSpPr>
          <p:nvPr>
            <p:ph type="body" sz="quarter" idx="14"/>
          </p:nvPr>
        </p:nvSpPr>
        <p:spPr/>
        <p:txBody>
          <a:bodyPr/>
          <a:lstStyle/>
          <a:p>
            <a:r>
              <a:rPr lang="en-GB" dirty="0"/>
              <a:t>Packaging and distribution are often integrated into the production process</a:t>
            </a:r>
          </a:p>
          <a:p>
            <a:pPr lvl="1"/>
            <a:r>
              <a:rPr lang="en-GB" dirty="0"/>
              <a:t>Computers add codes to ensure successful delivery</a:t>
            </a:r>
          </a:p>
          <a:p>
            <a:pPr lvl="1"/>
            <a:r>
              <a:rPr lang="en-GB" dirty="0"/>
              <a:t>Packages are tagged and scanned to allow tracking</a:t>
            </a:r>
          </a:p>
          <a:p>
            <a:pPr lvl="2"/>
            <a:r>
              <a:rPr lang="en-GB" dirty="0"/>
              <a:t>How does order tracking add value for customers?</a:t>
            </a:r>
          </a:p>
        </p:txBody>
      </p:sp>
      <p:pic>
        <p:nvPicPr>
          <p:cNvPr id="8" name="Picture 7">
            <a:extLst>
              <a:ext uri="{FF2B5EF4-FFF2-40B4-BE49-F238E27FC236}">
                <a16:creationId xmlns:a16="http://schemas.microsoft.com/office/drawing/2014/main" id="{9280C4AE-FFCE-4D76-A2D5-033843A7F1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52991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21CA-1E16-4574-9BEB-5E6B4DB25116}"/>
              </a:ext>
            </a:extLst>
          </p:cNvPr>
          <p:cNvSpPr>
            <a:spLocks noGrp="1"/>
          </p:cNvSpPr>
          <p:nvPr>
            <p:ph type="body" sz="quarter" idx="13"/>
          </p:nvPr>
        </p:nvSpPr>
        <p:spPr/>
        <p:txBody>
          <a:bodyPr/>
          <a:lstStyle/>
          <a:p>
            <a:r>
              <a:rPr lang="en-GB" dirty="0"/>
              <a:t>Worksheet task</a:t>
            </a:r>
          </a:p>
          <a:p>
            <a:endParaRPr lang="en-GB" dirty="0"/>
          </a:p>
        </p:txBody>
      </p:sp>
      <p:sp>
        <p:nvSpPr>
          <p:cNvPr id="3" name="Text Placeholder 2">
            <a:extLst>
              <a:ext uri="{FF2B5EF4-FFF2-40B4-BE49-F238E27FC236}">
                <a16:creationId xmlns:a16="http://schemas.microsoft.com/office/drawing/2014/main" id="{11310A3C-83D4-46DF-9331-2C704B84334F}"/>
              </a:ext>
            </a:extLst>
          </p:cNvPr>
          <p:cNvSpPr>
            <a:spLocks noGrp="1"/>
          </p:cNvSpPr>
          <p:nvPr>
            <p:ph type="body" sz="quarter" idx="14"/>
          </p:nvPr>
        </p:nvSpPr>
        <p:spPr/>
        <p:txBody>
          <a:bodyPr/>
          <a:lstStyle/>
          <a:p>
            <a:r>
              <a:rPr lang="en-US" dirty="0"/>
              <a:t>Complete </a:t>
            </a:r>
            <a:r>
              <a:rPr lang="en-US" b="1" dirty="0"/>
              <a:t>Task 1</a:t>
            </a:r>
            <a:r>
              <a:rPr lang="en-US" dirty="0"/>
              <a:t> of </a:t>
            </a:r>
            <a:r>
              <a:rPr lang="en-US" b="1" dirty="0"/>
              <a:t>Worksheet 3</a:t>
            </a:r>
            <a:endParaRPr lang="en-GB" dirty="0"/>
          </a:p>
        </p:txBody>
      </p:sp>
    </p:spTree>
    <p:extLst>
      <p:ext uri="{BB962C8B-B14F-4D97-AF65-F5344CB8AC3E}">
        <p14:creationId xmlns:p14="http://schemas.microsoft.com/office/powerpoint/2010/main" val="168497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744334-AB66-49BE-A52A-C7B3D743A1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5295" y="2850776"/>
            <a:ext cx="4153552" cy="3730999"/>
          </a:xfrm>
          <a:prstGeom prst="rect">
            <a:avLst/>
          </a:prstGeom>
        </p:spPr>
      </p:pic>
      <p:sp>
        <p:nvSpPr>
          <p:cNvPr id="2" name="Text Placeholder 1">
            <a:extLst>
              <a:ext uri="{FF2B5EF4-FFF2-40B4-BE49-F238E27FC236}">
                <a16:creationId xmlns:a16="http://schemas.microsoft.com/office/drawing/2014/main" id="{4347B7E4-1E6C-4DD7-AC03-9B361CBB23ED}"/>
              </a:ext>
            </a:extLst>
          </p:cNvPr>
          <p:cNvSpPr>
            <a:spLocks noGrp="1"/>
          </p:cNvSpPr>
          <p:nvPr>
            <p:ph type="body" sz="quarter" idx="13"/>
          </p:nvPr>
        </p:nvSpPr>
        <p:spPr/>
        <p:txBody>
          <a:bodyPr/>
          <a:lstStyle/>
          <a:p>
            <a:r>
              <a:rPr lang="en-GB" dirty="0"/>
              <a:t>Manufacturing systems</a:t>
            </a:r>
          </a:p>
        </p:txBody>
      </p:sp>
      <p:sp>
        <p:nvSpPr>
          <p:cNvPr id="3" name="Text Placeholder 2">
            <a:extLst>
              <a:ext uri="{FF2B5EF4-FFF2-40B4-BE49-F238E27FC236}">
                <a16:creationId xmlns:a16="http://schemas.microsoft.com/office/drawing/2014/main" id="{BB565BCD-59B5-48F6-859E-128CDF287A93}"/>
              </a:ext>
            </a:extLst>
          </p:cNvPr>
          <p:cNvSpPr>
            <a:spLocks noGrp="1"/>
          </p:cNvSpPr>
          <p:nvPr>
            <p:ph type="body" sz="quarter" idx="14"/>
          </p:nvPr>
        </p:nvSpPr>
        <p:spPr/>
        <p:txBody>
          <a:bodyPr/>
          <a:lstStyle/>
          <a:p>
            <a:r>
              <a:rPr lang="en-GB" dirty="0"/>
              <a:t>Computer management systems used </a:t>
            </a:r>
            <a:br>
              <a:rPr lang="en-GB" dirty="0"/>
            </a:br>
            <a:r>
              <a:rPr lang="en-GB" dirty="0"/>
              <a:t>to control manufacturing include:</a:t>
            </a:r>
          </a:p>
          <a:p>
            <a:pPr lvl="1"/>
            <a:r>
              <a:rPr lang="en-GB" dirty="0"/>
              <a:t>Modular/cell production</a:t>
            </a:r>
          </a:p>
          <a:p>
            <a:pPr lvl="1"/>
            <a:r>
              <a:rPr lang="en-GB" dirty="0"/>
              <a:t>Just in time (JIT) </a:t>
            </a:r>
          </a:p>
          <a:p>
            <a:pPr lvl="1"/>
            <a:r>
              <a:rPr lang="en-GB" dirty="0"/>
              <a:t>Quick response manufacturing (QRM)</a:t>
            </a:r>
          </a:p>
          <a:p>
            <a:pPr lvl="1"/>
            <a:r>
              <a:rPr lang="en-GB" dirty="0"/>
              <a:t>Flexible manufacturing systems</a:t>
            </a:r>
          </a:p>
          <a:p>
            <a:pPr lvl="2"/>
            <a:r>
              <a:rPr lang="en-GB" dirty="0"/>
              <a:t>Different manufacturing </a:t>
            </a:r>
            <a:br>
              <a:rPr lang="en-GB" dirty="0"/>
            </a:br>
            <a:r>
              <a:rPr lang="en-GB" dirty="0"/>
              <a:t>systems are better suited </a:t>
            </a:r>
            <a:br>
              <a:rPr lang="en-GB" dirty="0"/>
            </a:br>
            <a:r>
              <a:rPr lang="en-GB" dirty="0"/>
              <a:t>to certain products</a:t>
            </a:r>
          </a:p>
        </p:txBody>
      </p:sp>
      <p:pic>
        <p:nvPicPr>
          <p:cNvPr id="10" name="Picture 9">
            <a:extLst>
              <a:ext uri="{FF2B5EF4-FFF2-40B4-BE49-F238E27FC236}">
                <a16:creationId xmlns:a16="http://schemas.microsoft.com/office/drawing/2014/main" id="{5B77CDCE-1697-4C4D-A1B5-4C8E201DE1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73820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989C6B-8211-4D50-8F6E-1CE7E1C826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BCA4637A-6302-408B-8D28-82BBD46A0D8C}"/>
              </a:ext>
            </a:extLst>
          </p:cNvPr>
          <p:cNvSpPr>
            <a:spLocks noGrp="1"/>
          </p:cNvSpPr>
          <p:nvPr>
            <p:ph type="body" sz="quarter" idx="13"/>
          </p:nvPr>
        </p:nvSpPr>
        <p:spPr/>
        <p:txBody>
          <a:bodyPr/>
          <a:lstStyle/>
          <a:p>
            <a:r>
              <a:rPr lang="en-GB" dirty="0">
                <a:solidFill>
                  <a:schemeClr val="bg1"/>
                </a:solidFill>
              </a:rPr>
              <a:t>Modular/Cell production</a:t>
            </a:r>
          </a:p>
        </p:txBody>
      </p:sp>
      <p:sp>
        <p:nvSpPr>
          <p:cNvPr id="3" name="Text Placeholder 2">
            <a:extLst>
              <a:ext uri="{FF2B5EF4-FFF2-40B4-BE49-F238E27FC236}">
                <a16:creationId xmlns:a16="http://schemas.microsoft.com/office/drawing/2014/main" id="{F7106F2C-908C-484D-B0C7-3C91AF131A3D}"/>
              </a:ext>
            </a:extLst>
          </p:cNvPr>
          <p:cNvSpPr>
            <a:spLocks noGrp="1"/>
          </p:cNvSpPr>
          <p:nvPr>
            <p:ph type="body" sz="quarter" idx="14"/>
          </p:nvPr>
        </p:nvSpPr>
        <p:spPr/>
        <p:txBody>
          <a:bodyPr/>
          <a:lstStyle/>
          <a:p>
            <a:r>
              <a:rPr lang="en-GB" dirty="0">
                <a:solidFill>
                  <a:schemeClr val="bg1"/>
                </a:solidFill>
              </a:rPr>
              <a:t>This type of production divides work </a:t>
            </a:r>
            <a:br>
              <a:rPr lang="en-GB" dirty="0">
                <a:solidFill>
                  <a:schemeClr val="bg1"/>
                </a:solidFill>
              </a:rPr>
            </a:br>
            <a:r>
              <a:rPr lang="en-GB" dirty="0">
                <a:solidFill>
                  <a:schemeClr val="bg1"/>
                </a:solidFill>
              </a:rPr>
              <a:t>into teams called cells or modules</a:t>
            </a:r>
          </a:p>
          <a:p>
            <a:pPr lvl="1"/>
            <a:r>
              <a:rPr lang="en-GB" dirty="0">
                <a:solidFill>
                  <a:schemeClr val="bg1"/>
                </a:solidFill>
              </a:rPr>
              <a:t>Each cell works to achieve quality, </a:t>
            </a:r>
            <a:br>
              <a:rPr lang="en-GB" dirty="0">
                <a:solidFill>
                  <a:schemeClr val="bg1"/>
                </a:solidFill>
              </a:rPr>
            </a:br>
            <a:r>
              <a:rPr lang="en-GB" dirty="0">
                <a:solidFill>
                  <a:schemeClr val="bg1"/>
                </a:solidFill>
              </a:rPr>
              <a:t>efficiency and to reduce waste</a:t>
            </a:r>
          </a:p>
          <a:p>
            <a:pPr lvl="1"/>
            <a:r>
              <a:rPr lang="en-GB" dirty="0">
                <a:solidFill>
                  <a:schemeClr val="bg1"/>
                </a:solidFill>
              </a:rPr>
              <a:t>Computer control is used to link </a:t>
            </a:r>
            <a:br>
              <a:rPr lang="en-GB" dirty="0">
                <a:solidFill>
                  <a:schemeClr val="bg1"/>
                </a:solidFill>
              </a:rPr>
            </a:br>
            <a:r>
              <a:rPr lang="en-GB" dirty="0">
                <a:solidFill>
                  <a:schemeClr val="bg1"/>
                </a:solidFill>
              </a:rPr>
              <a:t>several cells seamlessly</a:t>
            </a:r>
          </a:p>
          <a:p>
            <a:pPr lvl="1"/>
            <a:r>
              <a:rPr lang="en-GB" dirty="0">
                <a:solidFill>
                  <a:schemeClr val="bg1"/>
                </a:solidFill>
              </a:rPr>
              <a:t>Robotic arms are used to change parts </a:t>
            </a:r>
            <a:br>
              <a:rPr lang="en-GB" dirty="0">
                <a:solidFill>
                  <a:schemeClr val="bg1"/>
                </a:solidFill>
              </a:rPr>
            </a:br>
            <a:r>
              <a:rPr lang="en-GB" dirty="0">
                <a:solidFill>
                  <a:schemeClr val="bg1"/>
                </a:solidFill>
              </a:rPr>
              <a:t>and automatic guided vehicles (AVGs) </a:t>
            </a:r>
            <a:br>
              <a:rPr lang="en-GB" dirty="0">
                <a:solidFill>
                  <a:schemeClr val="bg1"/>
                </a:solidFill>
              </a:rPr>
            </a:br>
            <a:r>
              <a:rPr lang="en-GB" dirty="0">
                <a:solidFill>
                  <a:schemeClr val="bg1"/>
                </a:solidFill>
              </a:rPr>
              <a:t>transport parts from one cell to the next</a:t>
            </a:r>
          </a:p>
          <a:p>
            <a:pPr lvl="1"/>
            <a:r>
              <a:rPr lang="en-GB" dirty="0">
                <a:solidFill>
                  <a:schemeClr val="bg1"/>
                </a:solidFill>
              </a:rPr>
              <a:t>Used to manufacture cars and electronics</a:t>
            </a:r>
            <a:br>
              <a:rPr lang="en-GB" dirty="0">
                <a:solidFill>
                  <a:schemeClr val="bg1"/>
                </a:solidFill>
              </a:rPr>
            </a:br>
            <a:endParaRPr lang="en-GB" dirty="0">
              <a:solidFill>
                <a:schemeClr val="bg1"/>
              </a:solidFill>
            </a:endParaRPr>
          </a:p>
        </p:txBody>
      </p:sp>
      <p:pic>
        <p:nvPicPr>
          <p:cNvPr id="14" name="Picture 13">
            <a:extLst>
              <a:ext uri="{FF2B5EF4-FFF2-40B4-BE49-F238E27FC236}">
                <a16:creationId xmlns:a16="http://schemas.microsoft.com/office/drawing/2014/main" id="{4BF24188-241D-4550-87FD-D261BC9688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77198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25845-AEFC-4FCC-953F-1C12D5C2A8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42C9C2A9-5986-4A94-8693-4D6CE21313C3}"/>
              </a:ext>
            </a:extLst>
          </p:cNvPr>
          <p:cNvSpPr>
            <a:spLocks noGrp="1"/>
          </p:cNvSpPr>
          <p:nvPr>
            <p:ph type="body" sz="quarter" idx="13"/>
          </p:nvPr>
        </p:nvSpPr>
        <p:spPr/>
        <p:txBody>
          <a:bodyPr/>
          <a:lstStyle/>
          <a:p>
            <a:r>
              <a:rPr lang="en-GB" dirty="0">
                <a:solidFill>
                  <a:schemeClr val="bg1"/>
                </a:solidFill>
              </a:rPr>
              <a:t>Just in time (JIT)</a:t>
            </a:r>
          </a:p>
        </p:txBody>
      </p:sp>
      <p:sp>
        <p:nvSpPr>
          <p:cNvPr id="3" name="Text Placeholder 2">
            <a:extLst>
              <a:ext uri="{FF2B5EF4-FFF2-40B4-BE49-F238E27FC236}">
                <a16:creationId xmlns:a16="http://schemas.microsoft.com/office/drawing/2014/main" id="{CD23DEE5-F6C8-4641-8AD5-C6B660A71153}"/>
              </a:ext>
            </a:extLst>
          </p:cNvPr>
          <p:cNvSpPr>
            <a:spLocks noGrp="1"/>
          </p:cNvSpPr>
          <p:nvPr>
            <p:ph type="body" sz="quarter" idx="14"/>
          </p:nvPr>
        </p:nvSpPr>
        <p:spPr/>
        <p:txBody>
          <a:bodyPr/>
          <a:lstStyle/>
          <a:p>
            <a:r>
              <a:rPr lang="en-GB" dirty="0">
                <a:solidFill>
                  <a:schemeClr val="bg1"/>
                </a:solidFill>
              </a:rPr>
              <a:t>Computer systems manage and track orders</a:t>
            </a:r>
          </a:p>
          <a:p>
            <a:pPr lvl="1"/>
            <a:r>
              <a:rPr lang="en-GB" dirty="0">
                <a:solidFill>
                  <a:schemeClr val="bg1"/>
                </a:solidFill>
              </a:rPr>
              <a:t>As an order is processed, scheduling software assigns </a:t>
            </a:r>
            <a:br>
              <a:rPr lang="en-GB" dirty="0">
                <a:solidFill>
                  <a:schemeClr val="bg1"/>
                </a:solidFill>
              </a:rPr>
            </a:br>
            <a:r>
              <a:rPr lang="en-GB" dirty="0">
                <a:solidFill>
                  <a:schemeClr val="bg1"/>
                </a:solidFill>
              </a:rPr>
              <a:t>time for the job which gives accurate </a:t>
            </a:r>
            <a:r>
              <a:rPr lang="en-GB" b="1" dirty="0">
                <a:solidFill>
                  <a:schemeClr val="bg1"/>
                </a:solidFill>
              </a:rPr>
              <a:t>lead-times </a:t>
            </a:r>
          </a:p>
          <a:p>
            <a:pPr lvl="1"/>
            <a:r>
              <a:rPr lang="en-GB" dirty="0">
                <a:solidFill>
                  <a:schemeClr val="bg1"/>
                </a:solidFill>
              </a:rPr>
              <a:t>Specific parts are ordered to arrive on time</a:t>
            </a:r>
          </a:p>
          <a:p>
            <a:pPr lvl="1"/>
            <a:r>
              <a:rPr lang="en-GB" b="1" dirty="0">
                <a:solidFill>
                  <a:schemeClr val="bg1"/>
                </a:solidFill>
              </a:rPr>
              <a:t>Kanban</a:t>
            </a:r>
            <a:r>
              <a:rPr lang="en-GB" dirty="0">
                <a:solidFill>
                  <a:schemeClr val="bg1"/>
                </a:solidFill>
              </a:rPr>
              <a:t> cards (cards, RFID tags </a:t>
            </a:r>
            <a:br>
              <a:rPr lang="en-GB" dirty="0">
                <a:solidFill>
                  <a:schemeClr val="bg1"/>
                </a:solidFill>
              </a:rPr>
            </a:br>
            <a:r>
              <a:rPr lang="en-GB" dirty="0">
                <a:solidFill>
                  <a:schemeClr val="bg1"/>
                </a:solidFill>
              </a:rPr>
              <a:t>or barcodes) are used to </a:t>
            </a:r>
            <a:br>
              <a:rPr lang="en-GB" dirty="0">
                <a:solidFill>
                  <a:schemeClr val="bg1"/>
                </a:solidFill>
              </a:rPr>
            </a:br>
            <a:r>
              <a:rPr lang="en-GB" dirty="0">
                <a:solidFill>
                  <a:schemeClr val="bg1"/>
                </a:solidFill>
              </a:rPr>
              <a:t>record order/product </a:t>
            </a:r>
            <a:br>
              <a:rPr lang="en-GB" dirty="0">
                <a:solidFill>
                  <a:schemeClr val="bg1"/>
                </a:solidFill>
              </a:rPr>
            </a:br>
            <a:r>
              <a:rPr lang="en-GB" dirty="0">
                <a:solidFill>
                  <a:schemeClr val="bg1"/>
                </a:solidFill>
              </a:rPr>
              <a:t>specifications and </a:t>
            </a:r>
            <a:br>
              <a:rPr lang="en-GB" dirty="0">
                <a:solidFill>
                  <a:schemeClr val="bg1"/>
                </a:solidFill>
              </a:rPr>
            </a:br>
            <a:r>
              <a:rPr lang="en-GB" dirty="0">
                <a:solidFill>
                  <a:schemeClr val="bg1"/>
                </a:solidFill>
              </a:rPr>
              <a:t>track inventory </a:t>
            </a:r>
            <a:br>
              <a:rPr lang="en-GB" dirty="0">
                <a:solidFill>
                  <a:schemeClr val="bg1"/>
                </a:solidFill>
              </a:rPr>
            </a:br>
            <a:r>
              <a:rPr lang="en-GB" dirty="0">
                <a:solidFill>
                  <a:schemeClr val="bg1"/>
                </a:solidFill>
              </a:rPr>
              <a:t>in real-time</a:t>
            </a:r>
          </a:p>
        </p:txBody>
      </p:sp>
      <p:pic>
        <p:nvPicPr>
          <p:cNvPr id="9" name="Picture 8">
            <a:extLst>
              <a:ext uri="{FF2B5EF4-FFF2-40B4-BE49-F238E27FC236}">
                <a16:creationId xmlns:a16="http://schemas.microsoft.com/office/drawing/2014/main" id="{5AA6FA4E-B3E0-4B19-BC13-0210DD89D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32580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36C59-7DC4-4749-838D-FB571E1D19D5}"/>
              </a:ext>
            </a:extLst>
          </p:cNvPr>
          <p:cNvSpPr>
            <a:spLocks noGrp="1"/>
          </p:cNvSpPr>
          <p:nvPr>
            <p:ph type="body" sz="quarter" idx="13"/>
          </p:nvPr>
        </p:nvSpPr>
        <p:spPr/>
        <p:txBody>
          <a:bodyPr/>
          <a:lstStyle/>
          <a:p>
            <a:r>
              <a:rPr lang="en-GB" dirty="0">
                <a:solidFill>
                  <a:schemeClr val="bg1"/>
                </a:solidFill>
              </a:rPr>
              <a:t>Quick response manufacturing</a:t>
            </a:r>
          </a:p>
        </p:txBody>
      </p:sp>
      <p:sp>
        <p:nvSpPr>
          <p:cNvPr id="3" name="Text Placeholder 2">
            <a:extLst>
              <a:ext uri="{FF2B5EF4-FFF2-40B4-BE49-F238E27FC236}">
                <a16:creationId xmlns:a16="http://schemas.microsoft.com/office/drawing/2014/main" id="{7F9C948C-7114-471E-8D16-0227F0A1A54C}"/>
              </a:ext>
            </a:extLst>
          </p:cNvPr>
          <p:cNvSpPr>
            <a:spLocks noGrp="1"/>
          </p:cNvSpPr>
          <p:nvPr>
            <p:ph type="body" sz="quarter" idx="14"/>
          </p:nvPr>
        </p:nvSpPr>
        <p:spPr/>
        <p:txBody>
          <a:bodyPr/>
          <a:lstStyle/>
          <a:p>
            <a:r>
              <a:rPr lang="en-GB" dirty="0">
                <a:solidFill>
                  <a:schemeClr val="bg1"/>
                </a:solidFill>
              </a:rPr>
              <a:t>QRM is a strategy developed to respond </a:t>
            </a:r>
            <a:br>
              <a:rPr lang="en-GB" dirty="0">
                <a:solidFill>
                  <a:schemeClr val="bg1"/>
                </a:solidFill>
              </a:rPr>
            </a:br>
            <a:r>
              <a:rPr lang="en-GB" dirty="0">
                <a:solidFill>
                  <a:schemeClr val="bg1"/>
                </a:solidFill>
              </a:rPr>
              <a:t>rapidly to consumer demands</a:t>
            </a:r>
          </a:p>
          <a:p>
            <a:pPr lvl="1"/>
            <a:r>
              <a:rPr lang="en-GB" dirty="0">
                <a:solidFill>
                  <a:srgbClr val="D1DA2E"/>
                </a:solidFill>
              </a:rPr>
              <a:t>Design and manufacture is compressed to beat </a:t>
            </a:r>
            <a:br>
              <a:rPr lang="en-GB" dirty="0">
                <a:solidFill>
                  <a:srgbClr val="D1DA2E"/>
                </a:solidFill>
              </a:rPr>
            </a:br>
            <a:r>
              <a:rPr lang="en-GB" dirty="0">
                <a:solidFill>
                  <a:srgbClr val="D1DA2E"/>
                </a:solidFill>
              </a:rPr>
              <a:t>competitors and gain a larger market share </a:t>
            </a:r>
          </a:p>
          <a:p>
            <a:pPr lvl="1"/>
            <a:r>
              <a:rPr lang="en-GB" dirty="0">
                <a:solidFill>
                  <a:srgbClr val="D1DA2E"/>
                </a:solidFill>
              </a:rPr>
              <a:t>Computer systems allow for close</a:t>
            </a:r>
            <a:br>
              <a:rPr lang="en-GB" dirty="0">
                <a:solidFill>
                  <a:srgbClr val="D1DA2E"/>
                </a:solidFill>
              </a:rPr>
            </a:br>
            <a:r>
              <a:rPr lang="en-GB" dirty="0">
                <a:solidFill>
                  <a:srgbClr val="D1DA2E"/>
                </a:solidFill>
              </a:rPr>
              <a:t>communication between staff </a:t>
            </a:r>
          </a:p>
          <a:p>
            <a:pPr lvl="1"/>
            <a:r>
              <a:rPr lang="en-GB" dirty="0">
                <a:solidFill>
                  <a:srgbClr val="D1DA2E"/>
                </a:solidFill>
              </a:rPr>
              <a:t>Rapid prototyping generates </a:t>
            </a:r>
            <a:br>
              <a:rPr lang="en-GB" dirty="0">
                <a:solidFill>
                  <a:srgbClr val="D1DA2E"/>
                </a:solidFill>
              </a:rPr>
            </a:br>
            <a:r>
              <a:rPr lang="en-GB" dirty="0">
                <a:solidFill>
                  <a:srgbClr val="D1DA2E"/>
                </a:solidFill>
              </a:rPr>
              <a:t>accurate models</a:t>
            </a:r>
          </a:p>
          <a:p>
            <a:pPr lvl="1"/>
            <a:r>
              <a:rPr lang="en-GB" dirty="0">
                <a:solidFill>
                  <a:schemeClr val="bg1"/>
                </a:solidFill>
              </a:rPr>
              <a:t>Name some industries in which </a:t>
            </a:r>
            <a:br>
              <a:rPr lang="en-GB" dirty="0">
                <a:solidFill>
                  <a:schemeClr val="bg1"/>
                </a:solidFill>
              </a:rPr>
            </a:br>
            <a:r>
              <a:rPr lang="en-GB" dirty="0">
                <a:solidFill>
                  <a:schemeClr val="bg1"/>
                </a:solidFill>
              </a:rPr>
              <a:t>QRM could be used to meet </a:t>
            </a:r>
            <a:br>
              <a:rPr lang="en-GB" dirty="0">
                <a:solidFill>
                  <a:schemeClr val="bg1"/>
                </a:solidFill>
              </a:rPr>
            </a:br>
            <a:r>
              <a:rPr lang="en-GB" dirty="0">
                <a:solidFill>
                  <a:schemeClr val="bg1"/>
                </a:solidFill>
              </a:rPr>
              <a:t>quickly changing trends</a:t>
            </a:r>
          </a:p>
        </p:txBody>
      </p:sp>
    </p:spTree>
    <p:extLst>
      <p:ext uri="{BB962C8B-B14F-4D97-AF65-F5344CB8AC3E}">
        <p14:creationId xmlns:p14="http://schemas.microsoft.com/office/powerpoint/2010/main" val="405917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C11C2-47A6-47D1-ADCD-965EDE1DC4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9744" y="3895344"/>
            <a:ext cx="5566603" cy="2962656"/>
          </a:xfrm>
          <a:prstGeom prst="rect">
            <a:avLst/>
          </a:prstGeom>
        </p:spPr>
      </p:pic>
      <p:sp>
        <p:nvSpPr>
          <p:cNvPr id="2" name="Text Placeholder 1">
            <a:extLst>
              <a:ext uri="{FF2B5EF4-FFF2-40B4-BE49-F238E27FC236}">
                <a16:creationId xmlns:a16="http://schemas.microsoft.com/office/drawing/2014/main" id="{2C381EC5-8417-42A1-AC0F-782E96BE19B3}"/>
              </a:ext>
            </a:extLst>
          </p:cNvPr>
          <p:cNvSpPr>
            <a:spLocks noGrp="1"/>
          </p:cNvSpPr>
          <p:nvPr>
            <p:ph type="body" sz="quarter" idx="13"/>
          </p:nvPr>
        </p:nvSpPr>
        <p:spPr/>
        <p:txBody>
          <a:bodyPr/>
          <a:lstStyle/>
          <a:p>
            <a:r>
              <a:rPr lang="en-GB" dirty="0"/>
              <a:t>Flexible manufacturing</a:t>
            </a:r>
          </a:p>
        </p:txBody>
      </p:sp>
      <p:sp>
        <p:nvSpPr>
          <p:cNvPr id="3" name="Text Placeholder 2">
            <a:extLst>
              <a:ext uri="{FF2B5EF4-FFF2-40B4-BE49-F238E27FC236}">
                <a16:creationId xmlns:a16="http://schemas.microsoft.com/office/drawing/2014/main" id="{4D87B59E-392F-49A6-A531-62E47E3E61E6}"/>
              </a:ext>
            </a:extLst>
          </p:cNvPr>
          <p:cNvSpPr>
            <a:spLocks noGrp="1"/>
          </p:cNvSpPr>
          <p:nvPr>
            <p:ph type="body" sz="quarter" idx="14"/>
          </p:nvPr>
        </p:nvSpPr>
        <p:spPr/>
        <p:txBody>
          <a:bodyPr/>
          <a:lstStyle/>
          <a:p>
            <a:r>
              <a:rPr lang="en-GB" dirty="0"/>
              <a:t>Flexible manufacturing systems (FMS) can adapt to changes in product, material and scale of production</a:t>
            </a:r>
          </a:p>
          <a:p>
            <a:pPr lvl="1"/>
            <a:r>
              <a:rPr lang="en-GB" dirty="0">
                <a:solidFill>
                  <a:srgbClr val="EB541E"/>
                </a:solidFill>
              </a:rPr>
              <a:t>FMS can respond quickly to market demands,</a:t>
            </a:r>
            <a:br>
              <a:rPr lang="en-GB" dirty="0">
                <a:solidFill>
                  <a:srgbClr val="EB541E"/>
                </a:solidFill>
              </a:rPr>
            </a:br>
            <a:r>
              <a:rPr lang="en-GB" dirty="0">
                <a:solidFill>
                  <a:srgbClr val="EB541E"/>
                </a:solidFill>
              </a:rPr>
              <a:t>capitalising on the adaptability of CNC machines</a:t>
            </a:r>
          </a:p>
          <a:p>
            <a:pPr lvl="1"/>
            <a:r>
              <a:rPr lang="en-GB" dirty="0">
                <a:solidFill>
                  <a:srgbClr val="EB541E"/>
                </a:solidFill>
              </a:rPr>
              <a:t>Multi-functional tools and quick-release dies mean machines can switch from one product to another with little downtime</a:t>
            </a:r>
          </a:p>
          <a:p>
            <a:pPr lvl="1"/>
            <a:endParaRPr lang="en-GB" dirty="0"/>
          </a:p>
        </p:txBody>
      </p:sp>
    </p:spTree>
    <p:extLst>
      <p:ext uri="{BB962C8B-B14F-4D97-AF65-F5344CB8AC3E}">
        <p14:creationId xmlns:p14="http://schemas.microsoft.com/office/powerpoint/2010/main" val="231506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43CA74-3D65-48A4-ADFD-6AEDB62385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45536"/>
            <a:ext cx="9144000" cy="3712464"/>
          </a:xfrm>
          <a:prstGeom prst="rect">
            <a:avLst/>
          </a:prstGeom>
        </p:spPr>
      </p:pic>
      <p:sp>
        <p:nvSpPr>
          <p:cNvPr id="2" name="Text Placeholder 1">
            <a:extLst>
              <a:ext uri="{FF2B5EF4-FFF2-40B4-BE49-F238E27FC236}">
                <a16:creationId xmlns:a16="http://schemas.microsoft.com/office/drawing/2014/main" id="{6819B1FD-768C-44DC-A528-F7D2A760DD67}"/>
              </a:ext>
            </a:extLst>
          </p:cNvPr>
          <p:cNvSpPr>
            <a:spLocks noGrp="1"/>
          </p:cNvSpPr>
          <p:nvPr>
            <p:ph type="body" sz="quarter" idx="13"/>
          </p:nvPr>
        </p:nvSpPr>
        <p:spPr/>
        <p:txBody>
          <a:bodyPr/>
          <a:lstStyle/>
          <a:p>
            <a:r>
              <a:rPr lang="en-GB" dirty="0">
                <a:solidFill>
                  <a:schemeClr val="bg1"/>
                </a:solidFill>
              </a:rPr>
              <a:t>Case study</a:t>
            </a:r>
          </a:p>
        </p:txBody>
      </p:sp>
      <p:sp>
        <p:nvSpPr>
          <p:cNvPr id="3" name="Text Placeholder 2">
            <a:extLst>
              <a:ext uri="{FF2B5EF4-FFF2-40B4-BE49-F238E27FC236}">
                <a16:creationId xmlns:a16="http://schemas.microsoft.com/office/drawing/2014/main" id="{0A6B32E7-A189-4820-AE3C-FC49A573AD5C}"/>
              </a:ext>
            </a:extLst>
          </p:cNvPr>
          <p:cNvSpPr>
            <a:spLocks noGrp="1"/>
          </p:cNvSpPr>
          <p:nvPr>
            <p:ph type="body" sz="quarter" idx="14"/>
          </p:nvPr>
        </p:nvSpPr>
        <p:spPr/>
        <p:txBody>
          <a:bodyPr/>
          <a:lstStyle/>
          <a:p>
            <a:r>
              <a:rPr lang="en-GB" dirty="0">
                <a:solidFill>
                  <a:schemeClr val="bg1"/>
                </a:solidFill>
              </a:rPr>
              <a:t>Nike offers a range of products made to order </a:t>
            </a:r>
            <a:br>
              <a:rPr lang="en-GB" dirty="0">
                <a:solidFill>
                  <a:schemeClr val="bg1"/>
                </a:solidFill>
              </a:rPr>
            </a:br>
            <a:r>
              <a:rPr lang="en-GB" dirty="0">
                <a:solidFill>
                  <a:schemeClr val="bg1"/>
                </a:solidFill>
              </a:rPr>
              <a:t>with a service called </a:t>
            </a:r>
            <a:r>
              <a:rPr lang="en-GB" dirty="0" err="1">
                <a:solidFill>
                  <a:schemeClr val="bg1"/>
                </a:solidFill>
              </a:rPr>
              <a:t>NikeiD</a:t>
            </a:r>
            <a:endParaRPr lang="en-GB" dirty="0">
              <a:solidFill>
                <a:schemeClr val="bg1"/>
              </a:solidFill>
            </a:endParaRPr>
          </a:p>
          <a:p>
            <a:pPr lvl="1"/>
            <a:r>
              <a:rPr lang="en-GB" dirty="0">
                <a:solidFill>
                  <a:schemeClr val="bg1"/>
                </a:solidFill>
              </a:rPr>
              <a:t>Customers design customised products </a:t>
            </a:r>
            <a:br>
              <a:rPr lang="en-GB" dirty="0">
                <a:solidFill>
                  <a:schemeClr val="bg1"/>
                </a:solidFill>
              </a:rPr>
            </a:br>
            <a:r>
              <a:rPr lang="en-GB" dirty="0">
                <a:solidFill>
                  <a:schemeClr val="bg1"/>
                </a:solidFill>
              </a:rPr>
              <a:t>and submit orders via a website</a:t>
            </a:r>
          </a:p>
          <a:p>
            <a:pPr lvl="1"/>
            <a:r>
              <a:rPr lang="en-GB" dirty="0">
                <a:solidFill>
                  <a:schemeClr val="bg1"/>
                </a:solidFill>
              </a:rPr>
              <a:t>Orders are delivered to consumers </a:t>
            </a:r>
            <a:br>
              <a:rPr lang="en-GB" dirty="0">
                <a:solidFill>
                  <a:schemeClr val="bg1"/>
                </a:solidFill>
              </a:rPr>
            </a:br>
            <a:r>
              <a:rPr lang="en-GB" dirty="0">
                <a:solidFill>
                  <a:schemeClr val="bg1"/>
                </a:solidFill>
              </a:rPr>
              <a:t>within 4 weeks or less</a:t>
            </a:r>
          </a:p>
          <a:p>
            <a:pPr lvl="1"/>
            <a:r>
              <a:rPr lang="en-GB" dirty="0">
                <a:solidFill>
                  <a:srgbClr val="EB541E"/>
                </a:solidFill>
              </a:rPr>
              <a:t>How are computer systems </a:t>
            </a:r>
            <a:br>
              <a:rPr lang="en-GB" dirty="0">
                <a:solidFill>
                  <a:srgbClr val="EB541E"/>
                </a:solidFill>
              </a:rPr>
            </a:br>
            <a:r>
              <a:rPr lang="en-GB" dirty="0">
                <a:solidFill>
                  <a:srgbClr val="EB541E"/>
                </a:solidFill>
              </a:rPr>
              <a:t>used to achieve this?</a:t>
            </a:r>
          </a:p>
        </p:txBody>
      </p:sp>
      <p:pic>
        <p:nvPicPr>
          <p:cNvPr id="10" name="Picture 9">
            <a:extLst>
              <a:ext uri="{FF2B5EF4-FFF2-40B4-BE49-F238E27FC236}">
                <a16:creationId xmlns:a16="http://schemas.microsoft.com/office/drawing/2014/main" id="{44CF94C7-1CC3-448B-9F5C-D87C03CC8B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0722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27F476-A1F3-4E67-BF16-8E2712E01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8686" y="2221041"/>
            <a:ext cx="6592824" cy="4507701"/>
          </a:xfrm>
          <a:prstGeom prst="rect">
            <a:avLst/>
          </a:prstGeom>
        </p:spPr>
      </p:pic>
      <p:sp>
        <p:nvSpPr>
          <p:cNvPr id="2" name="Text Placeholder 1">
            <a:extLst>
              <a:ext uri="{FF2B5EF4-FFF2-40B4-BE49-F238E27FC236}">
                <a16:creationId xmlns:a16="http://schemas.microsoft.com/office/drawing/2014/main" id="{E7F71F3F-3FBA-4D35-96E6-208FD5B7808B}"/>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485E664F-376A-423F-9A01-313AB6A73C73}"/>
              </a:ext>
            </a:extLst>
          </p:cNvPr>
          <p:cNvSpPr>
            <a:spLocks noGrp="1"/>
          </p:cNvSpPr>
          <p:nvPr>
            <p:ph type="body" sz="quarter" idx="14"/>
          </p:nvPr>
        </p:nvSpPr>
        <p:spPr>
          <a:xfrm>
            <a:off x="724280" y="1704179"/>
            <a:ext cx="7797230" cy="3453607"/>
          </a:xfrm>
        </p:spPr>
        <p:txBody>
          <a:bodyPr/>
          <a:lstStyle/>
          <a:p>
            <a:r>
              <a:rPr lang="en-GB" dirty="0"/>
              <a:t>Complete </a:t>
            </a:r>
            <a:r>
              <a:rPr lang="en-GB" b="1" dirty="0"/>
              <a:t>Task 2 </a:t>
            </a:r>
            <a:r>
              <a:rPr lang="en-GB" dirty="0"/>
              <a:t>of </a:t>
            </a:r>
            <a:r>
              <a:rPr lang="en-GB" b="1" dirty="0"/>
              <a:t>Worksheet 3 </a:t>
            </a:r>
            <a:r>
              <a:rPr lang="en-GB" dirty="0"/>
              <a:t>in pairs</a:t>
            </a:r>
          </a:p>
          <a:p>
            <a:endParaRPr lang="en-GB" dirty="0"/>
          </a:p>
        </p:txBody>
      </p:sp>
    </p:spTree>
    <p:extLst>
      <p:ext uri="{BB962C8B-B14F-4D97-AF65-F5344CB8AC3E}">
        <p14:creationId xmlns:p14="http://schemas.microsoft.com/office/powerpoint/2010/main" val="415887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vert="horz" lIns="0" tIns="0" rIns="0" bIns="0" anchor="t"/>
          <a:lstStyle/>
          <a:p>
            <a:pPr marL="271145" indent="-271145"/>
            <a:r>
              <a:rPr lang="en-GB" dirty="0"/>
              <a:t>Explain how computers systems are used to plan and control manufacturing, reduce waste and respond to consumer demand</a:t>
            </a:r>
          </a:p>
          <a:p>
            <a:pPr marL="271145" indent="-271145"/>
            <a:r>
              <a:rPr lang="en-GB" dirty="0"/>
              <a:t>Explain specific industrial manufacturing systems </a:t>
            </a:r>
            <a:br>
              <a:rPr lang="en-GB" dirty="0"/>
            </a:br>
            <a:r>
              <a:rPr lang="en-GB" dirty="0"/>
              <a:t>and the use of computer controlled systems </a:t>
            </a:r>
            <a:br>
              <a:rPr lang="en-GB" dirty="0"/>
            </a:br>
            <a:r>
              <a:rPr lang="en-GB" dirty="0"/>
              <a:t>in production, distribution and storage</a:t>
            </a:r>
          </a:p>
          <a:p>
            <a:pPr marL="271145" indent="-271145"/>
            <a:r>
              <a:rPr lang="en-GB" dirty="0"/>
              <a:t>Be aware of the use of standardised, bought in components </a:t>
            </a:r>
          </a:p>
          <a:p>
            <a:pPr marL="271145" indent="-271145"/>
            <a:r>
              <a:rPr lang="en-GB" dirty="0"/>
              <a:t>Explain how sub-assembly works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9BC61-DEB5-4AC1-8CF5-54F953F454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18185"/>
            <a:ext cx="9144000" cy="1890631"/>
          </a:xfrm>
          <a:prstGeom prst="rect">
            <a:avLst/>
          </a:prstGeom>
        </p:spPr>
      </p:pic>
      <p:sp>
        <p:nvSpPr>
          <p:cNvPr id="2" name="Text Placeholder 1">
            <a:extLst>
              <a:ext uri="{FF2B5EF4-FFF2-40B4-BE49-F238E27FC236}">
                <a16:creationId xmlns:a16="http://schemas.microsoft.com/office/drawing/2014/main" id="{CC0B5FA1-E3F0-4C76-9B0B-A3A67B407293}"/>
              </a:ext>
            </a:extLst>
          </p:cNvPr>
          <p:cNvSpPr>
            <a:spLocks noGrp="1"/>
          </p:cNvSpPr>
          <p:nvPr>
            <p:ph type="body" sz="quarter" idx="13"/>
          </p:nvPr>
        </p:nvSpPr>
        <p:spPr/>
        <p:txBody>
          <a:bodyPr/>
          <a:lstStyle/>
          <a:p>
            <a:r>
              <a:rPr lang="en-GB" dirty="0"/>
              <a:t>Bought-in parts</a:t>
            </a:r>
          </a:p>
        </p:txBody>
      </p:sp>
      <p:sp>
        <p:nvSpPr>
          <p:cNvPr id="3" name="Text Placeholder 2">
            <a:extLst>
              <a:ext uri="{FF2B5EF4-FFF2-40B4-BE49-F238E27FC236}">
                <a16:creationId xmlns:a16="http://schemas.microsoft.com/office/drawing/2014/main" id="{12868537-4663-416D-A323-C9C714508B8E}"/>
              </a:ext>
            </a:extLst>
          </p:cNvPr>
          <p:cNvSpPr>
            <a:spLocks noGrp="1"/>
          </p:cNvSpPr>
          <p:nvPr>
            <p:ph type="body" sz="quarter" idx="14"/>
          </p:nvPr>
        </p:nvSpPr>
        <p:spPr/>
        <p:txBody>
          <a:bodyPr/>
          <a:lstStyle/>
          <a:p>
            <a:r>
              <a:rPr lang="en-GB" dirty="0"/>
              <a:t>Manufacturers buy-in fixtures and fittings such as fastenings and electronic components</a:t>
            </a:r>
          </a:p>
          <a:p>
            <a:pPr lvl="1"/>
            <a:r>
              <a:rPr lang="en-GB" dirty="0"/>
              <a:t>What are the advantages of using bought-in components?</a:t>
            </a:r>
          </a:p>
          <a:p>
            <a:pPr lvl="1"/>
            <a:r>
              <a:rPr lang="en-GB" dirty="0"/>
              <a:t>Consider the bought-in parts you have used in your own design projects; how reliable were they in terms of their </a:t>
            </a:r>
            <a:br>
              <a:rPr lang="en-GB" dirty="0"/>
            </a:br>
            <a:r>
              <a:rPr lang="en-GB" dirty="0"/>
              <a:t>form and performance?</a:t>
            </a:r>
          </a:p>
        </p:txBody>
      </p:sp>
    </p:spTree>
    <p:extLst>
      <p:ext uri="{BB962C8B-B14F-4D97-AF65-F5344CB8AC3E}">
        <p14:creationId xmlns:p14="http://schemas.microsoft.com/office/powerpoint/2010/main" val="135461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0C2FE-C0F9-42BD-A150-8B70C6AF13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flipH="1">
            <a:off x="6011172" y="1798678"/>
            <a:ext cx="3132828" cy="4174302"/>
          </a:xfrm>
          <a:prstGeom prst="rect">
            <a:avLst/>
          </a:prstGeom>
        </p:spPr>
      </p:pic>
      <p:sp>
        <p:nvSpPr>
          <p:cNvPr id="2" name="Text Placeholder 1">
            <a:extLst>
              <a:ext uri="{FF2B5EF4-FFF2-40B4-BE49-F238E27FC236}">
                <a16:creationId xmlns:a16="http://schemas.microsoft.com/office/drawing/2014/main" id="{8D3D6840-0424-47A6-B31A-F2434B9E5950}"/>
              </a:ext>
            </a:extLst>
          </p:cNvPr>
          <p:cNvSpPr>
            <a:spLocks noGrp="1"/>
          </p:cNvSpPr>
          <p:nvPr>
            <p:ph type="body" sz="quarter" idx="13"/>
          </p:nvPr>
        </p:nvSpPr>
        <p:spPr/>
        <p:txBody>
          <a:bodyPr/>
          <a:lstStyle/>
          <a:p>
            <a:r>
              <a:rPr lang="en-GB" dirty="0"/>
              <a:t>Standardisation</a:t>
            </a:r>
          </a:p>
        </p:txBody>
      </p:sp>
      <p:sp>
        <p:nvSpPr>
          <p:cNvPr id="3" name="Text Placeholder 2">
            <a:extLst>
              <a:ext uri="{FF2B5EF4-FFF2-40B4-BE49-F238E27FC236}">
                <a16:creationId xmlns:a16="http://schemas.microsoft.com/office/drawing/2014/main" id="{B389048C-1394-4D24-BA72-364131389C79}"/>
              </a:ext>
            </a:extLst>
          </p:cNvPr>
          <p:cNvSpPr>
            <a:spLocks noGrp="1"/>
          </p:cNvSpPr>
          <p:nvPr>
            <p:ph type="body" sz="quarter" idx="14"/>
          </p:nvPr>
        </p:nvSpPr>
        <p:spPr>
          <a:xfrm>
            <a:off x="724280" y="1704179"/>
            <a:ext cx="7797230" cy="3453607"/>
          </a:xfrm>
        </p:spPr>
        <p:txBody>
          <a:bodyPr/>
          <a:lstStyle/>
          <a:p>
            <a:r>
              <a:rPr lang="en-GB" dirty="0"/>
              <a:t>Manufacturers comply to universal </a:t>
            </a:r>
            <a:br>
              <a:rPr lang="en-GB" dirty="0"/>
            </a:br>
            <a:r>
              <a:rPr lang="en-GB" dirty="0"/>
              <a:t>norms so parts integrate seamlessly</a:t>
            </a:r>
          </a:p>
          <a:p>
            <a:pPr lvl="1"/>
            <a:r>
              <a:rPr lang="en-GB" sz="2300" dirty="0"/>
              <a:t>Standards are set by bodies like </a:t>
            </a:r>
            <a:br>
              <a:rPr lang="en-GB" sz="2300" dirty="0"/>
            </a:br>
            <a:r>
              <a:rPr lang="en-GB" sz="2300" dirty="0"/>
              <a:t>the British Standards Institute </a:t>
            </a:r>
            <a:br>
              <a:rPr lang="en-GB" sz="2300" dirty="0"/>
            </a:br>
            <a:r>
              <a:rPr lang="en-GB" sz="2300" dirty="0"/>
              <a:t>(BSI) and the International </a:t>
            </a:r>
            <a:br>
              <a:rPr lang="en-GB" sz="2300" dirty="0"/>
            </a:br>
            <a:r>
              <a:rPr lang="en-GB" sz="2300" dirty="0"/>
              <a:t>Standards Organisation (ISO)</a:t>
            </a:r>
          </a:p>
          <a:p>
            <a:pPr lvl="1"/>
            <a:r>
              <a:rPr lang="en-GB" sz="2300" dirty="0"/>
              <a:t>Standards cover everything </a:t>
            </a:r>
            <a:br>
              <a:rPr lang="en-GB" sz="2300" dirty="0"/>
            </a:br>
            <a:r>
              <a:rPr lang="en-GB" sz="2300" dirty="0"/>
              <a:t>from Health and Safety protocols </a:t>
            </a:r>
            <a:br>
              <a:rPr lang="en-GB" sz="2300" dirty="0"/>
            </a:br>
            <a:r>
              <a:rPr lang="en-GB" sz="2300" dirty="0"/>
              <a:t>to paper sizes </a:t>
            </a:r>
          </a:p>
          <a:p>
            <a:pPr lvl="2"/>
            <a:r>
              <a:rPr lang="en-GB" sz="2300" dirty="0"/>
              <a:t>How do standards affect QA/QC tests?</a:t>
            </a:r>
          </a:p>
          <a:p>
            <a:pPr lvl="2"/>
            <a:r>
              <a:rPr lang="en-GB" sz="2300" dirty="0"/>
              <a:t>Does standardisation benefit consumers?</a:t>
            </a:r>
          </a:p>
          <a:p>
            <a:endParaRPr lang="en-GB" dirty="0"/>
          </a:p>
        </p:txBody>
      </p:sp>
    </p:spTree>
    <p:extLst>
      <p:ext uri="{BB962C8B-B14F-4D97-AF65-F5344CB8AC3E}">
        <p14:creationId xmlns:p14="http://schemas.microsoft.com/office/powerpoint/2010/main" val="99836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83427-02F7-411A-8C66-448DBAF9DD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0049"/>
          <a:stretch/>
        </p:blipFill>
        <p:spPr>
          <a:xfrm flipH="1">
            <a:off x="3688080" y="642482"/>
            <a:ext cx="5455920" cy="6215518"/>
          </a:xfrm>
          <a:prstGeom prst="rect">
            <a:avLst/>
          </a:prstGeom>
        </p:spPr>
      </p:pic>
      <p:sp>
        <p:nvSpPr>
          <p:cNvPr id="2" name="Text Placeholder 1">
            <a:extLst>
              <a:ext uri="{FF2B5EF4-FFF2-40B4-BE49-F238E27FC236}">
                <a16:creationId xmlns:a16="http://schemas.microsoft.com/office/drawing/2014/main" id="{C428E337-09E4-45C9-8616-303FC4A1C091}"/>
              </a:ext>
            </a:extLst>
          </p:cNvPr>
          <p:cNvSpPr>
            <a:spLocks noGrp="1"/>
          </p:cNvSpPr>
          <p:nvPr>
            <p:ph type="body" sz="quarter" idx="13"/>
          </p:nvPr>
        </p:nvSpPr>
        <p:spPr/>
        <p:txBody>
          <a:bodyPr/>
          <a:lstStyle/>
          <a:p>
            <a:r>
              <a:rPr lang="en-GB" dirty="0"/>
              <a:t>Sub-assembly</a:t>
            </a:r>
          </a:p>
        </p:txBody>
      </p:sp>
      <p:sp>
        <p:nvSpPr>
          <p:cNvPr id="3" name="Text Placeholder 2">
            <a:extLst>
              <a:ext uri="{FF2B5EF4-FFF2-40B4-BE49-F238E27FC236}">
                <a16:creationId xmlns:a16="http://schemas.microsoft.com/office/drawing/2014/main" id="{30E4211B-C35B-4FE9-8509-581F30D36815}"/>
              </a:ext>
            </a:extLst>
          </p:cNvPr>
          <p:cNvSpPr>
            <a:spLocks noGrp="1"/>
          </p:cNvSpPr>
          <p:nvPr>
            <p:ph type="body" sz="quarter" idx="14"/>
          </p:nvPr>
        </p:nvSpPr>
        <p:spPr/>
        <p:txBody>
          <a:bodyPr/>
          <a:lstStyle/>
          <a:p>
            <a:r>
              <a:rPr lang="en-GB" dirty="0"/>
              <a:t>Bought-in parts may take the form </a:t>
            </a:r>
            <a:br>
              <a:rPr lang="en-GB" dirty="0"/>
            </a:br>
            <a:r>
              <a:rPr lang="en-GB" dirty="0"/>
              <a:t>of complex pre-assembled units</a:t>
            </a:r>
          </a:p>
          <a:p>
            <a:pPr lvl="1"/>
            <a:r>
              <a:rPr lang="en-GB" dirty="0"/>
              <a:t>Sub-assemblies can be anything from </a:t>
            </a:r>
            <a:br>
              <a:rPr lang="en-GB" dirty="0"/>
            </a:br>
            <a:r>
              <a:rPr lang="en-GB" dirty="0"/>
              <a:t>fuses to the rear fuselage of an aircraft</a:t>
            </a:r>
          </a:p>
          <a:p>
            <a:pPr lvl="1"/>
            <a:r>
              <a:rPr lang="en-GB" dirty="0"/>
              <a:t>Sub-contractors provide CAD files</a:t>
            </a:r>
            <a:br>
              <a:rPr lang="en-GB" dirty="0"/>
            </a:br>
            <a:r>
              <a:rPr lang="en-GB" dirty="0"/>
              <a:t>so designs can be tested virtually </a:t>
            </a:r>
            <a:br>
              <a:rPr lang="en-GB" dirty="0"/>
            </a:br>
            <a:r>
              <a:rPr lang="en-GB" dirty="0"/>
              <a:t>with all bought-in parts in place</a:t>
            </a:r>
          </a:p>
          <a:p>
            <a:pPr lvl="1"/>
            <a:r>
              <a:rPr lang="en-GB" dirty="0"/>
              <a:t>Manufacturers comply to standards </a:t>
            </a:r>
            <a:br>
              <a:rPr lang="en-GB" dirty="0"/>
            </a:br>
            <a:r>
              <a:rPr lang="en-GB" dirty="0"/>
              <a:t>set by the International Standards </a:t>
            </a:r>
            <a:br>
              <a:rPr lang="en-GB" dirty="0"/>
            </a:br>
            <a:r>
              <a:rPr lang="en-GB" dirty="0"/>
              <a:t>Organisation (ISO)</a:t>
            </a:r>
          </a:p>
          <a:p>
            <a:pPr lvl="2"/>
            <a:r>
              <a:rPr lang="en-GB" dirty="0"/>
              <a:t>Discuss the pros and cons of sub-assembly</a:t>
            </a:r>
          </a:p>
        </p:txBody>
      </p:sp>
      <p:pic>
        <p:nvPicPr>
          <p:cNvPr id="7" name="Picture 6">
            <a:extLst>
              <a:ext uri="{FF2B5EF4-FFF2-40B4-BE49-F238E27FC236}">
                <a16:creationId xmlns:a16="http://schemas.microsoft.com/office/drawing/2014/main" id="{17CF7F90-42B6-47E1-B5F2-AB2016CE1F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5463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E20D6-B24C-46F8-8ECC-56F5132252F8}"/>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87351DE8-8567-460A-A2E2-3299C05E0F17}"/>
              </a:ext>
            </a:extLst>
          </p:cNvPr>
          <p:cNvSpPr>
            <a:spLocks noGrp="1"/>
          </p:cNvSpPr>
          <p:nvPr>
            <p:ph type="body" sz="quarter" idx="14"/>
          </p:nvPr>
        </p:nvSpPr>
        <p:spPr/>
        <p:txBody>
          <a:bodyPr/>
          <a:lstStyle/>
          <a:p>
            <a:r>
              <a:rPr lang="en-GB" dirty="0"/>
              <a:t>Complete </a:t>
            </a:r>
            <a:r>
              <a:rPr lang="en-GB" b="1" dirty="0"/>
              <a:t>Task 3 </a:t>
            </a:r>
            <a:r>
              <a:rPr lang="en-GB" dirty="0"/>
              <a:t>of </a:t>
            </a:r>
            <a:r>
              <a:rPr lang="en-GB" b="1" dirty="0"/>
              <a:t>Worksheet 3</a:t>
            </a:r>
            <a:endParaRPr lang="en-GB" dirty="0"/>
          </a:p>
        </p:txBody>
      </p:sp>
    </p:spTree>
    <p:extLst>
      <p:ext uri="{BB962C8B-B14F-4D97-AF65-F5344CB8AC3E}">
        <p14:creationId xmlns:p14="http://schemas.microsoft.com/office/powerpoint/2010/main" val="188415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BE1E6E-21B9-430F-BAC3-01CF382C18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781006"/>
            <a:ext cx="9140714" cy="1170762"/>
          </a:xfrm>
          <a:prstGeom prst="rect">
            <a:avLst/>
          </a:prstGeom>
        </p:spPr>
      </p:pic>
      <p:sp>
        <p:nvSpPr>
          <p:cNvPr id="2" name="Text Placeholder 1">
            <a:extLst>
              <a:ext uri="{FF2B5EF4-FFF2-40B4-BE49-F238E27FC236}">
                <a16:creationId xmlns:a16="http://schemas.microsoft.com/office/drawing/2014/main" id="{79D02B42-0CB5-43F6-B86C-2FE0B7019905}"/>
              </a:ext>
            </a:extLst>
          </p:cNvPr>
          <p:cNvSpPr>
            <a:spLocks noGrp="1"/>
          </p:cNvSpPr>
          <p:nvPr>
            <p:ph type="body" sz="quarter" idx="13"/>
          </p:nvPr>
        </p:nvSpPr>
        <p:spPr/>
        <p:txBody>
          <a:bodyPr/>
          <a:lstStyle/>
          <a:p>
            <a:r>
              <a:rPr lang="en-US" dirty="0"/>
              <a:t>Plenary</a:t>
            </a:r>
          </a:p>
          <a:p>
            <a:endParaRPr lang="en-GB" dirty="0"/>
          </a:p>
        </p:txBody>
      </p:sp>
      <p:sp>
        <p:nvSpPr>
          <p:cNvPr id="3" name="Text Placeholder 2">
            <a:extLst>
              <a:ext uri="{FF2B5EF4-FFF2-40B4-BE49-F238E27FC236}">
                <a16:creationId xmlns:a16="http://schemas.microsoft.com/office/drawing/2014/main" id="{5FA982C1-B4F5-4EB5-9035-EE29B684193B}"/>
              </a:ext>
            </a:extLst>
          </p:cNvPr>
          <p:cNvSpPr>
            <a:spLocks noGrp="1"/>
          </p:cNvSpPr>
          <p:nvPr>
            <p:ph type="body" sz="quarter" idx="14"/>
          </p:nvPr>
        </p:nvSpPr>
        <p:spPr/>
        <p:txBody>
          <a:bodyPr/>
          <a:lstStyle/>
          <a:p>
            <a:r>
              <a:rPr lang="en-US" dirty="0"/>
              <a:t>Compare manufacturing systems </a:t>
            </a:r>
            <a:r>
              <a:rPr lang="en-US"/>
              <a:t>before </a:t>
            </a:r>
            <a:br>
              <a:rPr lang="en-US"/>
            </a:br>
            <a:r>
              <a:rPr lang="en-US"/>
              <a:t>and after </a:t>
            </a:r>
            <a:r>
              <a:rPr lang="en-US" dirty="0"/>
              <a:t>the integration of computers </a:t>
            </a:r>
            <a:r>
              <a:rPr lang="en-US"/>
              <a:t>using </a:t>
            </a:r>
            <a:br>
              <a:rPr lang="en-US"/>
            </a:br>
            <a:r>
              <a:rPr lang="en-US" b="1"/>
              <a:t>Task 4</a:t>
            </a:r>
            <a:r>
              <a:rPr lang="en-US"/>
              <a:t> of </a:t>
            </a:r>
            <a:r>
              <a:rPr lang="en-US" b="1" dirty="0"/>
              <a:t>Worksheet 3 </a:t>
            </a:r>
          </a:p>
          <a:p>
            <a:r>
              <a:rPr lang="en-US" dirty="0"/>
              <a:t>Share your responses with the rest of the class</a:t>
            </a:r>
          </a:p>
          <a:p>
            <a:endParaRPr lang="en-GB" dirty="0"/>
          </a:p>
        </p:txBody>
      </p:sp>
    </p:spTree>
    <p:extLst>
      <p:ext uri="{BB962C8B-B14F-4D97-AF65-F5344CB8AC3E}">
        <p14:creationId xmlns:p14="http://schemas.microsoft.com/office/powerpoint/2010/main" val="1734566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855A0E-4A1F-45E4-8A13-F102758FFE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5922" y="2695575"/>
            <a:ext cx="4440768" cy="3330576"/>
          </a:xfrm>
          <a:prstGeom prst="rect">
            <a:avLst/>
          </a:prstGeom>
        </p:spPr>
      </p:pic>
      <p:sp>
        <p:nvSpPr>
          <p:cNvPr id="2" name="Text Placeholder 1">
            <a:extLst>
              <a:ext uri="{FF2B5EF4-FFF2-40B4-BE49-F238E27FC236}">
                <a16:creationId xmlns:a16="http://schemas.microsoft.com/office/drawing/2014/main" id="{84524147-EFFA-46BB-BED3-00CD60D930C9}"/>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44BB2B4D-B6B0-40CD-82AF-CE9570501C26}"/>
              </a:ext>
            </a:extLst>
          </p:cNvPr>
          <p:cNvSpPr>
            <a:spLocks noGrp="1"/>
          </p:cNvSpPr>
          <p:nvPr>
            <p:ph type="body" sz="quarter" idx="14"/>
          </p:nvPr>
        </p:nvSpPr>
        <p:spPr/>
        <p:txBody>
          <a:bodyPr/>
          <a:lstStyle/>
          <a:p>
            <a:r>
              <a:rPr lang="en-GB" dirty="0"/>
              <a:t>Spot the difference…</a:t>
            </a:r>
          </a:p>
        </p:txBody>
      </p:sp>
      <p:pic>
        <p:nvPicPr>
          <p:cNvPr id="6" name="Picture 5">
            <a:extLst>
              <a:ext uri="{FF2B5EF4-FFF2-40B4-BE49-F238E27FC236}">
                <a16:creationId xmlns:a16="http://schemas.microsoft.com/office/drawing/2014/main" id="{2E7E4776-E16E-4D92-9BD4-5EF3FF6F39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54" r="-2541" b="-17007"/>
          <a:stretch/>
        </p:blipFill>
        <p:spPr>
          <a:xfrm>
            <a:off x="209360" y="2905984"/>
            <a:ext cx="4583579" cy="3691666"/>
          </a:xfrm>
          <a:prstGeom prst="rect">
            <a:avLst/>
          </a:prstGeom>
        </p:spPr>
      </p:pic>
    </p:spTree>
    <p:extLst>
      <p:ext uri="{BB962C8B-B14F-4D97-AF65-F5344CB8AC3E}">
        <p14:creationId xmlns:p14="http://schemas.microsoft.com/office/powerpoint/2010/main" val="160134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09F637-8662-4F20-A574-FFC8B1C073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0936" y="2603950"/>
            <a:ext cx="5013064" cy="4254049"/>
          </a:xfrm>
          <a:prstGeom prst="rect">
            <a:avLst/>
          </a:prstGeom>
        </p:spPr>
      </p:pic>
      <p:sp>
        <p:nvSpPr>
          <p:cNvPr id="2" name="Text Placeholder 1">
            <a:extLst>
              <a:ext uri="{FF2B5EF4-FFF2-40B4-BE49-F238E27FC236}">
                <a16:creationId xmlns:a16="http://schemas.microsoft.com/office/drawing/2014/main" id="{87E157E9-0EBE-40F3-A64F-DC31FEC41BA6}"/>
              </a:ext>
            </a:extLst>
          </p:cNvPr>
          <p:cNvSpPr>
            <a:spLocks noGrp="1"/>
          </p:cNvSpPr>
          <p:nvPr>
            <p:ph type="body" sz="quarter" idx="13"/>
          </p:nvPr>
        </p:nvSpPr>
        <p:spPr/>
        <p:txBody>
          <a:bodyPr/>
          <a:lstStyle/>
          <a:p>
            <a:r>
              <a:rPr lang="en-GB" dirty="0"/>
              <a:t>Manufacture vs Management</a:t>
            </a:r>
          </a:p>
        </p:txBody>
      </p:sp>
      <p:sp>
        <p:nvSpPr>
          <p:cNvPr id="3" name="Text Placeholder 2">
            <a:extLst>
              <a:ext uri="{FF2B5EF4-FFF2-40B4-BE49-F238E27FC236}">
                <a16:creationId xmlns:a16="http://schemas.microsoft.com/office/drawing/2014/main" id="{EEC7E8A1-0BD1-41B7-B652-B5854A585D7C}"/>
              </a:ext>
            </a:extLst>
          </p:cNvPr>
          <p:cNvSpPr>
            <a:spLocks noGrp="1"/>
          </p:cNvSpPr>
          <p:nvPr>
            <p:ph type="body" sz="quarter" idx="14"/>
          </p:nvPr>
        </p:nvSpPr>
        <p:spPr>
          <a:xfrm>
            <a:off x="724280" y="1704179"/>
            <a:ext cx="7797230" cy="3453607"/>
          </a:xfrm>
        </p:spPr>
        <p:txBody>
          <a:bodyPr/>
          <a:lstStyle/>
          <a:p>
            <a:r>
              <a:rPr lang="en-GB" dirty="0"/>
              <a:t>CAD/CAM is indispensable in the </a:t>
            </a:r>
            <a:r>
              <a:rPr lang="en-GB" b="1" dirty="0"/>
              <a:t>manufacture</a:t>
            </a:r>
            <a:r>
              <a:rPr lang="en-GB" dirty="0"/>
              <a:t> of products, but how are computers used to </a:t>
            </a:r>
            <a:r>
              <a:rPr lang="en-GB" b="1" dirty="0"/>
              <a:t>manage</a:t>
            </a:r>
            <a:r>
              <a:rPr lang="en-GB" dirty="0"/>
              <a:t> production systems as a whole?</a:t>
            </a:r>
          </a:p>
          <a:p>
            <a:pPr lvl="1"/>
            <a:r>
              <a:rPr lang="en-GB" dirty="0"/>
              <a:t>What kind of data might be registered</a:t>
            </a:r>
            <a:br>
              <a:rPr lang="en-GB" dirty="0"/>
            </a:br>
            <a:r>
              <a:rPr lang="en-GB" dirty="0"/>
              <a:t>when a customer orders a product?</a:t>
            </a:r>
          </a:p>
          <a:p>
            <a:pPr lvl="1"/>
            <a:r>
              <a:rPr lang="en-GB" dirty="0"/>
              <a:t>How is this data used and stored?</a:t>
            </a:r>
          </a:p>
          <a:p>
            <a:pPr lvl="1"/>
            <a:r>
              <a:rPr lang="en-GB" dirty="0"/>
              <a:t>How is an order scheduled </a:t>
            </a:r>
            <a:br>
              <a:rPr lang="en-GB" dirty="0"/>
            </a:br>
            <a:r>
              <a:rPr lang="en-GB" dirty="0"/>
              <a:t>for production?</a:t>
            </a:r>
          </a:p>
          <a:p>
            <a:pPr lvl="1"/>
            <a:r>
              <a:rPr lang="en-GB" dirty="0"/>
              <a:t>How is an order tracked?</a:t>
            </a:r>
          </a:p>
          <a:p>
            <a:pPr lvl="1"/>
            <a:r>
              <a:rPr lang="en-GB" dirty="0"/>
              <a:t>What kind of data might be fed back?</a:t>
            </a:r>
          </a:p>
          <a:p>
            <a:pPr lvl="1"/>
            <a:endParaRPr lang="en-GB" dirty="0"/>
          </a:p>
          <a:p>
            <a:pPr lvl="1"/>
            <a:endParaRPr lang="en-GB" dirty="0"/>
          </a:p>
          <a:p>
            <a:pPr lvl="1"/>
            <a:endParaRPr lang="en-GB" dirty="0"/>
          </a:p>
        </p:txBody>
      </p:sp>
      <p:pic>
        <p:nvPicPr>
          <p:cNvPr id="5" name="Picture 4">
            <a:extLst>
              <a:ext uri="{FF2B5EF4-FFF2-40B4-BE49-F238E27FC236}">
                <a16:creationId xmlns:a16="http://schemas.microsoft.com/office/drawing/2014/main" id="{6EC86A74-2281-41ED-BAA5-2BFB9758EA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8521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7D6A3-28E1-42BF-9ECC-F5D8748A98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A8B17DB9-E658-4399-B70F-EAC53C9DB961}"/>
              </a:ext>
            </a:extLst>
          </p:cNvPr>
          <p:cNvSpPr>
            <a:spLocks noGrp="1"/>
          </p:cNvSpPr>
          <p:nvPr>
            <p:ph type="body" sz="quarter" idx="13"/>
          </p:nvPr>
        </p:nvSpPr>
        <p:spPr/>
        <p:txBody>
          <a:bodyPr/>
          <a:lstStyle/>
          <a:p>
            <a:r>
              <a:rPr lang="en-GB" dirty="0"/>
              <a:t>Integrating IT</a:t>
            </a:r>
          </a:p>
        </p:txBody>
      </p:sp>
      <p:sp>
        <p:nvSpPr>
          <p:cNvPr id="3" name="Text Placeholder 2">
            <a:extLst>
              <a:ext uri="{FF2B5EF4-FFF2-40B4-BE49-F238E27FC236}">
                <a16:creationId xmlns:a16="http://schemas.microsoft.com/office/drawing/2014/main" id="{FC523B9E-ECDF-4E51-BAAA-14F0ED9214A5}"/>
              </a:ext>
            </a:extLst>
          </p:cNvPr>
          <p:cNvSpPr>
            <a:spLocks noGrp="1"/>
          </p:cNvSpPr>
          <p:nvPr>
            <p:ph type="body" sz="quarter" idx="14"/>
          </p:nvPr>
        </p:nvSpPr>
        <p:spPr>
          <a:xfrm>
            <a:off x="724280" y="1704179"/>
            <a:ext cx="7797230" cy="3453607"/>
          </a:xfrm>
        </p:spPr>
        <p:txBody>
          <a:bodyPr/>
          <a:lstStyle/>
          <a:p>
            <a:r>
              <a:rPr lang="en-GB" dirty="0"/>
              <a:t>Computer Integrated Manufacture (CIM)</a:t>
            </a:r>
            <a:r>
              <a:rPr lang="en-US" dirty="0"/>
              <a:t> </a:t>
            </a:r>
            <a:br>
              <a:rPr lang="en-US" dirty="0"/>
            </a:br>
            <a:r>
              <a:rPr lang="en-US" dirty="0"/>
              <a:t>uses computers to enable planning </a:t>
            </a:r>
            <a:br>
              <a:rPr lang="en-US" dirty="0"/>
            </a:br>
            <a:r>
              <a:rPr lang="en-US" dirty="0"/>
              <a:t>and control of the production process</a:t>
            </a:r>
          </a:p>
          <a:p>
            <a:pPr lvl="1"/>
            <a:r>
              <a:rPr lang="en-US" dirty="0"/>
              <a:t>Computer systems integrate aspects such </a:t>
            </a:r>
            <a:br>
              <a:rPr lang="en-US" dirty="0"/>
            </a:br>
            <a:r>
              <a:rPr lang="en-US" dirty="0"/>
              <a:t>as planning, research, design, testing, </a:t>
            </a:r>
            <a:br>
              <a:rPr lang="en-US" dirty="0"/>
            </a:br>
            <a:r>
              <a:rPr lang="en-US" dirty="0"/>
              <a:t>development purchasing, accounting, </a:t>
            </a:r>
            <a:br>
              <a:rPr lang="en-US" dirty="0"/>
            </a:br>
            <a:r>
              <a:rPr lang="en-US" dirty="0"/>
              <a:t>inventory control and distribution</a:t>
            </a:r>
          </a:p>
          <a:p>
            <a:pPr lvl="1"/>
            <a:r>
              <a:rPr lang="en-US" dirty="0"/>
              <a:t>This involves a high level of automation​</a:t>
            </a:r>
            <a:br>
              <a:rPr lang="en-US" dirty="0"/>
            </a:br>
            <a:r>
              <a:rPr lang="en-US" dirty="0"/>
              <a:t>and relies on feedback from sensors​</a:t>
            </a:r>
            <a:br>
              <a:rPr lang="en-US" dirty="0"/>
            </a:br>
            <a:r>
              <a:rPr lang="en-US" dirty="0"/>
              <a:t>and data streams </a:t>
            </a:r>
            <a:endParaRPr lang="en-GB" dirty="0"/>
          </a:p>
          <a:p>
            <a:pPr lvl="1"/>
            <a:endParaRPr lang="en-US" dirty="0"/>
          </a:p>
          <a:p>
            <a:pPr lvl="1"/>
            <a:endParaRPr lang="en-GB" dirty="0"/>
          </a:p>
        </p:txBody>
      </p:sp>
      <p:pic>
        <p:nvPicPr>
          <p:cNvPr id="9" name="Picture 8">
            <a:extLst>
              <a:ext uri="{FF2B5EF4-FFF2-40B4-BE49-F238E27FC236}">
                <a16:creationId xmlns:a16="http://schemas.microsoft.com/office/drawing/2014/main" id="{465143D3-BE12-4B8B-B4CB-CBAC908AA7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4383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9EEC4-727E-4BF5-89C9-73EBF31128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2570" y="3231700"/>
            <a:ext cx="3991430" cy="3626299"/>
          </a:xfrm>
          <a:prstGeom prst="rect">
            <a:avLst/>
          </a:prstGeom>
        </p:spPr>
      </p:pic>
      <p:sp>
        <p:nvSpPr>
          <p:cNvPr id="2" name="Text Placeholder 1">
            <a:extLst>
              <a:ext uri="{FF2B5EF4-FFF2-40B4-BE49-F238E27FC236}">
                <a16:creationId xmlns:a16="http://schemas.microsoft.com/office/drawing/2014/main" id="{1EA7434E-973F-4A67-A8F0-254E172577D5}"/>
              </a:ext>
            </a:extLst>
          </p:cNvPr>
          <p:cNvSpPr>
            <a:spLocks noGrp="1"/>
          </p:cNvSpPr>
          <p:nvPr>
            <p:ph type="body" sz="quarter" idx="13"/>
          </p:nvPr>
        </p:nvSpPr>
        <p:spPr/>
        <p:txBody>
          <a:bodyPr/>
          <a:lstStyle/>
          <a:p>
            <a:r>
              <a:rPr lang="en-GB" dirty="0"/>
              <a:t>Data analysis</a:t>
            </a:r>
          </a:p>
        </p:txBody>
      </p:sp>
      <p:sp>
        <p:nvSpPr>
          <p:cNvPr id="3" name="Text Placeholder 2">
            <a:extLst>
              <a:ext uri="{FF2B5EF4-FFF2-40B4-BE49-F238E27FC236}">
                <a16:creationId xmlns:a16="http://schemas.microsoft.com/office/drawing/2014/main" id="{624F40D1-46D4-4142-94AF-7854C2EC712B}"/>
              </a:ext>
            </a:extLst>
          </p:cNvPr>
          <p:cNvSpPr>
            <a:spLocks noGrp="1"/>
          </p:cNvSpPr>
          <p:nvPr>
            <p:ph type="body" sz="quarter" idx="14"/>
          </p:nvPr>
        </p:nvSpPr>
        <p:spPr/>
        <p:txBody>
          <a:bodyPr/>
          <a:lstStyle/>
          <a:p>
            <a:pPr marL="271145" indent="-271145"/>
            <a:r>
              <a:rPr lang="en-US" dirty="0"/>
              <a:t>Regular checks within an integrated manufacturing system means constant data feedback</a:t>
            </a:r>
          </a:p>
          <a:p>
            <a:pPr lvl="1"/>
            <a:r>
              <a:rPr lang="en-US" dirty="0"/>
              <a:t>Monitoring performance</a:t>
            </a:r>
          </a:p>
          <a:p>
            <a:pPr lvl="1"/>
            <a:r>
              <a:rPr lang="en-US" dirty="0"/>
              <a:t>Eliminating downtime</a:t>
            </a:r>
          </a:p>
          <a:p>
            <a:pPr lvl="1"/>
            <a:r>
              <a:rPr lang="en-US" dirty="0"/>
              <a:t>Increasing productivity</a:t>
            </a:r>
            <a:endParaRPr lang="en-US" dirty="0">
              <a:solidFill>
                <a:schemeClr val="tx1"/>
              </a:solidFill>
            </a:endParaRPr>
          </a:p>
          <a:p>
            <a:pPr lvl="1"/>
            <a:r>
              <a:rPr lang="en-US" dirty="0"/>
              <a:t>Making improvements</a:t>
            </a:r>
          </a:p>
          <a:p>
            <a:pPr lvl="1"/>
            <a:r>
              <a:rPr lang="en-US" dirty="0">
                <a:solidFill>
                  <a:srgbClr val="EB541E"/>
                </a:solidFill>
              </a:rPr>
              <a:t>How could machine performance </a:t>
            </a:r>
            <a:br>
              <a:rPr lang="en-US" dirty="0">
                <a:solidFill>
                  <a:srgbClr val="EB541E"/>
                </a:solidFill>
              </a:rPr>
            </a:br>
            <a:r>
              <a:rPr lang="en-US" dirty="0">
                <a:solidFill>
                  <a:srgbClr val="EB541E"/>
                </a:solidFill>
              </a:rPr>
              <a:t>data be used to reduce downtime?</a:t>
            </a:r>
          </a:p>
          <a:p>
            <a:endParaRPr lang="en-GB" dirty="0"/>
          </a:p>
        </p:txBody>
      </p:sp>
      <p:pic>
        <p:nvPicPr>
          <p:cNvPr id="7" name="Picture 6">
            <a:extLst>
              <a:ext uri="{FF2B5EF4-FFF2-40B4-BE49-F238E27FC236}">
                <a16:creationId xmlns:a16="http://schemas.microsoft.com/office/drawing/2014/main" id="{C916D7FB-6EC5-4FB0-8B5A-B1019AF411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2380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7D6E3E-2F6F-4758-AD96-FDD12DD728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7950" y="3645869"/>
            <a:ext cx="3956050" cy="2637367"/>
          </a:xfrm>
          <a:prstGeom prst="rect">
            <a:avLst/>
          </a:prstGeom>
        </p:spPr>
      </p:pic>
      <p:sp>
        <p:nvSpPr>
          <p:cNvPr id="2" name="Text Placeholder 1">
            <a:extLst>
              <a:ext uri="{FF2B5EF4-FFF2-40B4-BE49-F238E27FC236}">
                <a16:creationId xmlns:a16="http://schemas.microsoft.com/office/drawing/2014/main" id="{636D4A30-D678-41D3-BD1F-F68E062AD87C}"/>
              </a:ext>
            </a:extLst>
          </p:cNvPr>
          <p:cNvSpPr>
            <a:spLocks noGrp="1"/>
          </p:cNvSpPr>
          <p:nvPr>
            <p:ph type="body" sz="quarter" idx="13"/>
          </p:nvPr>
        </p:nvSpPr>
        <p:spPr>
          <a:xfrm>
            <a:off x="724280" y="906233"/>
            <a:ext cx="7816470" cy="670772"/>
          </a:xfrm>
        </p:spPr>
        <p:txBody>
          <a:bodyPr/>
          <a:lstStyle/>
          <a:p>
            <a:r>
              <a:rPr lang="en-GB" dirty="0"/>
              <a:t>Computers in manufacturing</a:t>
            </a:r>
          </a:p>
        </p:txBody>
      </p:sp>
      <p:sp>
        <p:nvSpPr>
          <p:cNvPr id="3" name="Text Placeholder 2">
            <a:extLst>
              <a:ext uri="{FF2B5EF4-FFF2-40B4-BE49-F238E27FC236}">
                <a16:creationId xmlns:a16="http://schemas.microsoft.com/office/drawing/2014/main" id="{376C16B0-0B18-4BF3-95EB-0C2B8F2FF86B}"/>
              </a:ext>
            </a:extLst>
          </p:cNvPr>
          <p:cNvSpPr>
            <a:spLocks noGrp="1"/>
          </p:cNvSpPr>
          <p:nvPr>
            <p:ph type="body" sz="quarter" idx="14"/>
          </p:nvPr>
        </p:nvSpPr>
        <p:spPr/>
        <p:txBody>
          <a:bodyPr/>
          <a:lstStyle/>
          <a:p>
            <a:r>
              <a:rPr lang="en-GB" dirty="0"/>
              <a:t>Integrated computer systems optimise manufacture</a:t>
            </a:r>
          </a:p>
          <a:p>
            <a:pPr lvl="1"/>
            <a:r>
              <a:rPr lang="en-GB" b="1" dirty="0"/>
              <a:t>Production</a:t>
            </a:r>
            <a:r>
              <a:rPr lang="en-GB" dirty="0"/>
              <a:t> can be triggered and scheduled using data from EPOS, while computers track production using electronic tags</a:t>
            </a:r>
          </a:p>
          <a:p>
            <a:pPr lvl="1"/>
            <a:r>
              <a:rPr lang="en-GB" b="1" dirty="0"/>
              <a:t>Distribution</a:t>
            </a:r>
            <a:r>
              <a:rPr lang="en-GB" dirty="0"/>
              <a:t> is streamlined as software gives accurate lead-times and groups orders for efficient distribution, which </a:t>
            </a:r>
            <a:br>
              <a:rPr lang="en-GB" dirty="0"/>
            </a:br>
            <a:r>
              <a:rPr lang="en-GB" dirty="0"/>
              <a:t>makes optimal use of transport, fuel and time</a:t>
            </a:r>
          </a:p>
          <a:p>
            <a:pPr lvl="1"/>
            <a:r>
              <a:rPr lang="en-GB" b="1" dirty="0"/>
              <a:t>Storage</a:t>
            </a:r>
            <a:r>
              <a:rPr lang="en-GB" dirty="0"/>
              <a:t> facilities use computer systems </a:t>
            </a:r>
            <a:br>
              <a:rPr lang="en-GB" dirty="0"/>
            </a:br>
            <a:r>
              <a:rPr lang="en-GB" dirty="0"/>
              <a:t>to reduce excess inventory and </a:t>
            </a:r>
            <a:br>
              <a:rPr lang="en-GB" dirty="0"/>
            </a:br>
            <a:r>
              <a:rPr lang="en-GB" dirty="0"/>
              <a:t>control AVGs (automated guided </a:t>
            </a:r>
            <a:br>
              <a:rPr lang="en-GB" dirty="0"/>
            </a:br>
            <a:r>
              <a:rPr lang="en-GB" dirty="0"/>
              <a:t>vehicles) which arrange and </a:t>
            </a:r>
            <a:br>
              <a:rPr lang="en-GB" dirty="0"/>
            </a:br>
            <a:r>
              <a:rPr lang="en-GB" dirty="0"/>
              <a:t>collect products to make best </a:t>
            </a:r>
            <a:br>
              <a:rPr lang="en-GB" dirty="0"/>
            </a:br>
            <a:r>
              <a:rPr lang="en-GB" dirty="0"/>
              <a:t>use of space and time</a:t>
            </a:r>
          </a:p>
        </p:txBody>
      </p:sp>
    </p:spTree>
    <p:extLst>
      <p:ext uri="{BB962C8B-B14F-4D97-AF65-F5344CB8AC3E}">
        <p14:creationId xmlns:p14="http://schemas.microsoft.com/office/powerpoint/2010/main" val="8810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E6BA4D-A7A4-41BD-A90A-2ECA32D1C4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496696"/>
            <a:ext cx="9144000" cy="2361303"/>
          </a:xfrm>
          <a:prstGeom prst="rect">
            <a:avLst/>
          </a:prstGeom>
        </p:spPr>
      </p:pic>
      <p:sp>
        <p:nvSpPr>
          <p:cNvPr id="2" name="Text Placeholder 1">
            <a:extLst>
              <a:ext uri="{FF2B5EF4-FFF2-40B4-BE49-F238E27FC236}">
                <a16:creationId xmlns:a16="http://schemas.microsoft.com/office/drawing/2014/main" id="{CDBF7B83-7BCA-4DC1-BF28-9370429E0FAD}"/>
              </a:ext>
            </a:extLst>
          </p:cNvPr>
          <p:cNvSpPr>
            <a:spLocks noGrp="1"/>
          </p:cNvSpPr>
          <p:nvPr>
            <p:ph type="body" sz="quarter" idx="13"/>
          </p:nvPr>
        </p:nvSpPr>
        <p:spPr/>
        <p:txBody>
          <a:bodyPr/>
          <a:lstStyle/>
          <a:p>
            <a:r>
              <a:rPr lang="en-GB" dirty="0"/>
              <a:t>RFID tags and barcodes</a:t>
            </a:r>
          </a:p>
        </p:txBody>
      </p:sp>
      <p:sp>
        <p:nvSpPr>
          <p:cNvPr id="3" name="Text Placeholder 2">
            <a:extLst>
              <a:ext uri="{FF2B5EF4-FFF2-40B4-BE49-F238E27FC236}">
                <a16:creationId xmlns:a16="http://schemas.microsoft.com/office/drawing/2014/main" id="{9180C795-77DA-4468-A87F-5778A55F3228}"/>
              </a:ext>
            </a:extLst>
          </p:cNvPr>
          <p:cNvSpPr>
            <a:spLocks noGrp="1"/>
          </p:cNvSpPr>
          <p:nvPr>
            <p:ph type="body" sz="quarter" idx="14"/>
          </p:nvPr>
        </p:nvSpPr>
        <p:spPr/>
        <p:txBody>
          <a:bodyPr/>
          <a:lstStyle/>
          <a:p>
            <a:r>
              <a:rPr lang="en-GB" dirty="0"/>
              <a:t>RFID tags, barcodes and QR codes are used </a:t>
            </a:r>
            <a:br>
              <a:rPr lang="en-GB" dirty="0"/>
            </a:br>
            <a:r>
              <a:rPr lang="en-GB" dirty="0"/>
              <a:t>at every stage from production to retail</a:t>
            </a:r>
          </a:p>
          <a:p>
            <a:pPr lvl="1"/>
            <a:r>
              <a:rPr lang="en-GB" dirty="0"/>
              <a:t>Scanning products at the point of sale updates inventory, collects sales information and can trigger repeat orders</a:t>
            </a:r>
          </a:p>
          <a:p>
            <a:pPr lvl="1"/>
            <a:r>
              <a:rPr lang="en-GB" dirty="0"/>
              <a:t>Scanning used on production lines gives operators manufacturing specifications, requests parts and can generate notifications to track products – </a:t>
            </a:r>
            <a:r>
              <a:rPr lang="en-GB" b="1" dirty="0"/>
              <a:t>Kanban </a:t>
            </a:r>
            <a:r>
              <a:rPr lang="en-GB" dirty="0"/>
              <a:t>functions on</a:t>
            </a:r>
            <a:r>
              <a:rPr lang="en-GB" b="1" dirty="0"/>
              <a:t> </a:t>
            </a:r>
            <a:r>
              <a:rPr lang="en-GB" dirty="0"/>
              <a:t>this basis</a:t>
            </a:r>
          </a:p>
        </p:txBody>
      </p:sp>
      <p:pic>
        <p:nvPicPr>
          <p:cNvPr id="11" name="Picture 10">
            <a:extLst>
              <a:ext uri="{FF2B5EF4-FFF2-40B4-BE49-F238E27FC236}">
                <a16:creationId xmlns:a16="http://schemas.microsoft.com/office/drawing/2014/main" id="{245DE2A3-9AE8-44B6-BB47-8AA7FB097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7171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9C6973-D0CC-4E08-AAD6-DDBD62C4C0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A79360CF-7526-4226-B718-6077A9C66CD1}"/>
              </a:ext>
            </a:extLst>
          </p:cNvPr>
          <p:cNvSpPr>
            <a:spLocks noGrp="1"/>
          </p:cNvSpPr>
          <p:nvPr>
            <p:ph type="body" sz="quarter" idx="13"/>
          </p:nvPr>
        </p:nvSpPr>
        <p:spPr/>
        <p:txBody>
          <a:bodyPr/>
          <a:lstStyle/>
          <a:p>
            <a:r>
              <a:rPr lang="en-US">
                <a:solidFill>
                  <a:schemeClr val="bg1"/>
                </a:solidFill>
              </a:rPr>
              <a:t>Research</a:t>
            </a:r>
          </a:p>
          <a:p>
            <a:endParaRPr lang="en-GB" dirty="0">
              <a:solidFill>
                <a:schemeClr val="bg1"/>
              </a:solidFill>
            </a:endParaRPr>
          </a:p>
        </p:txBody>
      </p:sp>
      <p:sp>
        <p:nvSpPr>
          <p:cNvPr id="3" name="Text Placeholder 2">
            <a:extLst>
              <a:ext uri="{FF2B5EF4-FFF2-40B4-BE49-F238E27FC236}">
                <a16:creationId xmlns:a16="http://schemas.microsoft.com/office/drawing/2014/main" id="{4750EF24-C581-4823-8973-445FD74D4876}"/>
              </a:ext>
            </a:extLst>
          </p:cNvPr>
          <p:cNvSpPr>
            <a:spLocks noGrp="1"/>
          </p:cNvSpPr>
          <p:nvPr>
            <p:ph type="body" sz="quarter" idx="14"/>
          </p:nvPr>
        </p:nvSpPr>
        <p:spPr/>
        <p:txBody>
          <a:bodyPr/>
          <a:lstStyle/>
          <a:p>
            <a:r>
              <a:rPr lang="en-US" dirty="0">
                <a:solidFill>
                  <a:schemeClr val="bg1"/>
                </a:solidFill>
              </a:rPr>
              <a:t>Computer systems can help researchers </a:t>
            </a:r>
            <a:br>
              <a:rPr lang="en-US" dirty="0">
                <a:solidFill>
                  <a:schemeClr val="bg1"/>
                </a:solidFill>
              </a:rPr>
            </a:br>
            <a:r>
              <a:rPr lang="en-US" dirty="0">
                <a:solidFill>
                  <a:schemeClr val="bg1"/>
                </a:solidFill>
              </a:rPr>
              <a:t>assess market demands and exploit</a:t>
            </a:r>
            <a:br>
              <a:rPr lang="en-US" dirty="0">
                <a:solidFill>
                  <a:schemeClr val="bg1"/>
                </a:solidFill>
              </a:rPr>
            </a:br>
            <a:r>
              <a:rPr lang="en-US" dirty="0">
                <a:solidFill>
                  <a:schemeClr val="bg1"/>
                </a:solidFill>
              </a:rPr>
              <a:t>customer profiling</a:t>
            </a:r>
          </a:p>
          <a:p>
            <a:pPr lvl="1"/>
            <a:r>
              <a:rPr lang="en-US" dirty="0">
                <a:solidFill>
                  <a:schemeClr val="tx1"/>
                </a:solidFill>
              </a:rPr>
              <a:t>Data analysis allows companies</a:t>
            </a:r>
            <a:br>
              <a:rPr lang="en-US" dirty="0">
                <a:solidFill>
                  <a:schemeClr val="tx1"/>
                </a:solidFill>
              </a:rPr>
            </a:br>
            <a:r>
              <a:rPr lang="en-US" dirty="0">
                <a:solidFill>
                  <a:schemeClr val="tx1"/>
                </a:solidFill>
              </a:rPr>
              <a:t>to forecast and market products </a:t>
            </a:r>
            <a:br>
              <a:rPr lang="en-US" dirty="0">
                <a:solidFill>
                  <a:schemeClr val="tx1"/>
                </a:solidFill>
              </a:rPr>
            </a:br>
            <a:r>
              <a:rPr lang="en-US" dirty="0">
                <a:solidFill>
                  <a:schemeClr val="tx1"/>
                </a:solidFill>
              </a:rPr>
              <a:t>more strategically</a:t>
            </a:r>
          </a:p>
          <a:p>
            <a:pPr lvl="1"/>
            <a:r>
              <a:rPr lang="en-US" dirty="0">
                <a:solidFill>
                  <a:schemeClr val="tx1"/>
                </a:solidFill>
              </a:rPr>
              <a:t>Online surveys, sales analysis </a:t>
            </a:r>
            <a:br>
              <a:rPr lang="en-US" dirty="0">
                <a:solidFill>
                  <a:schemeClr val="tx1"/>
                </a:solidFill>
              </a:rPr>
            </a:br>
            <a:r>
              <a:rPr lang="en-US" dirty="0">
                <a:solidFill>
                  <a:schemeClr val="tx1"/>
                </a:solidFill>
              </a:rPr>
              <a:t>and buying habits feed into </a:t>
            </a:r>
            <a:br>
              <a:rPr lang="en-US" dirty="0">
                <a:solidFill>
                  <a:schemeClr val="tx1"/>
                </a:solidFill>
              </a:rPr>
            </a:br>
            <a:r>
              <a:rPr lang="en-US" dirty="0">
                <a:solidFill>
                  <a:schemeClr val="tx1"/>
                </a:solidFill>
              </a:rPr>
              <a:t>product development</a:t>
            </a:r>
          </a:p>
          <a:p>
            <a:pPr lvl="1"/>
            <a:r>
              <a:rPr lang="en-US" dirty="0">
                <a:solidFill>
                  <a:schemeClr val="tx1"/>
                </a:solidFill>
              </a:rPr>
              <a:t>How might manufacturing be affected </a:t>
            </a:r>
            <a:br>
              <a:rPr lang="en-US" dirty="0">
                <a:solidFill>
                  <a:schemeClr val="tx1"/>
                </a:solidFill>
              </a:rPr>
            </a:br>
            <a:r>
              <a:rPr lang="en-US" dirty="0">
                <a:solidFill>
                  <a:schemeClr val="tx1"/>
                </a:solidFill>
              </a:rPr>
              <a:t>by recent data protection laws which </a:t>
            </a:r>
            <a:br>
              <a:rPr lang="en-US" dirty="0">
                <a:solidFill>
                  <a:schemeClr val="tx1"/>
                </a:solidFill>
              </a:rPr>
            </a:br>
            <a:r>
              <a:rPr lang="en-US" dirty="0">
                <a:solidFill>
                  <a:schemeClr val="tx1"/>
                </a:solidFill>
              </a:rPr>
              <a:t>help protect personal data?</a:t>
            </a:r>
            <a:endParaRPr lang="en-US" sz="2400" dirty="0"/>
          </a:p>
          <a:p>
            <a:endParaRPr lang="en-GB" dirty="0"/>
          </a:p>
        </p:txBody>
      </p:sp>
      <p:pic>
        <p:nvPicPr>
          <p:cNvPr id="9" name="Picture 8">
            <a:extLst>
              <a:ext uri="{FF2B5EF4-FFF2-40B4-BE49-F238E27FC236}">
                <a16:creationId xmlns:a16="http://schemas.microsoft.com/office/drawing/2014/main" id="{14DBCFE3-EB00-4117-A420-8E60A7EB8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87946427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09753-FBC8-4A68-AE26-D36F8CAEADC6}">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F27C6E9D-95E1-497B-84A5-A6B70B11A862}"/>
</file>

<file path=customXml/itemProps3.xml><?xml version="1.0" encoding="utf-8"?>
<ds:datastoreItem xmlns:ds="http://schemas.openxmlformats.org/officeDocument/2006/customXml" ds:itemID="{173EC233-988A-4CDD-A39E-8412F4B446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799</TotalTime>
  <Words>389</Words>
  <Application>Microsoft Office PowerPoint</Application>
  <PresentationFormat>On-screen Show (4:3)</PresentationFormat>
  <Paragraphs>117</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Museo 700</vt:lpstr>
      <vt:lpstr>Museo 100</vt:lpstr>
      <vt:lpstr>Calibri</vt:lpstr>
      <vt:lpstr>Museo 900</vt:lpstr>
      <vt:lpstr>Museo 500</vt:lpstr>
      <vt:lpstr>Arial</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Gray</dc:creator>
  <cp:lastModifiedBy>Robert Heathcote</cp:lastModifiedBy>
  <cp:revision>1287</cp:revision>
  <cp:lastPrinted>2016-07-07T15:33:43Z</cp:lastPrinted>
  <dcterms:created xsi:type="dcterms:W3CDTF">2016-07-06T09:17:47Z</dcterms:created>
  <dcterms:modified xsi:type="dcterms:W3CDTF">2018-06-28T11:26:16Z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