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74"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embeddedFontLst>
    <p:embeddedFont>
      <p:font typeface="Museo900-Regular" panose="02000000000000000000" pitchFamily="2" charset="0"/>
      <p:bold r:id="rId22"/>
    </p:embeddedFont>
    <p:embeddedFont>
      <p:font typeface="Museo300-Regular" panose="02000000000000000000" pitchFamily="2" charset="0"/>
      <p:regular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1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8827"/>
    <a:srgbClr val="B65DB6"/>
    <a:srgbClr val="D7098A"/>
    <a:srgbClr val="4E0072"/>
    <a:srgbClr val="8F53A1"/>
    <a:srgbClr val="F68D21"/>
    <a:srgbClr val="636466"/>
    <a:srgbClr val="646363"/>
    <a:srgbClr val="FEBB12"/>
    <a:srgbClr val="9D9F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snapToObjects="1" showGuides="1">
      <p:cViewPr varScale="1">
        <p:scale>
          <a:sx n="159" d="100"/>
          <a:sy n="159" d="100"/>
        </p:scale>
        <p:origin x="1746" y="144"/>
      </p:cViewPr>
      <p:guideLst>
        <p:guide orient="horz" pos="1245"/>
        <p:guide orient="horz" pos="3232"/>
        <p:guide orient="horz" pos="1912"/>
        <p:guide pos="5380"/>
        <p:guide pos="2959"/>
        <p:guide orient="horz" pos="121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13/10/2017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Unit 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 Placeholder 19"/>
          <p:cNvSpPr>
            <a:spLocks noGrp="1"/>
          </p:cNvSpPr>
          <p:nvPr>
            <p:ph type="body" sz="quarter" idx="11"/>
          </p:nvPr>
        </p:nvSpPr>
        <p:spPr>
          <a:xfrm>
            <a:off x="1803400" y="1798632"/>
            <a:ext cx="5765800" cy="2201863"/>
          </a:xfrm>
          <a:prstGeom prst="rect">
            <a:avLst/>
          </a:prstGeom>
        </p:spPr>
        <p:txBody>
          <a:bodyPr vert="horz" lIns="0"/>
          <a:lstStyle>
            <a:lvl1pPr marL="0" indent="0">
              <a:lnSpc>
                <a:spcPts val="4000"/>
              </a:lnSpc>
              <a:spcBef>
                <a:spcPts val="0"/>
              </a:spcBef>
              <a:spcAft>
                <a:spcPts val="1000"/>
              </a:spcAft>
              <a:buNone/>
              <a:defRPr sz="4000" b="0" i="0" kern="0" spc="-60">
                <a:solidFill>
                  <a:schemeClr val="bg1"/>
                </a:solidFill>
                <a:latin typeface="Museo900-Regular"/>
                <a:cs typeface="Museo900-Regular"/>
              </a:defRPr>
            </a:lvl1pPr>
            <a:lvl2pPr marL="0" indent="0">
              <a:lnSpc>
                <a:spcPts val="2000"/>
              </a:lnSpc>
              <a:spcBef>
                <a:spcPts val="500"/>
              </a:spcBef>
              <a:buNone/>
              <a:defRPr sz="2500" b="0" i="0">
                <a:solidFill>
                  <a:schemeClr val="bg1"/>
                </a:solidFill>
                <a:latin typeface="Museo300-Regular"/>
                <a:cs typeface="Museo300-Regular"/>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4" name="Picture 3"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pic>
        <p:nvPicPr>
          <p:cNvPr id="5" name="Picture 4" descr="Arrow Unit 1.ai"/>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308100" y="4260850"/>
            <a:ext cx="685800" cy="6858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7098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261086"/>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60018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B65DB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2" name="Picture 11"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7098A"/>
                </a:solidFill>
                <a:latin typeface="Arial"/>
                <a:cs typeface="Arial"/>
              </a:defRPr>
            </a:lvl2pPr>
            <a:lvl3pPr marL="723900" indent="-279400">
              <a:lnSpc>
                <a:spcPct val="100000"/>
              </a:lnSpc>
              <a:buFont typeface="Arial"/>
              <a:buChar char="•"/>
              <a:defRPr lang="en-US" sz="2000" kern="1200" baseline="0" dirty="0" smtClean="0">
                <a:solidFill>
                  <a:srgbClr val="B65DB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Using Email</a:t>
            </a:r>
          </a:p>
          <a:p>
            <a:pPr>
              <a:spcBef>
                <a:spcPts val="288"/>
              </a:spcBef>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pic>
        <p:nvPicPr>
          <p:cNvPr id="13" name="Picture 12" descr="Logo Unit 1.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2171" y="6339600"/>
            <a:ext cx="1444114" cy="288000"/>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8" name="Picture 17"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7098A"/>
                </a:solidFill>
                <a:latin typeface="Arial"/>
                <a:cs typeface="Arial"/>
              </a:defRPr>
            </a:lvl2pPr>
            <a:lvl3pPr marL="723900" indent="-279400">
              <a:lnSpc>
                <a:spcPct val="100000"/>
              </a:lnSpc>
              <a:buFont typeface="Arial"/>
              <a:buChar char="•"/>
              <a:defRPr lang="en-US" sz="2000" kern="1200" baseline="0" dirty="0" smtClean="0">
                <a:solidFill>
                  <a:srgbClr val="B65DB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Using Email</a:t>
            </a:r>
          </a:p>
          <a:p>
            <a:pPr>
              <a:spcBef>
                <a:spcPts val="288"/>
              </a:spcBef>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pic>
        <p:nvPicPr>
          <p:cNvPr id="23" name="Picture 22" descr="Logo Unit 1.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2171" y="6339600"/>
            <a:ext cx="1444114" cy="288000"/>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7098A"/>
                </a:solidFill>
                <a:latin typeface="Arial"/>
                <a:cs typeface="Arial"/>
              </a:defRPr>
            </a:lvl2pPr>
            <a:lvl3pPr marL="723900" indent="-279400">
              <a:lnSpc>
                <a:spcPct val="100000"/>
              </a:lnSpc>
              <a:buFont typeface="Arial"/>
              <a:buChar char="•"/>
              <a:defRPr lang="en-US" sz="2000" kern="1200" baseline="0" dirty="0" smtClean="0">
                <a:solidFill>
                  <a:srgbClr val="B65DB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3" name="TextBox 12"/>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Using Email</a:t>
            </a:r>
          </a:p>
          <a:p>
            <a:pPr>
              <a:spcBef>
                <a:spcPts val="288"/>
              </a:spcBef>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6"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7098A"/>
                </a:solidFill>
                <a:latin typeface="Arial"/>
                <a:cs typeface="Arial"/>
              </a:defRPr>
            </a:lvl2pPr>
            <a:lvl3pPr marL="723900" indent="-279400">
              <a:lnSpc>
                <a:spcPct val="100000"/>
              </a:lnSpc>
              <a:buFont typeface="Arial"/>
              <a:buChar char="•"/>
              <a:defRPr lang="en-US" sz="2000" kern="1200" baseline="0" dirty="0" smtClean="0">
                <a:solidFill>
                  <a:srgbClr val="B65DB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4" name="TextBox 13"/>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Using Email</a:t>
            </a:r>
          </a:p>
          <a:p>
            <a:pPr>
              <a:spcBef>
                <a:spcPts val="288"/>
              </a:spcBef>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8" name="Picture 17"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Using Email</a:t>
            </a:r>
          </a:p>
          <a:p>
            <a:pPr>
              <a:spcBef>
                <a:spcPts val="288"/>
              </a:spcBef>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pic>
        <p:nvPicPr>
          <p:cNvPr id="23" name="Picture 22" descr="Logo Unit 1.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2171" y="6339600"/>
            <a:ext cx="1444114" cy="288000"/>
          </a:xfrm>
          <a:prstGeom prst="rect">
            <a:avLst/>
          </a:prstGeom>
        </p:spPr>
      </p:pic>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829232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4" r:id="rId3"/>
    <p:sldLayoutId id="2147483652" r:id="rId4"/>
    <p:sldLayoutId id="2147483653" r:id="rId5"/>
    <p:sldLayoutId id="2147483655" r:id="rId6"/>
    <p:sldLayoutId id="2147483656"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mailto:misterbig@hotmail.com" TargetMode="External"/><Relationship Id="rId2" Type="http://schemas.openxmlformats.org/officeDocument/2006/relationships/hyperlink" Target="mailto:tigerkitten@aol.com" TargetMode="External"/><Relationship Id="rId1" Type="http://schemas.openxmlformats.org/officeDocument/2006/relationships/slideLayout" Target="../slideLayouts/slideLayout5.xml"/><Relationship Id="rId5" Type="http://schemas.openxmlformats.org/officeDocument/2006/relationships/hyperlink" Target="mailto:superstar@lollipops.com" TargetMode="External"/><Relationship Id="rId4" Type="http://schemas.openxmlformats.org/officeDocument/2006/relationships/hyperlink" Target="mailto:fruitcake@nutcase.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Using Email</a:t>
            </a:r>
          </a:p>
          <a:p>
            <a:pPr lvl="1">
              <a:lnSpc>
                <a:spcPts val="3000"/>
              </a:lnSpc>
              <a:spcBef>
                <a:spcPts val="600"/>
              </a:spcBef>
            </a:pPr>
            <a:r>
              <a:rPr lang="en-US" dirty="0"/>
              <a:t>Using computers safely, effectively </a:t>
            </a:r>
            <a:br>
              <a:rPr lang="en-US" dirty="0"/>
            </a:br>
            <a:r>
              <a:rPr lang="en-US" dirty="0"/>
              <a:t>and responsibly</a:t>
            </a:r>
          </a:p>
          <a:p>
            <a:pPr lvl="1">
              <a:spcBef>
                <a:spcPts val="2400"/>
              </a:spcBef>
            </a:pPr>
            <a:r>
              <a:rPr lang="en-GB" dirty="0">
                <a:solidFill>
                  <a:srgbClr val="D01492"/>
                </a:solidFill>
              </a:rPr>
              <a:t>3</a:t>
            </a:r>
            <a:r>
              <a:rPr lang="en-US" baseline="30000" dirty="0" err="1">
                <a:solidFill>
                  <a:srgbClr val="D01492"/>
                </a:solidFill>
              </a:rPr>
              <a:t>rd</a:t>
            </a:r>
            <a:r>
              <a:rPr lang="en-US">
                <a:solidFill>
                  <a:srgbClr val="D01492"/>
                </a:solidFill>
              </a:rPr>
              <a:t> Edition</a:t>
            </a:r>
            <a:endParaRPr lang="en-US" dirty="0">
              <a:solidFill>
                <a:srgbClr val="D01492"/>
              </a:solidFill>
            </a:endParaRPr>
          </a:p>
        </p:txBody>
      </p:sp>
    </p:spTree>
    <p:extLst>
      <p:ext uri="{BB962C8B-B14F-4D97-AF65-F5344CB8AC3E}">
        <p14:creationId xmlns:p14="http://schemas.microsoft.com/office/powerpoint/2010/main" val="3673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Sending an attachment</a:t>
            </a:r>
          </a:p>
        </p:txBody>
      </p:sp>
      <p:sp>
        <p:nvSpPr>
          <p:cNvPr id="3" name="Text Placeholder 2"/>
          <p:cNvSpPr>
            <a:spLocks noGrp="1"/>
          </p:cNvSpPr>
          <p:nvPr>
            <p:ph type="body" sz="quarter" idx="14"/>
          </p:nvPr>
        </p:nvSpPr>
        <p:spPr/>
        <p:txBody>
          <a:bodyPr/>
          <a:lstStyle/>
          <a:p>
            <a:r>
              <a:rPr lang="en-GB" dirty="0"/>
              <a:t>Attachments are extra files such as photographs or Word documents</a:t>
            </a:r>
          </a:p>
          <a:p>
            <a:r>
              <a:rPr lang="en-GB" dirty="0"/>
              <a:t>The original stays on your own computer, and a copy is made and sent</a:t>
            </a:r>
          </a:p>
          <a:p>
            <a:endParaRPr lang="en-GB" dirty="0"/>
          </a:p>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5546" y="3631070"/>
            <a:ext cx="7074699" cy="2440664"/>
          </a:xfrm>
          <a:prstGeom prst="rect">
            <a:avLst/>
          </a:prstGeom>
        </p:spPr>
      </p:pic>
    </p:spTree>
    <p:extLst>
      <p:ext uri="{BB962C8B-B14F-4D97-AF65-F5344CB8AC3E}">
        <p14:creationId xmlns:p14="http://schemas.microsoft.com/office/powerpoint/2010/main" val="1660276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Resizing your photos</a:t>
            </a:r>
          </a:p>
        </p:txBody>
      </p:sp>
      <p:sp>
        <p:nvSpPr>
          <p:cNvPr id="3" name="Text Placeholder 2"/>
          <p:cNvSpPr>
            <a:spLocks noGrp="1"/>
          </p:cNvSpPr>
          <p:nvPr>
            <p:ph type="body" sz="quarter" idx="14"/>
          </p:nvPr>
        </p:nvSpPr>
        <p:spPr/>
        <p:txBody>
          <a:bodyPr/>
          <a:lstStyle/>
          <a:p>
            <a:r>
              <a:rPr lang="en-GB" dirty="0"/>
              <a:t>If a photo you send is going to be viewed online, it does not need to be high resolution</a:t>
            </a:r>
          </a:p>
          <a:p>
            <a:r>
              <a:rPr lang="en-GB" dirty="0"/>
              <a:t>A photo of 3MB can take a long time to download if the recipient does not have broadband or is using a slow mobile connection</a:t>
            </a:r>
          </a:p>
          <a:p>
            <a:pPr lvl="1"/>
            <a:r>
              <a:rPr lang="en-GB" dirty="0"/>
              <a:t>You can send a resized picture from File Explorer…</a:t>
            </a:r>
          </a:p>
          <a:p>
            <a:endParaRPr lang="en-GB" dirty="0"/>
          </a:p>
        </p:txBody>
      </p:sp>
    </p:spTree>
    <p:extLst>
      <p:ext uri="{BB962C8B-B14F-4D97-AF65-F5344CB8AC3E}">
        <p14:creationId xmlns:p14="http://schemas.microsoft.com/office/powerpoint/2010/main" val="112326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Sending an attachment from File Explorer</a:t>
            </a:r>
          </a:p>
        </p:txBody>
      </p:sp>
      <p:sp>
        <p:nvSpPr>
          <p:cNvPr id="3" name="Text Placeholder 2"/>
          <p:cNvSpPr>
            <a:spLocks noGrp="1"/>
          </p:cNvSpPr>
          <p:nvPr>
            <p:ph type="body" sz="quarter" idx="14"/>
          </p:nvPr>
        </p:nvSpPr>
        <p:spPr>
          <a:xfrm>
            <a:off x="724280" y="2085179"/>
            <a:ext cx="7797230" cy="3453607"/>
          </a:xfrm>
        </p:spPr>
        <p:txBody>
          <a:bodyPr/>
          <a:lstStyle/>
          <a:p>
            <a:r>
              <a:rPr lang="en-GB" sz="2400" dirty="0"/>
              <a:t>In File Explorer, navigate to the folder that contains the picture(s)</a:t>
            </a:r>
          </a:p>
          <a:p>
            <a:r>
              <a:rPr lang="en-GB" sz="2400" dirty="0"/>
              <a:t>Select one or more pictures (hold down Ctrl to select more than one)</a:t>
            </a:r>
          </a:p>
          <a:p>
            <a:pPr lvl="1"/>
            <a:r>
              <a:rPr lang="en-GB" sz="1900" dirty="0"/>
              <a:t>Point to </a:t>
            </a:r>
            <a:r>
              <a:rPr lang="en-GB" sz="1900" b="1" dirty="0"/>
              <a:t>Send To</a:t>
            </a:r>
            <a:r>
              <a:rPr lang="en-GB" sz="1900" dirty="0"/>
              <a:t>, then click </a:t>
            </a:r>
            <a:r>
              <a:rPr lang="en-GB" sz="1900" b="1" dirty="0"/>
              <a:t>Mail Recipient</a:t>
            </a:r>
          </a:p>
          <a:p>
            <a:r>
              <a:rPr lang="en-GB" sz="2400" dirty="0"/>
              <a:t>The </a:t>
            </a:r>
            <a:r>
              <a:rPr lang="en-GB" sz="2400" b="1" dirty="0"/>
              <a:t>Attach Files </a:t>
            </a:r>
            <a:r>
              <a:rPr lang="en-GB" sz="2400" dirty="0"/>
              <a:t>dialog box appears. Select the image size that you want and click </a:t>
            </a:r>
            <a:r>
              <a:rPr lang="en-GB" sz="2400" b="1" dirty="0"/>
              <a:t>Attach</a:t>
            </a:r>
          </a:p>
          <a:p>
            <a:pPr lvl="1"/>
            <a:r>
              <a:rPr lang="en-GB" sz="1900" dirty="0"/>
              <a:t>A new Outlook message window appears with the attached picture(s)</a:t>
            </a:r>
          </a:p>
        </p:txBody>
      </p:sp>
    </p:spTree>
    <p:extLst>
      <p:ext uri="{BB962C8B-B14F-4D97-AF65-F5344CB8AC3E}">
        <p14:creationId xmlns:p14="http://schemas.microsoft.com/office/powerpoint/2010/main" val="3868584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Creating an address book</a:t>
            </a:r>
          </a:p>
        </p:txBody>
      </p:sp>
      <p:sp>
        <p:nvSpPr>
          <p:cNvPr id="3" name="Text Placeholder 2"/>
          <p:cNvSpPr>
            <a:spLocks noGrp="1"/>
          </p:cNvSpPr>
          <p:nvPr>
            <p:ph type="body" sz="quarter" idx="14"/>
          </p:nvPr>
        </p:nvSpPr>
        <p:spPr/>
        <p:txBody>
          <a:bodyPr/>
          <a:lstStyle/>
          <a:p>
            <a:r>
              <a:rPr lang="en-GB" dirty="0"/>
              <a:t>An address book stores all of the names and email addresses of your contacts</a:t>
            </a:r>
          </a:p>
          <a:p>
            <a:pPr lvl="1"/>
            <a:r>
              <a:rPr lang="en-GB" dirty="0"/>
              <a:t>This saves remembering long email addresses</a:t>
            </a:r>
          </a:p>
          <a:p>
            <a:r>
              <a:rPr lang="en-GB" dirty="0"/>
              <a:t>You can create emails to address book contacts more quickly</a:t>
            </a:r>
          </a:p>
          <a:p>
            <a:endParaRPr lang="en-GB" dirty="0"/>
          </a:p>
          <a:p>
            <a:endParaRPr lang="en-GB" dirty="0"/>
          </a:p>
        </p:txBody>
      </p:sp>
    </p:spTree>
    <p:extLst>
      <p:ext uri="{BB962C8B-B14F-4D97-AF65-F5344CB8AC3E}">
        <p14:creationId xmlns:p14="http://schemas.microsoft.com/office/powerpoint/2010/main" val="200107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What is a signature?</a:t>
            </a:r>
          </a:p>
        </p:txBody>
      </p:sp>
      <p:sp>
        <p:nvSpPr>
          <p:cNvPr id="3" name="Text Placeholder 2"/>
          <p:cNvSpPr>
            <a:spLocks noGrp="1"/>
          </p:cNvSpPr>
          <p:nvPr>
            <p:ph type="body" sz="quarter" idx="14"/>
          </p:nvPr>
        </p:nvSpPr>
        <p:spPr/>
        <p:txBody>
          <a:bodyPr/>
          <a:lstStyle/>
          <a:p>
            <a:r>
              <a:rPr lang="en-GB" dirty="0"/>
              <a:t>An email signature is text that is automatically added to the bottom of an email</a:t>
            </a:r>
          </a:p>
          <a:p>
            <a:pPr lvl="1"/>
            <a:r>
              <a:rPr lang="en-GB" dirty="0"/>
              <a:t>An employee might use their name and contact details </a:t>
            </a:r>
            <a:br>
              <a:rPr lang="en-GB" dirty="0"/>
            </a:br>
            <a:r>
              <a:rPr lang="en-GB" dirty="0"/>
              <a:t>for example:</a:t>
            </a:r>
          </a:p>
          <a:p>
            <a:endParaRPr lang="en-GB" dirty="0"/>
          </a:p>
        </p:txBody>
      </p:sp>
      <p:pic>
        <p:nvPicPr>
          <p:cNvPr id="1028" name="Picture 4" descr="C:\Users\Rob\AppData\Roaming\PixelMetrics\CaptureWiz\Temp\56.png">
            <a:extLst>
              <a:ext uri="{FF2B5EF4-FFF2-40B4-BE49-F238E27FC236}">
                <a16:creationId xmlns:a16="http://schemas.microsoft.com/office/drawing/2014/main" id="{556742AB-37ED-4BF6-8055-712427277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765" y="3807199"/>
            <a:ext cx="514350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44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Formal emails</a:t>
            </a:r>
          </a:p>
        </p:txBody>
      </p:sp>
      <p:sp>
        <p:nvSpPr>
          <p:cNvPr id="3" name="Text Placeholder 2"/>
          <p:cNvSpPr>
            <a:spLocks noGrp="1"/>
          </p:cNvSpPr>
          <p:nvPr>
            <p:ph type="body" sz="quarter" idx="14"/>
          </p:nvPr>
        </p:nvSpPr>
        <p:spPr/>
        <p:txBody>
          <a:bodyPr/>
          <a:lstStyle/>
          <a:p>
            <a:r>
              <a:rPr lang="en-GB" dirty="0"/>
              <a:t>Use the correct salutation</a:t>
            </a:r>
          </a:p>
          <a:p>
            <a:r>
              <a:rPr lang="en-GB" dirty="0"/>
              <a:t>Sign off appropriately</a:t>
            </a:r>
          </a:p>
          <a:p>
            <a:pPr lvl="1"/>
            <a:r>
              <a:rPr lang="en-GB" dirty="0"/>
              <a:t>Email can be used as formal written confirmation, proof or evidence, just like a letter</a:t>
            </a:r>
          </a:p>
          <a:p>
            <a:endParaRPr lang="en-GB" dirty="0"/>
          </a:p>
        </p:txBody>
      </p:sp>
      <p:pic>
        <p:nvPicPr>
          <p:cNvPr id="5" name="Picture 3" descr="C:\Users\Rob\Dropbox\PG Online Marketing (1)\KS3 Using Computers Effectively, Safely and Responsibly - Heathcote\images\yourssincerely.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68377" y="3813428"/>
            <a:ext cx="6328276" cy="2566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891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Advantages of email</a:t>
            </a:r>
          </a:p>
        </p:txBody>
      </p:sp>
      <p:sp>
        <p:nvSpPr>
          <p:cNvPr id="3" name="Text Placeholder 2"/>
          <p:cNvSpPr>
            <a:spLocks noGrp="1"/>
          </p:cNvSpPr>
          <p:nvPr>
            <p:ph type="body" sz="quarter" idx="14"/>
          </p:nvPr>
        </p:nvSpPr>
        <p:spPr/>
        <p:txBody>
          <a:bodyPr/>
          <a:lstStyle/>
          <a:p>
            <a:r>
              <a:rPr lang="en-GB" dirty="0"/>
              <a:t>Can send to multiple recipients at once</a:t>
            </a:r>
          </a:p>
          <a:p>
            <a:r>
              <a:rPr lang="en-GB" dirty="0"/>
              <a:t>Can send attachments</a:t>
            </a:r>
          </a:p>
          <a:p>
            <a:r>
              <a:rPr lang="en-GB" dirty="0"/>
              <a:t>Sent instantly at any time</a:t>
            </a:r>
          </a:p>
          <a:p>
            <a:r>
              <a:rPr lang="en-GB" dirty="0"/>
              <a:t>Can request a receipt that the email has been read</a:t>
            </a:r>
          </a:p>
          <a:p>
            <a:r>
              <a:rPr lang="en-GB" dirty="0"/>
              <a:t>Can send and receive email from any web </a:t>
            </a:r>
            <a:br>
              <a:rPr lang="en-GB" dirty="0"/>
            </a:br>
            <a:r>
              <a:rPr lang="en-GB" dirty="0"/>
              <a:t>enabled device</a:t>
            </a:r>
          </a:p>
          <a:p>
            <a:endParaRPr lang="en-GB" dirty="0"/>
          </a:p>
        </p:txBody>
      </p:sp>
    </p:spTree>
    <p:extLst>
      <p:ext uri="{BB962C8B-B14F-4D97-AF65-F5344CB8AC3E}">
        <p14:creationId xmlns:p14="http://schemas.microsoft.com/office/powerpoint/2010/main" val="498022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Disadvantages of email</a:t>
            </a:r>
          </a:p>
        </p:txBody>
      </p:sp>
      <p:sp>
        <p:nvSpPr>
          <p:cNvPr id="3" name="Text Placeholder 2"/>
          <p:cNvSpPr>
            <a:spLocks noGrp="1"/>
          </p:cNvSpPr>
          <p:nvPr>
            <p:ph type="body" sz="quarter" idx="14"/>
          </p:nvPr>
        </p:nvSpPr>
        <p:spPr/>
        <p:txBody>
          <a:bodyPr/>
          <a:lstStyle/>
          <a:p>
            <a:r>
              <a:rPr lang="en-GB" dirty="0"/>
              <a:t>Spam</a:t>
            </a:r>
          </a:p>
          <a:p>
            <a:r>
              <a:rPr lang="en-GB" dirty="0"/>
              <a:t>Viruses</a:t>
            </a:r>
          </a:p>
          <a:p>
            <a:r>
              <a:rPr lang="en-GB" dirty="0"/>
              <a:t>Phishing</a:t>
            </a:r>
          </a:p>
          <a:p>
            <a:r>
              <a:rPr lang="en-GB" dirty="0"/>
              <a:t>Need an Internet connection</a:t>
            </a:r>
          </a:p>
          <a:p>
            <a:r>
              <a:rPr lang="en-GB" dirty="0"/>
              <a:t>Your message can only be read when the recipient next logs in and checks their mail</a:t>
            </a:r>
          </a:p>
          <a:p>
            <a:endParaRPr lang="en-GB" dirty="0"/>
          </a:p>
        </p:txBody>
      </p:sp>
    </p:spTree>
    <p:extLst>
      <p:ext uri="{BB962C8B-B14F-4D97-AF65-F5344CB8AC3E}">
        <p14:creationId xmlns:p14="http://schemas.microsoft.com/office/powerpoint/2010/main" val="3717407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Searching emails</a:t>
            </a:r>
          </a:p>
        </p:txBody>
      </p:sp>
      <p:sp>
        <p:nvSpPr>
          <p:cNvPr id="3" name="Text Placeholder 2"/>
          <p:cNvSpPr>
            <a:spLocks noGrp="1"/>
          </p:cNvSpPr>
          <p:nvPr>
            <p:ph type="body" sz="quarter" idx="14"/>
          </p:nvPr>
        </p:nvSpPr>
        <p:spPr/>
        <p:txBody>
          <a:bodyPr/>
          <a:lstStyle/>
          <a:p>
            <a:r>
              <a:rPr lang="en-GB" dirty="0"/>
              <a:t>Find emails with specific words in the content or subject line</a:t>
            </a:r>
          </a:p>
          <a:p>
            <a:pPr lvl="1"/>
            <a:r>
              <a:rPr lang="en-GB" dirty="0"/>
              <a:t>You can search all emails from a particular email address</a:t>
            </a:r>
          </a:p>
          <a:p>
            <a:pPr lvl="1"/>
            <a:r>
              <a:rPr lang="en-GB" dirty="0"/>
              <a:t>You can search your Sent messages folder for emails sent to a particular person</a:t>
            </a:r>
          </a:p>
        </p:txBody>
      </p:sp>
    </p:spTree>
    <p:extLst>
      <p:ext uri="{BB962C8B-B14F-4D97-AF65-F5344CB8AC3E}">
        <p14:creationId xmlns:p14="http://schemas.microsoft.com/office/powerpoint/2010/main" val="456958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622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To learn how to </a:t>
            </a:r>
          </a:p>
          <a:p>
            <a:pPr marL="728663" lvl="3" indent="-271463">
              <a:spcBef>
                <a:spcPts val="0"/>
              </a:spcBef>
              <a:spcAft>
                <a:spcPts val="1400"/>
              </a:spcAft>
            </a:pPr>
            <a:r>
              <a:rPr lang="en-GB" sz="2100" dirty="0">
                <a:latin typeface="Arial"/>
                <a:cs typeface="Arial"/>
              </a:rPr>
              <a:t>send, respond to and forward emails</a:t>
            </a:r>
          </a:p>
          <a:p>
            <a:pPr marL="728663" lvl="3" indent="-271463">
              <a:spcBef>
                <a:spcPts val="0"/>
              </a:spcBef>
              <a:spcAft>
                <a:spcPts val="1400"/>
              </a:spcAft>
            </a:pPr>
            <a:r>
              <a:rPr lang="en-GB" sz="2100" dirty="0">
                <a:latin typeface="Arial"/>
                <a:cs typeface="Arial"/>
              </a:rPr>
              <a:t>search your old emails for a sender, subject, etc.</a:t>
            </a:r>
          </a:p>
          <a:p>
            <a:pPr marL="728663" lvl="3" indent="-271463">
              <a:spcBef>
                <a:spcPts val="0"/>
              </a:spcBef>
              <a:spcAft>
                <a:spcPts val="1400"/>
              </a:spcAft>
            </a:pPr>
            <a:r>
              <a:rPr lang="en-GB" sz="2100" dirty="0">
                <a:latin typeface="Arial"/>
                <a:cs typeface="Arial"/>
              </a:rPr>
              <a:t>resize large image files before sending</a:t>
            </a:r>
          </a:p>
          <a:p>
            <a:pPr marL="728663" lvl="3" indent="-271463">
              <a:spcBef>
                <a:spcPts val="0"/>
              </a:spcBef>
              <a:spcAft>
                <a:spcPts val="1400"/>
              </a:spcAft>
            </a:pPr>
            <a:r>
              <a:rPr lang="en-GB" sz="2100" dirty="0">
                <a:latin typeface="Arial"/>
                <a:cs typeface="Arial"/>
              </a:rPr>
              <a:t>manage your contacts list</a:t>
            </a:r>
          </a:p>
          <a:p>
            <a:r>
              <a:rPr lang="en-GB" dirty="0"/>
              <a:t>Be aware of the advantages and disadvantages of email</a:t>
            </a:r>
          </a:p>
          <a:p>
            <a:endParaRPr lang="en-GB" dirty="0"/>
          </a:p>
        </p:txBody>
      </p:sp>
      <p:sp>
        <p:nvSpPr>
          <p:cNvPr id="3" name="Text Placeholder 2"/>
          <p:cNvSpPr>
            <a:spLocks noGrp="1"/>
          </p:cNvSpPr>
          <p:nvPr>
            <p:ph type="body" sz="quarter" idx="13"/>
          </p:nvPr>
        </p:nvSpPr>
        <p:spPr>
          <a:xfrm>
            <a:off x="724280" y="906233"/>
            <a:ext cx="7816470" cy="670521"/>
          </a:xfrm>
        </p:spPr>
        <p:txBody>
          <a:bodyPr/>
          <a:lstStyle/>
          <a:p>
            <a:r>
              <a:rPr lang="en-GB" dirty="0"/>
              <a:t>Objectives</a:t>
            </a:r>
          </a:p>
        </p:txBody>
      </p:sp>
    </p:spTree>
    <p:extLst>
      <p:ext uri="{BB962C8B-B14F-4D97-AF65-F5344CB8AC3E}">
        <p14:creationId xmlns:p14="http://schemas.microsoft.com/office/powerpoint/2010/main" val="2625492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How email works</a:t>
            </a:r>
          </a:p>
        </p:txBody>
      </p:sp>
      <p:sp>
        <p:nvSpPr>
          <p:cNvPr id="5" name="Text Placeholder 4"/>
          <p:cNvSpPr>
            <a:spLocks noGrp="1"/>
          </p:cNvSpPr>
          <p:nvPr>
            <p:ph type="body" sz="quarter" idx="14"/>
          </p:nvPr>
        </p:nvSpPr>
        <p:spPr/>
        <p:txBody>
          <a:bodyPr/>
          <a:lstStyle/>
          <a:p>
            <a:r>
              <a:rPr lang="en-GB" dirty="0"/>
              <a:t>Mail servers pass on or store emails until they are collected</a:t>
            </a:r>
          </a:p>
          <a:p>
            <a:pPr lvl="1"/>
            <a:r>
              <a:rPr lang="en-GB" dirty="0"/>
              <a:t>You must log in to a mail server to collect mail</a:t>
            </a:r>
          </a:p>
          <a:p>
            <a:pPr lvl="1"/>
            <a:r>
              <a:rPr lang="en-GB" dirty="0"/>
              <a:t>Examples of mail providers are Gmail or Yahoo</a:t>
            </a:r>
          </a:p>
          <a:p>
            <a:endParaRPr lang="en-GB" dirty="0"/>
          </a:p>
        </p:txBody>
      </p:sp>
      <p:pic>
        <p:nvPicPr>
          <p:cNvPr id="1026" name="Picture 2" descr="C:\Users\desig\AppData\Roaming\PixelMetrics\CaptureWiz\Temp\8.png">
            <a:extLst>
              <a:ext uri="{FF2B5EF4-FFF2-40B4-BE49-F238E27FC236}">
                <a16:creationId xmlns:a16="http://schemas.microsoft.com/office/drawing/2014/main" id="{8DEAEF35-E642-4EC1-810B-B773C9E4C76E}"/>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75204" y="3654459"/>
            <a:ext cx="6890603" cy="2758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508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Choosing an email provider</a:t>
            </a:r>
          </a:p>
        </p:txBody>
      </p:sp>
      <p:sp>
        <p:nvSpPr>
          <p:cNvPr id="3" name="Text Placeholder 2"/>
          <p:cNvSpPr>
            <a:spLocks noGrp="1"/>
          </p:cNvSpPr>
          <p:nvPr>
            <p:ph type="body" sz="quarter" idx="14"/>
          </p:nvPr>
        </p:nvSpPr>
        <p:spPr/>
        <p:txBody>
          <a:bodyPr/>
          <a:lstStyle/>
          <a:p>
            <a:r>
              <a:rPr lang="en-GB" dirty="0"/>
              <a:t>Gmail, Yahoo, iCloud and many others all provide free email services</a:t>
            </a:r>
          </a:p>
          <a:p>
            <a:pPr lvl="1"/>
            <a:r>
              <a:rPr lang="en-GB" dirty="0"/>
              <a:t>All will allow you to receive emails, reply or forward them to someone else, attach documents and images</a:t>
            </a:r>
          </a:p>
          <a:p>
            <a:pPr lvl="1"/>
            <a:r>
              <a:rPr lang="en-GB" dirty="0"/>
              <a:t>Some will be more efficient than others at filtering spam</a:t>
            </a:r>
          </a:p>
          <a:p>
            <a:endParaRPr lang="en-GB" dirty="0"/>
          </a:p>
        </p:txBody>
      </p:sp>
    </p:spTree>
    <p:extLst>
      <p:ext uri="{BB962C8B-B14F-4D97-AF65-F5344CB8AC3E}">
        <p14:creationId xmlns:p14="http://schemas.microsoft.com/office/powerpoint/2010/main" val="2806092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Logging in to email</a:t>
            </a:r>
          </a:p>
        </p:txBody>
      </p:sp>
      <p:sp>
        <p:nvSpPr>
          <p:cNvPr id="3" name="Text Placeholder 2"/>
          <p:cNvSpPr>
            <a:spLocks noGrp="1"/>
          </p:cNvSpPr>
          <p:nvPr>
            <p:ph type="body" sz="quarter" idx="14"/>
          </p:nvPr>
        </p:nvSpPr>
        <p:spPr/>
        <p:txBody>
          <a:bodyPr/>
          <a:lstStyle/>
          <a:p>
            <a:r>
              <a:rPr lang="en-GB" dirty="0"/>
              <a:t>Email requires a username and a password</a:t>
            </a:r>
          </a:p>
          <a:p>
            <a:pPr lvl="1"/>
            <a:r>
              <a:rPr lang="en-GB" dirty="0"/>
              <a:t>Think carefully before you choose your username (i.e. your email address)</a:t>
            </a:r>
          </a:p>
          <a:p>
            <a:r>
              <a:rPr lang="en-GB" dirty="0"/>
              <a:t>How about these?</a:t>
            </a:r>
          </a:p>
          <a:p>
            <a:pPr marL="0" indent="0">
              <a:buNone/>
            </a:pPr>
            <a:r>
              <a:rPr lang="en-GB" dirty="0"/>
              <a:t>	</a:t>
            </a:r>
            <a:r>
              <a:rPr lang="en-GB" dirty="0">
                <a:hlinkClick r:id="rId2"/>
              </a:rPr>
              <a:t>tigerkitten@aol.com</a:t>
            </a:r>
            <a:endParaRPr lang="en-GB" dirty="0"/>
          </a:p>
          <a:p>
            <a:pPr marL="0" indent="0">
              <a:buNone/>
            </a:pPr>
            <a:r>
              <a:rPr lang="en-GB" dirty="0"/>
              <a:t>	</a:t>
            </a:r>
            <a:r>
              <a:rPr lang="en-GB" dirty="0">
                <a:hlinkClick r:id="rId3"/>
              </a:rPr>
              <a:t>misterbig@hotmail.com</a:t>
            </a:r>
            <a:endParaRPr lang="en-GB" dirty="0"/>
          </a:p>
          <a:p>
            <a:pPr marL="0" indent="0">
              <a:buNone/>
            </a:pPr>
            <a:r>
              <a:rPr lang="en-GB" dirty="0"/>
              <a:t>	</a:t>
            </a:r>
            <a:r>
              <a:rPr lang="en-GB" dirty="0">
                <a:hlinkClick r:id="rId4"/>
              </a:rPr>
              <a:t>fruitcake@nutcase.com</a:t>
            </a:r>
            <a:r>
              <a:rPr lang="en-GB" dirty="0"/>
              <a:t>  </a:t>
            </a:r>
          </a:p>
          <a:p>
            <a:pPr marL="0" indent="0">
              <a:buNone/>
            </a:pPr>
            <a:r>
              <a:rPr lang="en-GB" dirty="0"/>
              <a:t>	</a:t>
            </a:r>
            <a:r>
              <a:rPr lang="en-GB" dirty="0">
                <a:hlinkClick r:id="rId5"/>
              </a:rPr>
              <a:t>superstar@lollipops.com</a:t>
            </a:r>
            <a:r>
              <a:rPr lang="en-GB" dirty="0"/>
              <a:t>  </a:t>
            </a:r>
          </a:p>
          <a:p>
            <a:endParaRPr lang="en-GB" dirty="0"/>
          </a:p>
        </p:txBody>
      </p:sp>
    </p:spTree>
    <p:extLst>
      <p:ext uri="{BB962C8B-B14F-4D97-AF65-F5344CB8AC3E}">
        <p14:creationId xmlns:p14="http://schemas.microsoft.com/office/powerpoint/2010/main" val="1477010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Choosing your email address</a:t>
            </a:r>
          </a:p>
        </p:txBody>
      </p:sp>
      <p:sp>
        <p:nvSpPr>
          <p:cNvPr id="3" name="Text Placeholder 2"/>
          <p:cNvSpPr>
            <a:spLocks noGrp="1"/>
          </p:cNvSpPr>
          <p:nvPr>
            <p:ph type="body" sz="quarter" idx="14"/>
          </p:nvPr>
        </p:nvSpPr>
        <p:spPr/>
        <p:txBody>
          <a:bodyPr/>
          <a:lstStyle/>
          <a:p>
            <a:r>
              <a:rPr lang="en-GB" dirty="0"/>
              <a:t>Emails coming from cute, creative addresses are likely to be deleted immediately by future prospective employers</a:t>
            </a:r>
          </a:p>
          <a:p>
            <a:r>
              <a:rPr lang="en-GB" dirty="0"/>
              <a:t>There will come a time when you will want to be taken seriously</a:t>
            </a:r>
          </a:p>
          <a:p>
            <a:pPr lvl="1"/>
            <a:r>
              <a:rPr lang="en-GB" dirty="0"/>
              <a:t>Changing email addresses is a nuisance to you and all your friends who have to update your address in their Contacts list</a:t>
            </a:r>
          </a:p>
        </p:txBody>
      </p:sp>
    </p:spTree>
    <p:extLst>
      <p:ext uri="{BB962C8B-B14F-4D97-AF65-F5344CB8AC3E}">
        <p14:creationId xmlns:p14="http://schemas.microsoft.com/office/powerpoint/2010/main" val="4204230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Sending email</a:t>
            </a:r>
          </a:p>
        </p:txBody>
      </p:sp>
      <p:sp>
        <p:nvSpPr>
          <p:cNvPr id="4" name="Content Placeholder 2"/>
          <p:cNvSpPr>
            <a:spLocks noGrp="1"/>
          </p:cNvSpPr>
          <p:nvPr>
            <p:ph type="body" sz="quarter" idx="14"/>
          </p:nvPr>
        </p:nvSpPr>
        <p:spPr/>
        <p:txBody>
          <a:bodyPr/>
          <a:lstStyle/>
          <a:p>
            <a:r>
              <a:rPr lang="en-GB" dirty="0"/>
              <a:t>To:</a:t>
            </a:r>
          </a:p>
          <a:p>
            <a:r>
              <a:rPr lang="en-GB" dirty="0"/>
              <a:t>CC:</a:t>
            </a:r>
          </a:p>
          <a:p>
            <a:r>
              <a:rPr lang="en-GB" dirty="0"/>
              <a:t>BCC:</a:t>
            </a:r>
          </a:p>
          <a:p>
            <a:r>
              <a:rPr lang="en-GB" dirty="0"/>
              <a:t>Subject:</a:t>
            </a:r>
          </a:p>
        </p:txBody>
      </p:sp>
      <p:pic>
        <p:nvPicPr>
          <p:cNvPr id="5" name="Picture 2" descr="C:\Users\Rob\Dropbox\PG Online Marketing (1)\KS3 Using Computers Effectively, Safely and Responsibly - Heathcote\images\email.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44152" y="1704179"/>
            <a:ext cx="5816077" cy="3861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66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Responding to an email</a:t>
            </a:r>
          </a:p>
        </p:txBody>
      </p:sp>
      <p:sp>
        <p:nvSpPr>
          <p:cNvPr id="3" name="Text Placeholder 2"/>
          <p:cNvSpPr>
            <a:spLocks noGrp="1"/>
          </p:cNvSpPr>
          <p:nvPr>
            <p:ph type="body" sz="quarter" idx="14"/>
          </p:nvPr>
        </p:nvSpPr>
        <p:spPr/>
        <p:txBody>
          <a:bodyPr/>
          <a:lstStyle/>
          <a:p>
            <a:r>
              <a:rPr lang="en-GB" dirty="0">
                <a:solidFill>
                  <a:srgbClr val="DE3692"/>
                </a:solidFill>
              </a:rPr>
              <a:t>Reply</a:t>
            </a:r>
          </a:p>
          <a:p>
            <a:r>
              <a:rPr lang="en-GB" dirty="0">
                <a:solidFill>
                  <a:srgbClr val="DE3692"/>
                </a:solidFill>
              </a:rPr>
              <a:t>Reply to all</a:t>
            </a:r>
          </a:p>
          <a:p>
            <a:r>
              <a:rPr lang="en-GB" dirty="0">
                <a:solidFill>
                  <a:srgbClr val="DE3692"/>
                </a:solidFill>
              </a:rPr>
              <a:t>Forward</a:t>
            </a:r>
          </a:p>
          <a:p>
            <a:r>
              <a:rPr lang="en-GB" dirty="0">
                <a:solidFill>
                  <a:srgbClr val="DE3692"/>
                </a:solidFill>
              </a:rPr>
              <a:t>Delete</a:t>
            </a:r>
          </a:p>
          <a:p>
            <a:r>
              <a:rPr lang="en-GB" dirty="0">
                <a:solidFill>
                  <a:srgbClr val="DE3692"/>
                </a:solidFill>
              </a:rPr>
              <a:t>Report</a:t>
            </a:r>
          </a:p>
          <a:p>
            <a:r>
              <a:rPr lang="en-GB" dirty="0">
                <a:solidFill>
                  <a:srgbClr val="DE3692"/>
                </a:solidFill>
              </a:rPr>
              <a:t>Marking as ‘unread’</a:t>
            </a:r>
          </a:p>
          <a:p>
            <a:r>
              <a:rPr lang="en-GB" dirty="0">
                <a:solidFill>
                  <a:srgbClr val="DE3692"/>
                </a:solidFill>
              </a:rPr>
              <a:t>‘Flagging’</a:t>
            </a:r>
          </a:p>
          <a:p>
            <a:endParaRPr lang="en-GB" dirty="0"/>
          </a:p>
        </p:txBody>
      </p:sp>
      <p:pic>
        <p:nvPicPr>
          <p:cNvPr id="4" name="Picture 2" descr="C:\Users\Rob\Dropbox\PG Online Marketing (1)\KS3 Using Computers Effectively, Safely and Responsibly - Heathcote\images\emailreply.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03703" y="1577005"/>
            <a:ext cx="3213100" cy="461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906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Verifying identity</a:t>
            </a:r>
            <a:endParaRPr lang="en-GB" dirty="0"/>
          </a:p>
        </p:txBody>
      </p:sp>
      <p:sp>
        <p:nvSpPr>
          <p:cNvPr id="3" name="Text Placeholder 2"/>
          <p:cNvSpPr>
            <a:spLocks noGrp="1"/>
          </p:cNvSpPr>
          <p:nvPr>
            <p:ph type="body" sz="quarter" idx="14"/>
          </p:nvPr>
        </p:nvSpPr>
        <p:spPr/>
        <p:txBody>
          <a:bodyPr/>
          <a:lstStyle/>
          <a:p>
            <a:r>
              <a:rPr lang="en-GB" dirty="0"/>
              <a:t>Email can be used to cross-check you are who you say you are</a:t>
            </a:r>
          </a:p>
          <a:p>
            <a:endParaRPr lang="en-GB" dirty="0"/>
          </a:p>
          <a:p>
            <a:endParaRPr lang="en-GB" dirty="0"/>
          </a:p>
          <a:p>
            <a:endParaRPr lang="en-GB" dirty="0"/>
          </a:p>
          <a:p>
            <a:r>
              <a:rPr lang="en-GB" dirty="0"/>
              <a:t>Email accounts can themselves be cross-checked, e.g. by using a code sent by SMS text</a:t>
            </a:r>
          </a:p>
          <a:p>
            <a:pPr lvl="1"/>
            <a:r>
              <a:rPr lang="en-GB" dirty="0"/>
              <a:t>This is called two-factor authentication</a:t>
            </a:r>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34650" y="2790092"/>
            <a:ext cx="7264264" cy="1301262"/>
          </a:xfrm>
          <a:prstGeom prst="rect">
            <a:avLst/>
          </a:prstGeom>
          <a:noFill/>
          <a:ln w="9525">
            <a:solidFill>
              <a:schemeClr val="tx1"/>
            </a:solidFill>
            <a:miter lim="800000"/>
            <a:headEnd/>
            <a:tailEnd/>
          </a:ln>
          <a:effectLst>
            <a:outerShdw blurRad="63500" sx="101000" sy="101000" algn="ctr" rotWithShape="0">
              <a:prstClr val="black">
                <a:alpha val="11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83764132"/>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1</Template>
  <TotalTime>133</TotalTime>
  <Words>634</Words>
  <Application>Microsoft Office PowerPoint</Application>
  <PresentationFormat>On-screen Show (4:3)</PresentationFormat>
  <Paragraphs>90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Museo900-Regular</vt:lpstr>
      <vt:lpstr>Museo300-Regular</vt:lpstr>
      <vt:lpstr>Calibri</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design@pgonline.co.uk</cp:lastModifiedBy>
  <cp:revision>22</cp:revision>
  <dcterms:created xsi:type="dcterms:W3CDTF">2014-09-26T11:13:27Z</dcterms:created>
  <dcterms:modified xsi:type="dcterms:W3CDTF">2017-10-13T10:09:31Z</dcterms:modified>
</cp:coreProperties>
</file>