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61" r:id="rId3"/>
    <p:sldId id="273" r:id="rId4"/>
    <p:sldId id="281" r:id="rId5"/>
    <p:sldId id="262" r:id="rId6"/>
    <p:sldId id="282" r:id="rId7"/>
    <p:sldId id="264" r:id="rId8"/>
    <p:sldId id="265" r:id="rId9"/>
    <p:sldId id="267" r:id="rId10"/>
    <p:sldId id="283" r:id="rId11"/>
    <p:sldId id="292" r:id="rId12"/>
    <p:sldId id="266" r:id="rId13"/>
    <p:sldId id="277" r:id="rId14"/>
    <p:sldId id="269" r:id="rId15"/>
    <p:sldId id="270" r:id="rId16"/>
    <p:sldId id="291" r:id="rId17"/>
    <p:sldId id="285" r:id="rId18"/>
    <p:sldId id="272" r:id="rId19"/>
    <p:sldId id="289" r:id="rId20"/>
    <p:sldId id="287" r:id="rId21"/>
    <p:sldId id="275" r:id="rId22"/>
    <p:sldId id="276" r:id="rId23"/>
    <p:sldId id="288" r:id="rId24"/>
    <p:sldId id="290" r:id="rId25"/>
  </p:sldIdLst>
  <p:sldSz cx="9144000" cy="6858000" type="screen4x3"/>
  <p:notesSz cx="6858000" cy="9144000"/>
  <p:embeddedFontLst>
    <p:embeddedFont>
      <p:font typeface="Museo900-Regular" panose="02000000000000000000" pitchFamily="2" charset="0"/>
      <p:bold r:id="rId27"/>
    </p:embeddedFont>
    <p:embeddedFont>
      <p:font typeface="Calibri" panose="020F0502020204030204" pitchFamily="34" charset="0"/>
      <p:regular r:id="rId28"/>
      <p:bold r:id="rId29"/>
      <p:italic r:id="rId30"/>
      <p:boldItalic r:id="rId31"/>
    </p:embeddedFont>
    <p:embeddedFont>
      <p:font typeface="Museo 900" panose="02000000000000000000" pitchFamily="2" charset="0"/>
      <p:bold r:id="rId32"/>
    </p:embeddedFont>
    <p:embeddedFont>
      <p:font typeface="Consolas" panose="020B0609020204030204" pitchFamily="49" charset="0"/>
      <p:regular r:id="rId33"/>
      <p:bold r:id="rId34"/>
      <p:italic r:id="rId35"/>
      <p:boldItalic r:id="rId36"/>
    </p:embeddedFont>
    <p:embeddedFont>
      <p:font typeface="Museo 500" panose="02000000000000000000" pitchFamily="2" charset="0"/>
      <p:regular r:id="rId37"/>
    </p:embeddedFont>
    <p:embeddedFont>
      <p:font typeface="Museo 100" panose="02000000000000000000" pitchFamily="2" charset="0"/>
      <p:regular r:id="rId38"/>
    </p:embeddedFont>
    <p:embeddedFont>
      <p:font typeface="Museo 700" panose="02000000000000000000" pitchFamily="2" charset="0"/>
      <p:bold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29" clrIdx="0">
    <p:extLst>
      <p:ext uri="{19B8F6BF-5375-455C-9EA6-DF929625EA0E}">
        <p15:presenceInfo xmlns:p15="http://schemas.microsoft.com/office/powerpoint/2012/main" userId="147c6ab5d955dacd" providerId="Windows Live"/>
      </p:ext>
    </p:extLst>
  </p:cmAuthor>
  <p:cmAuthor id="2" name="Alan Stinchcombe" initials="AS" lastIdx="32" clrIdx="1">
    <p:extLst>
      <p:ext uri="{19B8F6BF-5375-455C-9EA6-DF929625EA0E}">
        <p15:presenceInfo xmlns:p15="http://schemas.microsoft.com/office/powerpoint/2012/main" userId="f1ec4754441953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AC1"/>
    <a:srgbClr val="2B75A6"/>
    <a:srgbClr val="D68328"/>
    <a:srgbClr val="D7A764"/>
    <a:srgbClr val="0C4B7F"/>
    <a:srgbClr val="223E7A"/>
    <a:srgbClr val="B9D769"/>
    <a:srgbClr val="70BC22"/>
    <a:srgbClr val="F68D21"/>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60"/>
  </p:normalViewPr>
  <p:slideViewPr>
    <p:cSldViewPr snapToGrid="0" snapToObjects="1" showGuides="1">
      <p:cViewPr varScale="1">
        <p:scale>
          <a:sx n="76" d="100"/>
          <a:sy n="76" d="100"/>
        </p:scale>
        <p:origin x="108" y="72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4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50597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Structure</a:t>
            </a:r>
            <a:r>
              <a:rPr lang="en-US" sz="1200" b="1" baseline="0" dirty="0">
                <a:solidFill>
                  <a:srgbClr val="FFFFFF"/>
                </a:solidFill>
                <a:latin typeface="Arial"/>
                <a:cs typeface="Arial"/>
              </a:rPr>
              <a:t> of t</a:t>
            </a:r>
            <a:r>
              <a:rPr lang="en-US" sz="1200" b="1" dirty="0">
                <a:solidFill>
                  <a:srgbClr val="FFFFFF"/>
                </a:solidFill>
                <a:latin typeface="Arial"/>
                <a:cs typeface="Arial"/>
              </a:rPr>
              <a:t>he Internet</a:t>
            </a: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Structure</a:t>
            </a:r>
            <a:r>
              <a:rPr lang="en-US" sz="1200" b="1" baseline="0" dirty="0">
                <a:solidFill>
                  <a:srgbClr val="FFFFFF"/>
                </a:solidFill>
                <a:latin typeface="Arial"/>
                <a:cs typeface="Arial"/>
              </a:rPr>
              <a:t> of t</a:t>
            </a:r>
            <a:r>
              <a:rPr lang="en-US" sz="1200" b="1" dirty="0">
                <a:solidFill>
                  <a:srgbClr val="FFFFFF"/>
                </a:solidFill>
                <a:latin typeface="Arial"/>
                <a:cs typeface="Arial"/>
              </a:rPr>
              <a:t>he Internet</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Structure</a:t>
            </a:r>
            <a:r>
              <a:rPr lang="en-US" sz="1200" b="1" baseline="0" dirty="0">
                <a:solidFill>
                  <a:srgbClr val="FFFFFF"/>
                </a:solidFill>
                <a:latin typeface="Arial"/>
                <a:cs typeface="Arial"/>
              </a:rPr>
              <a:t> of t</a:t>
            </a:r>
            <a:r>
              <a:rPr lang="en-US" sz="1200" b="1" dirty="0">
                <a:solidFill>
                  <a:srgbClr val="FFFFFF"/>
                </a:solidFill>
                <a:latin typeface="Arial"/>
                <a:cs typeface="Arial"/>
              </a:rPr>
              <a:t>he Internet</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Structure</a:t>
            </a:r>
            <a:r>
              <a:rPr lang="en-US" sz="1200" b="1" baseline="0" dirty="0">
                <a:solidFill>
                  <a:srgbClr val="FFFFFF"/>
                </a:solidFill>
                <a:latin typeface="Arial"/>
                <a:cs typeface="Arial"/>
              </a:rPr>
              <a:t> of t</a:t>
            </a:r>
            <a:r>
              <a:rPr lang="en-US" sz="1200" b="1" dirty="0">
                <a:solidFill>
                  <a:srgbClr val="FFFFFF"/>
                </a:solidFill>
                <a:latin typeface="Arial"/>
                <a:cs typeface="Arial"/>
              </a:rPr>
              <a:t>he Internet</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Structure</a:t>
            </a:r>
            <a:r>
              <a:rPr lang="en-US" sz="1200" b="1" baseline="0" dirty="0">
                <a:solidFill>
                  <a:srgbClr val="FFFFFF"/>
                </a:solidFill>
                <a:latin typeface="Arial"/>
                <a:cs typeface="Arial"/>
              </a:rPr>
              <a:t> of t</a:t>
            </a:r>
            <a:r>
              <a:rPr lang="en-US" sz="1200" b="1" dirty="0">
                <a:solidFill>
                  <a:srgbClr val="FFFFFF"/>
                </a:solidFill>
                <a:latin typeface="Arial"/>
                <a:cs typeface="Arial"/>
              </a:rPr>
              <a:t>he Internet</a:t>
            </a: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32241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Structure of the Internet</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IP addressing</a:t>
            </a:r>
          </a:p>
        </p:txBody>
      </p:sp>
      <p:sp>
        <p:nvSpPr>
          <p:cNvPr id="3" name="Text Placeholder 2"/>
          <p:cNvSpPr>
            <a:spLocks noGrp="1"/>
          </p:cNvSpPr>
          <p:nvPr>
            <p:ph type="body" sz="quarter" idx="14"/>
          </p:nvPr>
        </p:nvSpPr>
        <p:spPr/>
        <p:txBody>
          <a:bodyPr/>
          <a:lstStyle/>
          <a:p>
            <a:r>
              <a:rPr lang="en-GB" dirty="0"/>
              <a:t>IP Version 4 (IPv4) addresses are made up of four octet values (numerical values described by 8 bits) separated by a full-stop</a:t>
            </a:r>
          </a:p>
          <a:p>
            <a:pPr lvl="1"/>
            <a:r>
              <a:rPr lang="en-GB" b="1" dirty="0"/>
              <a:t>14.132.250.10</a:t>
            </a:r>
            <a:r>
              <a:rPr lang="en-GB" dirty="0"/>
              <a:t> and </a:t>
            </a:r>
            <a:r>
              <a:rPr lang="en-GB" b="1" dirty="0"/>
              <a:t>230.197.1.192</a:t>
            </a:r>
            <a:r>
              <a:rPr lang="en-GB" dirty="0"/>
              <a:t> for example</a:t>
            </a:r>
          </a:p>
          <a:p>
            <a:pPr lvl="1"/>
            <a:r>
              <a:rPr lang="en-GB" dirty="0"/>
              <a:t>This provides only 4.3 billion addresses for 6 billion people</a:t>
            </a:r>
          </a:p>
          <a:p>
            <a:r>
              <a:rPr lang="en-GB" dirty="0"/>
              <a:t>How many devices do you use personally?</a:t>
            </a:r>
          </a:p>
          <a:p>
            <a:pPr lvl="1"/>
            <a:r>
              <a:rPr lang="en-GB" dirty="0"/>
              <a:t>There are no longer enough IPv4 addresses available so Version 6 (IPv6) is used to extend this enough for 340,282,366,920,938,463,463,374,607,431,768,211,456 separate addresses</a:t>
            </a:r>
          </a:p>
          <a:p>
            <a:endParaRPr lang="en-GB" dirty="0"/>
          </a:p>
        </p:txBody>
      </p:sp>
    </p:spTree>
    <p:extLst>
      <p:ext uri="{BB962C8B-B14F-4D97-AF65-F5344CB8AC3E}">
        <p14:creationId xmlns:p14="http://schemas.microsoft.com/office/powerpoint/2010/main" val="139842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Fully Qualified Domain Names</a:t>
            </a:r>
          </a:p>
        </p:txBody>
      </p:sp>
      <p:sp>
        <p:nvSpPr>
          <p:cNvPr id="3" name="Text Placeholder 2"/>
          <p:cNvSpPr>
            <a:spLocks noGrp="1"/>
          </p:cNvSpPr>
          <p:nvPr>
            <p:ph type="body" sz="quarter" idx="14"/>
          </p:nvPr>
        </p:nvSpPr>
        <p:spPr/>
        <p:txBody>
          <a:bodyPr/>
          <a:lstStyle/>
          <a:p>
            <a:r>
              <a:rPr lang="en-GB" dirty="0"/>
              <a:t>An FDQN can be broken down into constituent parts including a host name, and the domain name itself</a:t>
            </a:r>
          </a:p>
          <a:p>
            <a:pPr lvl="1"/>
            <a:r>
              <a:rPr lang="en-GB" b="1" dirty="0"/>
              <a:t>bbc.co.uk </a:t>
            </a:r>
            <a:r>
              <a:rPr lang="en-GB" dirty="0"/>
              <a:t>is the domain name</a:t>
            </a:r>
          </a:p>
          <a:p>
            <a:pPr lvl="1"/>
            <a:r>
              <a:rPr lang="en-GB" b="1" dirty="0"/>
              <a:t>www. </a:t>
            </a:r>
            <a:r>
              <a:rPr lang="en-GB" dirty="0"/>
              <a:t>specifies the host</a:t>
            </a:r>
          </a:p>
          <a:p>
            <a:pPr lvl="1"/>
            <a:r>
              <a:rPr lang="en-GB" b="1" dirty="0"/>
              <a:t>www.bbc.co.uk </a:t>
            </a:r>
            <a:r>
              <a:rPr lang="en-GB" dirty="0"/>
              <a:t>is therefore the Fully Qualified Domain Name</a:t>
            </a:r>
          </a:p>
        </p:txBody>
      </p:sp>
    </p:spTree>
    <p:extLst>
      <p:ext uri="{BB962C8B-B14F-4D97-AF65-F5344CB8AC3E}">
        <p14:creationId xmlns:p14="http://schemas.microsoft.com/office/powerpoint/2010/main" val="205420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Uniform Resource Locator</a:t>
            </a:r>
          </a:p>
        </p:txBody>
      </p:sp>
      <p:sp>
        <p:nvSpPr>
          <p:cNvPr id="3" name="Text Placeholder 2"/>
          <p:cNvSpPr>
            <a:spLocks noGrp="1"/>
          </p:cNvSpPr>
          <p:nvPr>
            <p:ph type="body" sz="quarter" idx="14"/>
          </p:nvPr>
        </p:nvSpPr>
        <p:spPr>
          <a:xfrm>
            <a:off x="724280" y="1704179"/>
            <a:ext cx="7899956" cy="3453607"/>
          </a:xfrm>
        </p:spPr>
        <p:txBody>
          <a:bodyPr/>
          <a:lstStyle/>
          <a:p>
            <a:r>
              <a:rPr lang="en-GB" dirty="0"/>
              <a:t>URLs are used to specify the means of accessing a resource and its location across a network</a:t>
            </a:r>
          </a:p>
          <a:p>
            <a:r>
              <a:rPr lang="en-GB" dirty="0"/>
              <a:t>The protocol and the domain name of the resource together form the URL</a:t>
            </a:r>
          </a:p>
          <a:p>
            <a:r>
              <a:rPr lang="en-GB" dirty="0"/>
              <a:t>For example:</a:t>
            </a:r>
          </a:p>
          <a:p>
            <a:pPr lvl="1"/>
            <a:r>
              <a:rPr lang="en-GB" b="1" dirty="0"/>
              <a:t>http:// </a:t>
            </a:r>
            <a:r>
              <a:rPr lang="en-GB" dirty="0"/>
              <a:t>specifies that the resource requires http (a web page)</a:t>
            </a:r>
          </a:p>
          <a:p>
            <a:pPr lvl="1"/>
            <a:r>
              <a:rPr lang="en-GB" b="1" dirty="0"/>
              <a:t>www.bbc.co.uk/index.html</a:t>
            </a:r>
            <a:r>
              <a:rPr lang="en-GB" dirty="0"/>
              <a:t> is the fully qualified domain name and the name of the resource to be accessed (</a:t>
            </a:r>
            <a:r>
              <a:rPr lang="en-GB" b="1" dirty="0"/>
              <a:t>index.html</a:t>
            </a:r>
            <a:r>
              <a:rPr lang="en-GB" dirty="0"/>
              <a:t>)</a:t>
            </a:r>
          </a:p>
          <a:p>
            <a:pPr lvl="1"/>
            <a:r>
              <a:rPr lang="en-GB" dirty="0"/>
              <a:t>The URL is a combination of these http://www.bbc.co.uk/index.html</a:t>
            </a:r>
          </a:p>
        </p:txBody>
      </p:sp>
    </p:spTree>
    <p:extLst>
      <p:ext uri="{BB962C8B-B14F-4D97-AF65-F5344CB8AC3E}">
        <p14:creationId xmlns:p14="http://schemas.microsoft.com/office/powerpoint/2010/main" val="2746888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Domain Name System (DNS)</a:t>
            </a:r>
          </a:p>
        </p:txBody>
      </p:sp>
      <p:sp>
        <p:nvSpPr>
          <p:cNvPr id="3" name="Text Placeholder 2"/>
          <p:cNvSpPr>
            <a:spLocks noGrp="1"/>
          </p:cNvSpPr>
          <p:nvPr>
            <p:ph type="body" sz="quarter" idx="14"/>
          </p:nvPr>
        </p:nvSpPr>
        <p:spPr>
          <a:xfrm>
            <a:off x="724280" y="1704179"/>
            <a:ext cx="7797230" cy="4056541"/>
          </a:xfrm>
        </p:spPr>
        <p:txBody>
          <a:bodyPr/>
          <a:lstStyle/>
          <a:p>
            <a:r>
              <a:rPr lang="en-GB"/>
              <a:t>DNS servers are </a:t>
            </a:r>
            <a:r>
              <a:rPr lang="en-GB" dirty="0"/>
              <a:t>dedicated computers with an index </a:t>
            </a:r>
            <a:r>
              <a:rPr lang="en-GB"/>
              <a:t>of domain names </a:t>
            </a:r>
            <a:r>
              <a:rPr lang="en-GB" dirty="0"/>
              <a:t>and their corresponding IP addresses</a:t>
            </a:r>
          </a:p>
          <a:p>
            <a:pPr lvl="1"/>
            <a:r>
              <a:rPr lang="en-GB"/>
              <a:t>When a computer queries a DNS server for a domain name, the server returns an IP address that the computer can use to send a message to it</a:t>
            </a:r>
          </a:p>
          <a:p>
            <a:pPr lvl="1"/>
            <a:r>
              <a:rPr lang="en-GB"/>
              <a:t>Why </a:t>
            </a:r>
            <a:r>
              <a:rPr lang="en-GB" dirty="0"/>
              <a:t>do we not use IP addresses directly in a browser?</a:t>
            </a:r>
          </a:p>
          <a:p>
            <a:r>
              <a:rPr lang="en-GB"/>
              <a:t>Typing </a:t>
            </a:r>
            <a:r>
              <a:rPr lang="en-GB">
                <a:solidFill>
                  <a:srgbClr val="2E62AE"/>
                </a:solidFill>
              </a:rPr>
              <a:t>google.co.uk</a:t>
            </a:r>
            <a:r>
              <a:rPr lang="en-GB"/>
              <a:t> into a browser causes it to make a DNS request to return an IP address</a:t>
            </a:r>
            <a:endParaRPr lang="en-GB" dirty="0"/>
          </a:p>
          <a:p>
            <a:pPr marL="0" indent="0" algn="ctr">
              <a:buNone/>
            </a:pPr>
            <a:r>
              <a:rPr lang="en-GB" sz="3600">
                <a:solidFill>
                  <a:srgbClr val="50AAC1"/>
                </a:solidFill>
              </a:rPr>
              <a:t>www.google.co.uk</a:t>
            </a:r>
            <a:r>
              <a:rPr lang="en-GB" sz="4400">
                <a:solidFill>
                  <a:srgbClr val="50AAC1"/>
                </a:solidFill>
              </a:rPr>
              <a:t> </a:t>
            </a:r>
            <a:r>
              <a:rPr lang="en-GB" sz="3600">
                <a:solidFill>
                  <a:srgbClr val="50AAC1"/>
                </a:solidFill>
                <a:sym typeface="Wingdings" panose="05000000000000000000" pitchFamily="2" charset="2"/>
              </a:rPr>
              <a:t></a:t>
            </a:r>
            <a:r>
              <a:rPr lang="en-GB" sz="3600">
                <a:solidFill>
                  <a:srgbClr val="50AAC1"/>
                </a:solidFill>
              </a:rPr>
              <a:t> </a:t>
            </a:r>
            <a:r>
              <a:rPr lang="en-GB" sz="3600" dirty="0">
                <a:solidFill>
                  <a:srgbClr val="50AAC1"/>
                </a:solidFill>
                <a:latin typeface="Consolas" panose="020B0609020204030204" pitchFamily="49" charset="0"/>
              </a:rPr>
              <a:t>216.58.209.99</a:t>
            </a:r>
          </a:p>
        </p:txBody>
      </p:sp>
    </p:spTree>
    <p:extLst>
      <p:ext uri="{BB962C8B-B14F-4D97-AF65-F5344CB8AC3E}">
        <p14:creationId xmlns:p14="http://schemas.microsoft.com/office/powerpoint/2010/main" val="420306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Domain Name System</a:t>
            </a:r>
          </a:p>
        </p:txBody>
      </p:sp>
      <p:sp>
        <p:nvSpPr>
          <p:cNvPr id="3" name="Text Placeholder 2"/>
          <p:cNvSpPr>
            <a:spLocks noGrp="1"/>
          </p:cNvSpPr>
          <p:nvPr>
            <p:ph type="body" sz="quarter" idx="14"/>
          </p:nvPr>
        </p:nvSpPr>
        <p:spPr/>
        <p:txBody>
          <a:bodyPr/>
          <a:lstStyle/>
          <a:p>
            <a:r>
              <a:rPr lang="en-US" dirty="0"/>
              <a:t>There are several DNS servers that work together to catalogue every </a:t>
            </a:r>
            <a:r>
              <a:rPr lang="en-US"/>
              <a:t>web domain name</a:t>
            </a:r>
            <a:endParaRPr lang="en-US" dirty="0"/>
          </a:p>
          <a:p>
            <a:pPr lvl="1"/>
            <a:r>
              <a:rPr lang="en-US" dirty="0"/>
              <a:t>These are segmented into geographical groupings or levels </a:t>
            </a:r>
          </a:p>
          <a:p>
            <a:pPr lvl="1"/>
            <a:r>
              <a:rPr lang="en-US" dirty="0"/>
              <a:t>When the IP address of a given domain is </a:t>
            </a:r>
            <a:r>
              <a:rPr lang="en-US"/>
              <a:t>not known, a query is </a:t>
            </a:r>
            <a:r>
              <a:rPr lang="en-US" dirty="0"/>
              <a:t>referred to a related domain server that could know</a:t>
            </a:r>
          </a:p>
        </p:txBody>
      </p:sp>
      <p:pic>
        <p:nvPicPr>
          <p:cNvPr id="3074" name="Picture 2" descr="C:\Users\Rob\AppData\Roaming\PixelMetrics\CaptureWiz\Temp\9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8201" y="3860998"/>
            <a:ext cx="4809388" cy="259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52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Resolving an IP address</a:t>
            </a:r>
          </a:p>
        </p:txBody>
      </p:sp>
      <p:pic>
        <p:nvPicPr>
          <p:cNvPr id="1026" name="Picture 2"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81" y="1693201"/>
            <a:ext cx="7815466" cy="419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Resolving an IP address</a:t>
            </a:r>
            <a:endParaRPr lang="en-US" dirty="0"/>
          </a:p>
        </p:txBody>
      </p:sp>
      <p:sp>
        <p:nvSpPr>
          <p:cNvPr id="4" name="Text Placeholder 2"/>
          <p:cNvSpPr>
            <a:spLocks noGrp="1"/>
          </p:cNvSpPr>
          <p:nvPr>
            <p:ph type="body" sz="quarter" idx="14"/>
          </p:nvPr>
        </p:nvSpPr>
        <p:spPr>
          <a:xfrm>
            <a:off x="724280" y="1704179"/>
            <a:ext cx="7797230" cy="4468021"/>
          </a:xfrm>
        </p:spPr>
        <p:txBody>
          <a:bodyPr/>
          <a:lstStyle/>
          <a:p>
            <a:r>
              <a:rPr lang="en-GB" dirty="0"/>
              <a:t>Suppose that a client has no cached record of an</a:t>
            </a:r>
            <a:br>
              <a:rPr lang="en-GB" dirty="0"/>
            </a:br>
            <a:r>
              <a:rPr lang="en-GB" dirty="0"/>
              <a:t>IP address for www.google.co.uk</a:t>
            </a:r>
          </a:p>
          <a:p>
            <a:pPr lvl="1"/>
            <a:r>
              <a:rPr lang="en-GB" dirty="0"/>
              <a:t>It sends a DNS query for that domain to its specified </a:t>
            </a:r>
            <a:br>
              <a:rPr lang="en-GB" dirty="0"/>
            </a:br>
            <a:r>
              <a:rPr lang="en-GB" dirty="0"/>
              <a:t>DNS server</a:t>
            </a:r>
          </a:p>
          <a:p>
            <a:r>
              <a:rPr lang="en-GB" dirty="0"/>
              <a:t>If the DNS server does not have a record for that domain, it:</a:t>
            </a:r>
          </a:p>
          <a:p>
            <a:pPr lvl="1"/>
            <a:r>
              <a:rPr lang="en-GB" dirty="0"/>
              <a:t>either recursively handles the request so that it can eventually deliver an IP address (or a “DNS address could not be found” error message), or</a:t>
            </a:r>
          </a:p>
          <a:p>
            <a:pPr lvl="1"/>
            <a:r>
              <a:rPr lang="en-GB" dirty="0"/>
              <a:t>refers to a DNS server authoritative for example, .</a:t>
            </a:r>
            <a:r>
              <a:rPr lang="en-GB" dirty="0" err="1"/>
              <a:t>uk</a:t>
            </a:r>
            <a:r>
              <a:rPr lang="en-GB" dirty="0"/>
              <a:t> and follows this, and subsequent referrals, to successively lower-level DNS servers</a:t>
            </a:r>
          </a:p>
          <a:p>
            <a:endParaRPr lang="en-US" dirty="0"/>
          </a:p>
        </p:txBody>
      </p:sp>
    </p:spTree>
    <p:extLst>
      <p:ext uri="{BB962C8B-B14F-4D97-AF65-F5344CB8AC3E}">
        <p14:creationId xmlns:p14="http://schemas.microsoft.com/office/powerpoint/2010/main" val="229279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Tasks 1 and 2</a:t>
            </a:r>
          </a:p>
          <a:p>
            <a:r>
              <a:rPr lang="en-GB" dirty="0"/>
              <a:t>Try typing 216.58.213.174 into the address bar of your browser</a:t>
            </a:r>
          </a:p>
          <a:p>
            <a:pPr lvl="1"/>
            <a:r>
              <a:rPr lang="en-GB" dirty="0"/>
              <a:t>What happens?</a:t>
            </a:r>
          </a:p>
        </p:txBody>
      </p:sp>
    </p:spTree>
    <p:extLst>
      <p:ext uri="{BB962C8B-B14F-4D97-AF65-F5344CB8AC3E}">
        <p14:creationId xmlns:p14="http://schemas.microsoft.com/office/powerpoint/2010/main" val="263872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Internet registries</a:t>
            </a:r>
          </a:p>
        </p:txBody>
      </p:sp>
      <p:sp>
        <p:nvSpPr>
          <p:cNvPr id="3" name="Text Placeholder 2"/>
          <p:cNvSpPr>
            <a:spLocks noGrp="1"/>
          </p:cNvSpPr>
          <p:nvPr>
            <p:ph type="body" sz="quarter" idx="14"/>
          </p:nvPr>
        </p:nvSpPr>
        <p:spPr/>
        <p:txBody>
          <a:bodyPr/>
          <a:lstStyle/>
          <a:p>
            <a:r>
              <a:rPr lang="en-US" dirty="0"/>
              <a:t>Domain names must be unique otherwise DNS requests could be confused</a:t>
            </a:r>
          </a:p>
          <a:p>
            <a:r>
              <a:rPr lang="en-US" dirty="0"/>
              <a:t>Five global Internet Registries are responsible for allocating IP addresses to specific domain names</a:t>
            </a:r>
          </a:p>
          <a:p>
            <a:pPr lvl="1"/>
            <a:r>
              <a:rPr lang="en-US" dirty="0"/>
              <a:t>These Registries work together to maintain a database of address assignments that </a:t>
            </a:r>
            <a:r>
              <a:rPr lang="en-US"/>
              <a:t>ensure that IP addresses and domain names are unique</a:t>
            </a:r>
            <a:endParaRPr lang="en-US" dirty="0"/>
          </a:p>
          <a:p>
            <a:pPr lvl="1"/>
            <a:r>
              <a:rPr lang="en-US" dirty="0"/>
              <a:t>Why must domain names be unique?</a:t>
            </a:r>
          </a:p>
          <a:p>
            <a:pPr lvl="1"/>
            <a:r>
              <a:rPr lang="en-US" dirty="0"/>
              <a:t>Why can abcde.com and abcde.co.uk both be allowed as unique examples?</a:t>
            </a:r>
          </a:p>
          <a:p>
            <a:endParaRPr lang="en-US" dirty="0"/>
          </a:p>
        </p:txBody>
      </p:sp>
    </p:spTree>
    <p:extLst>
      <p:ext uri="{BB962C8B-B14F-4D97-AF65-F5344CB8AC3E}">
        <p14:creationId xmlns:p14="http://schemas.microsoft.com/office/powerpoint/2010/main" val="126147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Internet Registries</a:t>
            </a:r>
          </a:p>
        </p:txBody>
      </p:sp>
      <p:pic>
        <p:nvPicPr>
          <p:cNvPr id="1026" name="Picture 2" descr="C:\Users\Rob\AppData\Roaming\PixelMetrics\CaptureWiz\Temp\10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4095" y="1577005"/>
            <a:ext cx="7076839" cy="465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5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Understand the structure of the Internet</a:t>
            </a:r>
          </a:p>
          <a:p>
            <a:pPr lvl="0"/>
            <a:r>
              <a:rPr lang="en-GB" dirty="0"/>
              <a:t>Describe the term ‘Uniform Resource Locator</a:t>
            </a:r>
            <a:r>
              <a:rPr lang="en-GB"/>
              <a:t>’ (URL) in </a:t>
            </a:r>
            <a:r>
              <a:rPr lang="en-GB" dirty="0"/>
              <a:t>the context of networking</a:t>
            </a:r>
          </a:p>
          <a:p>
            <a:pPr lvl="0"/>
            <a:r>
              <a:rPr lang="en-GB" dirty="0"/>
              <a:t>Explain the terms ‘domain name’ and ‘IP address’</a:t>
            </a:r>
          </a:p>
          <a:p>
            <a:pPr lvl="0"/>
            <a:r>
              <a:rPr lang="en-GB" dirty="0"/>
              <a:t>Describe how domain names are organised</a:t>
            </a:r>
          </a:p>
          <a:p>
            <a:pPr lvl="0"/>
            <a:r>
              <a:rPr lang="en-GB" dirty="0"/>
              <a:t>Understand the purpose and function of the Domain Name Server (DNS) system</a:t>
            </a:r>
          </a:p>
          <a:p>
            <a:pPr lvl="0"/>
            <a:r>
              <a:rPr lang="en-GB" dirty="0"/>
              <a:t>Explain the service provided by Internet registries and why they are needed</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122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Purchasing a domain name</a:t>
            </a:r>
          </a:p>
        </p:txBody>
      </p:sp>
      <p:sp>
        <p:nvSpPr>
          <p:cNvPr id="3" name="Text Placeholder 2"/>
          <p:cNvSpPr>
            <a:spLocks noGrp="1"/>
          </p:cNvSpPr>
          <p:nvPr>
            <p:ph type="body" sz="quarter" idx="14"/>
          </p:nvPr>
        </p:nvSpPr>
        <p:spPr/>
        <p:txBody>
          <a:bodyPr/>
          <a:lstStyle/>
          <a:p>
            <a:r>
              <a:rPr lang="en-US" dirty="0"/>
              <a:t>Available domain names are issued by Internet registrars</a:t>
            </a:r>
          </a:p>
          <a:p>
            <a:r>
              <a:rPr lang="en-US"/>
              <a:t>Use </a:t>
            </a:r>
            <a:r>
              <a:rPr lang="en-US">
                <a:solidFill>
                  <a:srgbClr val="50AAC1"/>
                </a:solidFill>
              </a:rPr>
              <a:t>www.1and1.co.uk/domaincheck</a:t>
            </a:r>
            <a:r>
              <a:rPr lang="en-US"/>
              <a:t> </a:t>
            </a:r>
            <a:r>
              <a:rPr lang="en-US" dirty="0"/>
              <a:t>to check prices of domain names in the following Top Level Domains (TLDs)</a:t>
            </a:r>
          </a:p>
          <a:p>
            <a:pPr lvl="1"/>
            <a:r>
              <a:rPr lang="en-US" dirty="0"/>
              <a:t>.com</a:t>
            </a:r>
          </a:p>
          <a:p>
            <a:pPr lvl="1"/>
            <a:r>
              <a:rPr lang="en-US" dirty="0"/>
              <a:t>.uk</a:t>
            </a:r>
          </a:p>
          <a:p>
            <a:pPr lvl="1"/>
            <a:r>
              <a:rPr lang="en-US" dirty="0"/>
              <a:t>.net</a:t>
            </a:r>
          </a:p>
          <a:p>
            <a:pPr lvl="1"/>
            <a:r>
              <a:rPr lang="en-US" dirty="0"/>
              <a:t>.org</a:t>
            </a:r>
          </a:p>
        </p:txBody>
      </p:sp>
    </p:spTree>
    <p:extLst>
      <p:ext uri="{BB962C8B-B14F-4D97-AF65-F5344CB8AC3E}">
        <p14:creationId xmlns:p14="http://schemas.microsoft.com/office/powerpoint/2010/main" val="359557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Worksheet Task 3</a:t>
            </a:r>
          </a:p>
        </p:txBody>
      </p:sp>
    </p:spTree>
    <p:extLst>
      <p:ext uri="{BB962C8B-B14F-4D97-AF65-F5344CB8AC3E}">
        <p14:creationId xmlns:p14="http://schemas.microsoft.com/office/powerpoint/2010/main" val="125421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Plenary</a:t>
            </a:r>
          </a:p>
        </p:txBody>
      </p:sp>
      <p:sp>
        <p:nvSpPr>
          <p:cNvPr id="3" name="Text Placeholder 2"/>
          <p:cNvSpPr>
            <a:spLocks noGrp="1"/>
          </p:cNvSpPr>
          <p:nvPr>
            <p:ph type="body" sz="quarter" idx="14"/>
          </p:nvPr>
        </p:nvSpPr>
        <p:spPr/>
        <p:txBody>
          <a:bodyPr/>
          <a:lstStyle/>
          <a:p>
            <a:pPr lvl="0"/>
            <a:r>
              <a:rPr lang="en-GB" dirty="0"/>
              <a:t>Match the terms to their correct definitions:</a:t>
            </a:r>
          </a:p>
        </p:txBody>
      </p:sp>
      <p:graphicFrame>
        <p:nvGraphicFramePr>
          <p:cNvPr id="8" name="Table 7"/>
          <p:cNvGraphicFramePr>
            <a:graphicFrameLocks noGrp="1"/>
          </p:cNvGraphicFramePr>
          <p:nvPr>
            <p:extLst>
              <p:ext uri="{D42A27DB-BD31-4B8C-83A1-F6EECF244321}">
                <p14:modId xmlns:p14="http://schemas.microsoft.com/office/powerpoint/2010/main" val="3047743182"/>
              </p:ext>
            </p:extLst>
          </p:nvPr>
        </p:nvGraphicFramePr>
        <p:xfrm>
          <a:off x="946245" y="2304153"/>
          <a:ext cx="7226205" cy="3657600"/>
        </p:xfrm>
        <a:graphic>
          <a:graphicData uri="http://schemas.openxmlformats.org/drawingml/2006/table">
            <a:tbl>
              <a:tblPr firstRow="1" bandRow="1">
                <a:tableStyleId>{5C22544A-7EE6-4342-B048-85BDC9FD1C3A}</a:tableStyleId>
              </a:tblPr>
              <a:tblGrid>
                <a:gridCol w="3111405">
                  <a:extLst>
                    <a:ext uri="{9D8B030D-6E8A-4147-A177-3AD203B41FA5}">
                      <a16:colId xmlns:a16="http://schemas.microsoft.com/office/drawing/2014/main" val="1514415298"/>
                    </a:ext>
                  </a:extLst>
                </a:gridCol>
                <a:gridCol w="666750">
                  <a:extLst>
                    <a:ext uri="{9D8B030D-6E8A-4147-A177-3AD203B41FA5}">
                      <a16:colId xmlns:a16="http://schemas.microsoft.com/office/drawing/2014/main" val="963466222"/>
                    </a:ext>
                  </a:extLst>
                </a:gridCol>
                <a:gridCol w="3448050">
                  <a:extLst>
                    <a:ext uri="{9D8B030D-6E8A-4147-A177-3AD203B41FA5}">
                      <a16:colId xmlns:a16="http://schemas.microsoft.com/office/drawing/2014/main" val="2609200407"/>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Uniform Resource Locator</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Set of four numbers identifying a resource on a network</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9241325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IP address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Organisations that control the allocation of domain names and IP addresses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6194618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Domain Name System</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A method by which hosts on a network can be identified by name based on groupings of addresses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42188935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Internet registry</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The combination of the protocol and fully qualified domain name of a resource</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939896823"/>
                  </a:ext>
                </a:extLst>
              </a:tr>
            </a:tbl>
          </a:graphicData>
        </a:graphic>
      </p:graphicFrame>
    </p:spTree>
    <p:extLst>
      <p:ext uri="{BB962C8B-B14F-4D97-AF65-F5344CB8AC3E}">
        <p14:creationId xmlns:p14="http://schemas.microsoft.com/office/powerpoint/2010/main" val="117120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Plenary </a:t>
            </a:r>
            <a:r>
              <a:rPr lang="en-US" dirty="0">
                <a:solidFill>
                  <a:srgbClr val="FF0000"/>
                </a:solidFill>
              </a:rPr>
              <a:t>Answers</a:t>
            </a:r>
          </a:p>
        </p:txBody>
      </p:sp>
      <p:sp>
        <p:nvSpPr>
          <p:cNvPr id="3" name="Text Placeholder 2"/>
          <p:cNvSpPr>
            <a:spLocks noGrp="1"/>
          </p:cNvSpPr>
          <p:nvPr>
            <p:ph type="body" sz="quarter" idx="14"/>
          </p:nvPr>
        </p:nvSpPr>
        <p:spPr/>
        <p:txBody>
          <a:bodyPr/>
          <a:lstStyle/>
          <a:p>
            <a:pPr lvl="0"/>
            <a:r>
              <a:rPr lang="en-GB" dirty="0"/>
              <a:t>Match the terms to their correct definitions:</a:t>
            </a:r>
          </a:p>
        </p:txBody>
      </p:sp>
      <p:graphicFrame>
        <p:nvGraphicFramePr>
          <p:cNvPr id="8" name="Table 7"/>
          <p:cNvGraphicFramePr>
            <a:graphicFrameLocks noGrp="1"/>
          </p:cNvGraphicFramePr>
          <p:nvPr>
            <p:extLst>
              <p:ext uri="{D42A27DB-BD31-4B8C-83A1-F6EECF244321}">
                <p14:modId xmlns:p14="http://schemas.microsoft.com/office/powerpoint/2010/main" val="405714267"/>
              </p:ext>
            </p:extLst>
          </p:nvPr>
        </p:nvGraphicFramePr>
        <p:xfrm>
          <a:off x="946245" y="2304153"/>
          <a:ext cx="7226205" cy="3657600"/>
        </p:xfrm>
        <a:graphic>
          <a:graphicData uri="http://schemas.openxmlformats.org/drawingml/2006/table">
            <a:tbl>
              <a:tblPr firstRow="1" bandRow="1">
                <a:tableStyleId>{5C22544A-7EE6-4342-B048-85BDC9FD1C3A}</a:tableStyleId>
              </a:tblPr>
              <a:tblGrid>
                <a:gridCol w="3111405">
                  <a:extLst>
                    <a:ext uri="{9D8B030D-6E8A-4147-A177-3AD203B41FA5}">
                      <a16:colId xmlns:a16="http://schemas.microsoft.com/office/drawing/2014/main" val="1514415298"/>
                    </a:ext>
                  </a:extLst>
                </a:gridCol>
                <a:gridCol w="666750">
                  <a:extLst>
                    <a:ext uri="{9D8B030D-6E8A-4147-A177-3AD203B41FA5}">
                      <a16:colId xmlns:a16="http://schemas.microsoft.com/office/drawing/2014/main" val="963466222"/>
                    </a:ext>
                  </a:extLst>
                </a:gridCol>
                <a:gridCol w="3448050">
                  <a:extLst>
                    <a:ext uri="{9D8B030D-6E8A-4147-A177-3AD203B41FA5}">
                      <a16:colId xmlns:a16="http://schemas.microsoft.com/office/drawing/2014/main" val="2609200407"/>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Uniform Resource Locator</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Set of four numbers identifying a resource on a network</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9241325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IP address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Organisations that control the allocation of domain names and IP addresses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6194618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Domain Name System</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A method by which hosts on a network can be identified by name based on groupings of addresses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42188935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Internet registry</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The combination of the protocol and fully qualified domain name of a resource</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939896823"/>
                  </a:ext>
                </a:extLst>
              </a:tr>
            </a:tbl>
          </a:graphicData>
        </a:graphic>
      </p:graphicFrame>
      <p:cxnSp>
        <p:nvCxnSpPr>
          <p:cNvPr id="5" name="Straight Connector 4"/>
          <p:cNvCxnSpPr/>
          <p:nvPr/>
        </p:nvCxnSpPr>
        <p:spPr>
          <a:xfrm flipV="1">
            <a:off x="4057650" y="2590800"/>
            <a:ext cx="657225" cy="84018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057650" y="3412875"/>
            <a:ext cx="657225" cy="21021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057650" y="4459627"/>
            <a:ext cx="65722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057650" y="2590800"/>
            <a:ext cx="657225" cy="29165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027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3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ob\AppData\Roaming\PixelMetrics\CaptureWiz\Temp\62.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657225"/>
            <a:ext cx="9144000" cy="6200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a:t>Starter</a:t>
            </a:r>
          </a:p>
        </p:txBody>
      </p:sp>
      <p:sp>
        <p:nvSpPr>
          <p:cNvPr id="3" name="Text Placeholder 2"/>
          <p:cNvSpPr>
            <a:spLocks noGrp="1"/>
          </p:cNvSpPr>
          <p:nvPr>
            <p:ph type="body" sz="quarter" idx="14"/>
          </p:nvPr>
        </p:nvSpPr>
        <p:spPr/>
        <p:txBody>
          <a:bodyPr/>
          <a:lstStyle/>
          <a:p>
            <a:r>
              <a:rPr lang="en-US" dirty="0"/>
              <a:t>You access a website hosted in New York for a School called </a:t>
            </a:r>
            <a:r>
              <a:rPr lang="en-US" b="1" dirty="0"/>
              <a:t>Hill Top </a:t>
            </a:r>
            <a:r>
              <a:rPr lang="en-US" dirty="0"/>
              <a:t>from a computer in London</a:t>
            </a:r>
          </a:p>
          <a:p>
            <a:r>
              <a:rPr lang="en-US" dirty="0"/>
              <a:t>How does your request get there and back?</a:t>
            </a:r>
          </a:p>
          <a:p>
            <a:endParaRPr lang="en-US" dirty="0"/>
          </a:p>
          <a:p>
            <a:endParaRPr lang="en-US" dirty="0"/>
          </a:p>
          <a:p>
            <a:endParaRPr lang="en-US" dirty="0"/>
          </a:p>
          <a:p>
            <a:pPr lvl="1"/>
            <a:r>
              <a:rPr lang="en-US" dirty="0"/>
              <a:t>How can the school in New York be distinguished from a school with the same name in the UK?</a:t>
            </a:r>
          </a:p>
          <a:p>
            <a:endParaRPr lang="en-US" dirty="0"/>
          </a:p>
          <a:p>
            <a:endParaRPr lang="en-US" dirty="0"/>
          </a:p>
        </p:txBody>
      </p:sp>
    </p:spTree>
    <p:extLst>
      <p:ext uri="{BB962C8B-B14F-4D97-AF65-F5344CB8AC3E}">
        <p14:creationId xmlns:p14="http://schemas.microsoft.com/office/powerpoint/2010/main" val="53815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Connecting computers worldwide</a:t>
            </a:r>
          </a:p>
        </p:txBody>
      </p:sp>
      <p:sp>
        <p:nvSpPr>
          <p:cNvPr id="3" name="Text Placeholder 2"/>
          <p:cNvSpPr>
            <a:spLocks noGrp="1"/>
          </p:cNvSpPr>
          <p:nvPr>
            <p:ph type="body" sz="quarter" idx="14"/>
          </p:nvPr>
        </p:nvSpPr>
        <p:spPr>
          <a:xfrm>
            <a:off x="724280" y="2162175"/>
            <a:ext cx="7797230" cy="2995611"/>
          </a:xfrm>
        </p:spPr>
        <p:txBody>
          <a:bodyPr/>
          <a:lstStyle/>
          <a:p>
            <a:r>
              <a:rPr lang="en-GB" dirty="0"/>
              <a:t>Computers communicate with each other using networks</a:t>
            </a:r>
          </a:p>
          <a:p>
            <a:r>
              <a:rPr lang="en-GB" dirty="0"/>
              <a:t>The largest public network in the world is called the Internet but it is similar in concept to a network you would find at home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74109" y="4213376"/>
            <a:ext cx="6169891" cy="2113533"/>
          </a:xfrm>
          <a:prstGeom prst="rect">
            <a:avLst/>
          </a:prstGeom>
        </p:spPr>
      </p:pic>
    </p:spTree>
    <p:extLst>
      <p:ext uri="{BB962C8B-B14F-4D97-AF65-F5344CB8AC3E}">
        <p14:creationId xmlns:p14="http://schemas.microsoft.com/office/powerpoint/2010/main" val="241858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647700"/>
            <a:ext cx="9143999" cy="6210299"/>
          </a:xfrm>
          <a:prstGeom prst="rect">
            <a:avLst/>
          </a:prstGeom>
        </p:spPr>
      </p:pic>
      <p:sp>
        <p:nvSpPr>
          <p:cNvPr id="6" name="Text Placeholder 5"/>
          <p:cNvSpPr>
            <a:spLocks noGrp="1"/>
          </p:cNvSpPr>
          <p:nvPr>
            <p:ph type="body" sz="quarter" idx="13"/>
          </p:nvPr>
        </p:nvSpPr>
        <p:spPr/>
        <p:txBody>
          <a:bodyPr/>
          <a:lstStyle/>
          <a:p>
            <a:r>
              <a:rPr lang="en-GB" dirty="0"/>
              <a:t>The Internet</a:t>
            </a:r>
          </a:p>
        </p:txBody>
      </p:sp>
      <p:sp>
        <p:nvSpPr>
          <p:cNvPr id="7" name="Text Placeholder 6"/>
          <p:cNvSpPr>
            <a:spLocks noGrp="1"/>
          </p:cNvSpPr>
          <p:nvPr>
            <p:ph type="body" sz="quarter" idx="14"/>
          </p:nvPr>
        </p:nvSpPr>
        <p:spPr>
          <a:xfrm>
            <a:off x="724280" y="1704179"/>
            <a:ext cx="3893902" cy="3453607"/>
          </a:xfrm>
        </p:spPr>
        <p:txBody>
          <a:bodyPr/>
          <a:lstStyle/>
          <a:p>
            <a:r>
              <a:rPr lang="en-GB" dirty="0"/>
              <a:t>The Internet is a network of </a:t>
            </a:r>
            <a:r>
              <a:rPr lang="en-GB" b="1" dirty="0"/>
              <a:t>Inter</a:t>
            </a:r>
            <a:r>
              <a:rPr lang="en-GB" dirty="0"/>
              <a:t>-connected </a:t>
            </a:r>
            <a:r>
              <a:rPr lang="en-GB" b="1" dirty="0"/>
              <a:t>Net</a:t>
            </a:r>
            <a:r>
              <a:rPr lang="en-GB" dirty="0"/>
              <a:t>works</a:t>
            </a:r>
          </a:p>
          <a:p>
            <a:r>
              <a:rPr lang="en-GB" dirty="0"/>
              <a:t>The World Wide Web is a collection of resources accessed via the Internet</a:t>
            </a:r>
          </a:p>
          <a:p>
            <a:pPr lvl="1"/>
            <a:r>
              <a:rPr lang="en-GB" dirty="0"/>
              <a:t>The Internet can also be used to transmit data without using the web – how?</a:t>
            </a:r>
          </a:p>
        </p:txBody>
      </p:sp>
    </p:spTree>
    <p:extLst>
      <p:ext uri="{BB962C8B-B14F-4D97-AF65-F5344CB8AC3E}">
        <p14:creationId xmlns:p14="http://schemas.microsoft.com/office/powerpoint/2010/main" val="283015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64107"/>
            <a:ext cx="9144005" cy="6224523"/>
          </a:xfrm>
          <a:prstGeom prst="rect">
            <a:avLst/>
          </a:prstGeom>
        </p:spPr>
      </p:pic>
      <p:sp>
        <p:nvSpPr>
          <p:cNvPr id="2" name="Text Placeholder 1"/>
          <p:cNvSpPr>
            <a:spLocks noGrp="1"/>
          </p:cNvSpPr>
          <p:nvPr>
            <p:ph type="body" sz="quarter" idx="13"/>
          </p:nvPr>
        </p:nvSpPr>
        <p:spPr/>
        <p:txBody>
          <a:bodyPr/>
          <a:lstStyle/>
          <a:p>
            <a:r>
              <a:rPr lang="en-GB" dirty="0"/>
              <a:t>Directing traffic</a:t>
            </a:r>
          </a:p>
        </p:txBody>
      </p:sp>
      <p:sp>
        <p:nvSpPr>
          <p:cNvPr id="3" name="Text Placeholder 2"/>
          <p:cNvSpPr>
            <a:spLocks noGrp="1"/>
          </p:cNvSpPr>
          <p:nvPr>
            <p:ph type="body" sz="quarter" idx="14"/>
          </p:nvPr>
        </p:nvSpPr>
        <p:spPr/>
        <p:txBody>
          <a:bodyPr/>
          <a:lstStyle/>
          <a:p>
            <a:r>
              <a:rPr lang="en-GB" dirty="0"/>
              <a:t>Similar to a road network, data traffic is directed to any location if the destination address is known</a:t>
            </a:r>
          </a:p>
          <a:p>
            <a:endParaRPr lang="en-GB" dirty="0"/>
          </a:p>
        </p:txBody>
      </p:sp>
    </p:spTree>
    <p:extLst>
      <p:ext uri="{BB962C8B-B14F-4D97-AF65-F5344CB8AC3E}">
        <p14:creationId xmlns:p14="http://schemas.microsoft.com/office/powerpoint/2010/main" val="106276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Structure of the Internet</a:t>
            </a:r>
          </a:p>
        </p:txBody>
      </p:sp>
      <p:sp>
        <p:nvSpPr>
          <p:cNvPr id="3" name="Text Placeholder 2"/>
          <p:cNvSpPr>
            <a:spLocks noGrp="1"/>
          </p:cNvSpPr>
          <p:nvPr>
            <p:ph type="body" sz="quarter" idx="14"/>
          </p:nvPr>
        </p:nvSpPr>
        <p:spPr>
          <a:xfrm>
            <a:off x="724280" y="1704179"/>
            <a:ext cx="7797230" cy="4484185"/>
          </a:xfrm>
        </p:spPr>
        <p:txBody>
          <a:bodyPr/>
          <a:lstStyle/>
          <a:p>
            <a:r>
              <a:rPr lang="en-GB" dirty="0"/>
              <a:t>The main part of the Internet is known as the backbone</a:t>
            </a:r>
          </a:p>
          <a:p>
            <a:r>
              <a:rPr lang="en-GB"/>
              <a:t>This is a set of dedicated </a:t>
            </a:r>
            <a:r>
              <a:rPr lang="en-GB" dirty="0"/>
              <a:t>connections that connect several large networks at various points on the globe</a:t>
            </a:r>
          </a:p>
          <a:p>
            <a:r>
              <a:rPr lang="en-GB" dirty="0"/>
              <a:t>Each of these points are then connected to other regional </a:t>
            </a:r>
            <a:r>
              <a:rPr lang="en-GB"/>
              <a:t>networks usually, </a:t>
            </a:r>
            <a:r>
              <a:rPr lang="en-GB" dirty="0"/>
              <a:t>controlled by Internet Service Providers (ISPs)</a:t>
            </a:r>
          </a:p>
          <a:p>
            <a:pPr lvl="1"/>
            <a:r>
              <a:rPr lang="en-GB" dirty="0"/>
              <a:t>Which ISP do you use?</a:t>
            </a:r>
          </a:p>
          <a:p>
            <a:r>
              <a:rPr lang="en-GB"/>
              <a:t>An ISP provides access to individual end-users</a:t>
            </a:r>
            <a:endParaRPr lang="en-GB" dirty="0"/>
          </a:p>
        </p:txBody>
      </p:sp>
    </p:spTree>
    <p:extLst>
      <p:ext uri="{BB962C8B-B14F-4D97-AF65-F5344CB8AC3E}">
        <p14:creationId xmlns:p14="http://schemas.microsoft.com/office/powerpoint/2010/main" val="216802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ob\AppData\Roaming\PixelMetrics\CaptureWiz\Temp\91.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673767"/>
            <a:ext cx="9144001" cy="618423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Internet backbone in Europe</a:t>
            </a:r>
          </a:p>
        </p:txBody>
      </p:sp>
      <p:sp>
        <p:nvSpPr>
          <p:cNvPr id="6" name="Text Placeholder 5"/>
          <p:cNvSpPr>
            <a:spLocks noGrp="1"/>
          </p:cNvSpPr>
          <p:nvPr>
            <p:ph type="body" sz="quarter" idx="14"/>
          </p:nvPr>
        </p:nvSpPr>
        <p:spPr>
          <a:xfrm>
            <a:off x="724280" y="1704179"/>
            <a:ext cx="4495420" cy="3453607"/>
          </a:xfrm>
        </p:spPr>
        <p:txBody>
          <a:bodyPr/>
          <a:lstStyle/>
          <a:p>
            <a:r>
              <a:rPr lang="en-GB" dirty="0"/>
              <a:t>What happens:</a:t>
            </a:r>
          </a:p>
          <a:p>
            <a:pPr marL="738187" lvl="1" indent="-285750">
              <a:buFont typeface="Arial" panose="020B0604020202020204" pitchFamily="34" charset="0"/>
              <a:buChar char="•"/>
            </a:pPr>
            <a:r>
              <a:rPr lang="en-GB" dirty="0"/>
              <a:t>when </a:t>
            </a:r>
            <a:r>
              <a:rPr lang="en-GB"/>
              <a:t>data are </a:t>
            </a:r>
            <a:r>
              <a:rPr lang="en-GB" dirty="0"/>
              <a:t>sent from Belgium to </a:t>
            </a:r>
            <a:r>
              <a:rPr lang="en-GB"/>
              <a:t>New York?</a:t>
            </a:r>
            <a:endParaRPr lang="en-GB" dirty="0"/>
          </a:p>
          <a:p>
            <a:pPr marL="738187" lvl="1" indent="-285750">
              <a:buFont typeface="Arial" panose="020B0604020202020204" pitchFamily="34" charset="0"/>
              <a:buChar char="•"/>
            </a:pPr>
            <a:r>
              <a:rPr lang="en-GB" dirty="0"/>
              <a:t>to the same data if all backbone connections from France to the USA are disconnected?</a:t>
            </a:r>
          </a:p>
          <a:p>
            <a:pPr marL="738187" lvl="1" indent="-285750">
              <a:buFont typeface="Arial" panose="020B0604020202020204" pitchFamily="34" charset="0"/>
              <a:buChar char="•"/>
            </a:pPr>
            <a:r>
              <a:rPr lang="en-GB" dirty="0"/>
              <a:t>if </a:t>
            </a:r>
            <a:r>
              <a:rPr lang="en-GB"/>
              <a:t>one connection </a:t>
            </a:r>
            <a:r>
              <a:rPr lang="en-GB" dirty="0"/>
              <a:t>is damaged across the English Channel?</a:t>
            </a:r>
          </a:p>
          <a:p>
            <a:pPr marL="738187" lvl="1" indent="-285750">
              <a:buFont typeface="Arial" panose="020B0604020202020204" pitchFamily="34" charset="0"/>
              <a:buChar char="•"/>
            </a:pPr>
            <a:r>
              <a:rPr lang="en-GB" dirty="0"/>
              <a:t>if </a:t>
            </a:r>
            <a:r>
              <a:rPr lang="en-GB"/>
              <a:t>both backbone connections </a:t>
            </a:r>
            <a:br>
              <a:rPr lang="en-GB"/>
            </a:br>
            <a:r>
              <a:rPr lang="en-GB"/>
              <a:t>to the far </a:t>
            </a:r>
            <a:r>
              <a:rPr lang="en-GB" dirty="0"/>
              <a:t>north </a:t>
            </a:r>
            <a:r>
              <a:rPr lang="en-GB"/>
              <a:t>of </a:t>
            </a:r>
            <a:br>
              <a:rPr lang="en-GB"/>
            </a:br>
            <a:r>
              <a:rPr lang="en-GB"/>
              <a:t>Scotland </a:t>
            </a:r>
            <a:r>
              <a:rPr lang="en-GB" dirty="0"/>
              <a:t>are damaged?</a:t>
            </a:r>
          </a:p>
          <a:p>
            <a:endParaRPr lang="en-GB" dirty="0"/>
          </a:p>
        </p:txBody>
      </p:sp>
    </p:spTree>
    <p:extLst>
      <p:ext uri="{BB962C8B-B14F-4D97-AF65-F5344CB8AC3E}">
        <p14:creationId xmlns:p14="http://schemas.microsoft.com/office/powerpoint/2010/main" val="383177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Internet addresses</a:t>
            </a:r>
          </a:p>
        </p:txBody>
      </p:sp>
      <p:sp>
        <p:nvSpPr>
          <p:cNvPr id="3" name="Text Placeholder 2"/>
          <p:cNvSpPr>
            <a:spLocks noGrp="1"/>
          </p:cNvSpPr>
          <p:nvPr>
            <p:ph type="body" sz="quarter" idx="14"/>
          </p:nvPr>
        </p:nvSpPr>
        <p:spPr/>
        <p:txBody>
          <a:bodyPr/>
          <a:lstStyle/>
          <a:p>
            <a:r>
              <a:rPr lang="en-GB" dirty="0"/>
              <a:t>Each device on a network needs to be uniquely identified so that data can be sent to the correct destination much like an address on a letter</a:t>
            </a:r>
          </a:p>
          <a:p>
            <a:pPr lvl="1"/>
            <a:r>
              <a:rPr lang="en-GB" dirty="0"/>
              <a:t>The Internet Protocol addressing system is used</a:t>
            </a:r>
          </a:p>
        </p:txBody>
      </p:sp>
      <p:sp>
        <p:nvSpPr>
          <p:cNvPr id="4" name="Rectangle 3"/>
          <p:cNvSpPr/>
          <p:nvPr/>
        </p:nvSpPr>
        <p:spPr>
          <a:xfrm>
            <a:off x="1097419" y="3983772"/>
            <a:ext cx="7298794" cy="1200329"/>
          </a:xfrm>
          <a:prstGeom prst="rect">
            <a:avLst/>
          </a:prstGeom>
        </p:spPr>
        <p:txBody>
          <a:bodyPr wrap="none">
            <a:spAutoFit/>
          </a:bodyPr>
          <a:lstStyle/>
          <a:p>
            <a:pPr algn="ctr"/>
            <a:r>
              <a:rPr lang="en-GB" sz="7200" dirty="0">
                <a:solidFill>
                  <a:srgbClr val="50AAC1"/>
                </a:solidFill>
                <a:latin typeface="Consolas" panose="020B0609020204030204" pitchFamily="49" charset="0"/>
              </a:rPr>
              <a:t>14.132.250.10 </a:t>
            </a:r>
          </a:p>
        </p:txBody>
      </p:sp>
    </p:spTree>
    <p:extLst>
      <p:ext uri="{BB962C8B-B14F-4D97-AF65-F5344CB8AC3E}">
        <p14:creationId xmlns:p14="http://schemas.microsoft.com/office/powerpoint/2010/main" val="272439797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10</Template>
  <TotalTime>1481</TotalTime>
  <Words>996</Words>
  <Application>Microsoft Office PowerPoint</Application>
  <PresentationFormat>On-screen Show (4:3)</PresentationFormat>
  <Paragraphs>122</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Museo900-Regular</vt:lpstr>
      <vt:lpstr>Calibri</vt:lpstr>
      <vt:lpstr>Wingdings</vt:lpstr>
      <vt:lpstr>Museo 900</vt:lpstr>
      <vt:lpstr>Consolas</vt:lpstr>
      <vt:lpstr>Museo 500</vt:lpstr>
      <vt:lpstr>Arial</vt:lpstr>
      <vt:lpstr>Museo 100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116</cp:revision>
  <dcterms:created xsi:type="dcterms:W3CDTF">2015-10-07T14:11:04Z</dcterms:created>
  <dcterms:modified xsi:type="dcterms:W3CDTF">2016-11-11T10:39:40Z</dcterms:modified>
</cp:coreProperties>
</file>