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embeddedFontLst>
    <p:embeddedFont>
      <p:font typeface="Quicksand"/>
      <p:regular r:id="rId16"/>
      <p:bold r:id="rId17"/>
    </p:embeddedFont>
    <p:embeddedFont>
      <p:font typeface="Quicksand Light"/>
      <p:regular r:id="rId18"/>
      <p:bold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Quicksand-bold.fntdata"/><Relationship Id="rId16" Type="http://schemas.openxmlformats.org/officeDocument/2006/relationships/font" Target="fonts/Quicksand-regular.fntdata"/><Relationship Id="rId5" Type="http://schemas.openxmlformats.org/officeDocument/2006/relationships/slide" Target="slides/slide1.xml"/><Relationship Id="rId19" Type="http://schemas.openxmlformats.org/officeDocument/2006/relationships/font" Target="fonts/QuicksandLight-bold.fntdata"/><Relationship Id="rId6" Type="http://schemas.openxmlformats.org/officeDocument/2006/relationships/slide" Target="slides/slide2.xml"/><Relationship Id="rId18" Type="http://schemas.openxmlformats.org/officeDocument/2006/relationships/font" Target="fonts/QuicksandLight-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cce.io/ogl"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illustrations/scan-system-bug-virus-malware-3963099/"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photos/black-board-chalk-traces-school-1072366/"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Software_bu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62f3e17a0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g62f3e17a0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000">
                <a:latin typeface="Quicksand"/>
                <a:ea typeface="Quicksand"/>
                <a:cs typeface="Quicksand"/>
                <a:sym typeface="Quicksand"/>
              </a:rPr>
              <a:t>Last updated: 01-07-20</a:t>
            </a:r>
            <a:endParaRPr sz="1000">
              <a:latin typeface="Quicksand"/>
              <a:ea typeface="Quicksand"/>
              <a:cs typeface="Quicksand"/>
              <a:sym typeface="Quicksand"/>
            </a:endParaRPr>
          </a:p>
          <a:p>
            <a:pPr indent="0" lvl="0" marL="0" rtl="0" algn="l">
              <a:lnSpc>
                <a:spcPct val="115000"/>
              </a:lnSpc>
              <a:spcBef>
                <a:spcPts val="0"/>
              </a:spcBef>
              <a:spcAft>
                <a:spcPts val="0"/>
              </a:spcAft>
              <a:buNone/>
            </a:pPr>
            <a:r>
              <a:t/>
            </a:r>
            <a:endParaRPr sz="1000">
              <a:latin typeface="Quicksand"/>
              <a:ea typeface="Quicksand"/>
              <a:cs typeface="Quicksand"/>
              <a:sym typeface="Quicksand"/>
            </a:endParaRPr>
          </a:p>
          <a:p>
            <a:pPr indent="0" lvl="0" marL="0" rtl="0" algn="l">
              <a:lnSpc>
                <a:spcPct val="115000"/>
              </a:lnSpc>
              <a:spcBef>
                <a:spcPts val="0"/>
              </a:spcBef>
              <a:spcAft>
                <a:spcPts val="0"/>
              </a:spcAft>
              <a:buNone/>
            </a:pPr>
            <a:r>
              <a:rPr lang="en-GB" sz="1000">
                <a:latin typeface="Quicksand"/>
                <a:ea typeface="Quicksand"/>
                <a:cs typeface="Quicksand"/>
                <a:sym typeface="Quicksand"/>
              </a:rPr>
              <a:t>This resource is licensed under the Open Government Licence, version 3. For more information on this licence, see </a:t>
            </a:r>
            <a:r>
              <a:rPr lang="en-GB" sz="1000" u="sng">
                <a:solidFill>
                  <a:schemeClr val="hlink"/>
                </a:solidFill>
                <a:latin typeface="Quicksand"/>
                <a:ea typeface="Quicksand"/>
                <a:cs typeface="Quicksand"/>
                <a:sym typeface="Quicksand"/>
                <a:hlinkClick r:id="rId2"/>
              </a:rPr>
              <a:t>ncce.io/ogl</a:t>
            </a:r>
            <a:r>
              <a:rPr lang="en-GB" sz="1000">
                <a:latin typeface="Quicksand"/>
                <a:ea typeface="Quicksand"/>
                <a:cs typeface="Quicksand"/>
                <a:sym typeface="Quicksand"/>
              </a:rPr>
              <a:t>.</a:t>
            </a:r>
            <a:endParaRPr sz="900">
              <a:solidFill>
                <a:srgbClr val="666666"/>
              </a:solidFill>
              <a:latin typeface="Quicksand"/>
              <a:ea typeface="Quicksand"/>
              <a:cs typeface="Quicksand"/>
              <a:sym typeface="Quicksan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6219c02352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6219c0235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Quicksand"/>
                <a:ea typeface="Quicksand"/>
                <a:cs typeface="Quicksand"/>
                <a:sym typeface="Quicksand"/>
              </a:rPr>
              <a:t>When the learners execute this code they will see the cat on screen seemingly ‘stuck’ saying the number that was inputted. They must follow the worksheet and add lines of code to help them trace the value of the variables to lead them to the problem.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GB">
                <a:latin typeface="Quicksand"/>
                <a:ea typeface="Quicksand"/>
                <a:cs typeface="Quicksand"/>
                <a:sym typeface="Quicksand"/>
              </a:rPr>
              <a:t>Image source: </a:t>
            </a:r>
            <a:r>
              <a:rPr lang="en-GB" u="sng">
                <a:solidFill>
                  <a:schemeClr val="hlink"/>
                </a:solidFill>
                <a:latin typeface="Quicksand"/>
                <a:ea typeface="Quicksand"/>
                <a:cs typeface="Quicksand"/>
                <a:sym typeface="Quicksand"/>
                <a:hlinkClick r:id="rId2"/>
              </a:rPr>
              <a:t>https://pixabay.com/illustrations/scan-system-bug-virus-malware-3963099/</a:t>
            </a:r>
            <a:endParaRPr>
              <a:latin typeface="Quicksand"/>
              <a:ea typeface="Quicksand"/>
              <a:cs typeface="Quicksand"/>
              <a:sym typeface="Quicksan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5eb07e6303_5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5eb07e6303_5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62f3e17a02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g62f3e17a02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Quicksand"/>
                <a:ea typeface="Quicksand"/>
                <a:cs typeface="Quicksand"/>
                <a:sym typeface="Quicksand"/>
              </a:rPr>
              <a:t>Have this slide on the board as the learners enter the classroom. </a:t>
            </a:r>
            <a:r>
              <a:rPr lang="en-GB">
                <a:solidFill>
                  <a:srgbClr val="3C4043"/>
                </a:solidFill>
                <a:highlight>
                  <a:srgbClr val="FFFFFF"/>
                </a:highlight>
                <a:latin typeface="Quicksand"/>
                <a:ea typeface="Quicksand"/>
                <a:cs typeface="Quicksand"/>
                <a:sym typeface="Quicksand"/>
              </a:rPr>
              <a:t>Ask them to write down their answer before discussing it with the person next to them.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GB">
                <a:latin typeface="Quicksand"/>
                <a:ea typeface="Quicksand"/>
                <a:cs typeface="Quicksand"/>
                <a:sym typeface="Quicksand"/>
              </a:rPr>
              <a:t>The program will output the numbers one to ten. They might notice that the same ten blocks have been used with the only difference being the number that is specified. There is a pattern in that the numbers increment by one each time. </a:t>
            </a:r>
            <a:endParaRPr>
              <a:latin typeface="Quicksand"/>
              <a:ea typeface="Quicksand"/>
              <a:cs typeface="Quicksand"/>
              <a:sym typeface="Quicksan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5ea948baa0_8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5ea948baa0_8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18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6219c02352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6219c02352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Quicksand"/>
                <a:ea typeface="Quicksand"/>
                <a:cs typeface="Quicksand"/>
                <a:sym typeface="Quicksand"/>
              </a:rPr>
              <a:t>Mention to the learners that they may hear iteration referred to as a loop.</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GB">
                <a:latin typeface="Quicksand"/>
                <a:ea typeface="Quicksand"/>
                <a:cs typeface="Quicksand"/>
                <a:sym typeface="Quicksand"/>
              </a:rPr>
              <a:t>Use example on lesson plan to </a:t>
            </a:r>
            <a:r>
              <a:rPr lang="en-GB">
                <a:latin typeface="Quicksand"/>
                <a:ea typeface="Quicksand"/>
                <a:cs typeface="Quicksand"/>
                <a:sym typeface="Quicksand"/>
              </a:rPr>
              <a:t>describe</a:t>
            </a:r>
            <a:r>
              <a:rPr lang="en-GB">
                <a:latin typeface="Quicksand"/>
                <a:ea typeface="Quicksand"/>
                <a:cs typeface="Quicksand"/>
                <a:sym typeface="Quicksand"/>
              </a:rPr>
              <a:t> a real-world scenario where commands are executed repeatedly. </a:t>
            </a:r>
            <a:endParaRPr>
              <a:latin typeface="Quicksand"/>
              <a:ea typeface="Quicksand"/>
              <a:cs typeface="Quicksand"/>
              <a:sym typeface="Quicksan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6219c02352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6219c02352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Quicksand"/>
                <a:ea typeface="Quicksand"/>
                <a:cs typeface="Quicksand"/>
                <a:sym typeface="Quicksand"/>
              </a:rPr>
              <a:t>This is a real-world example of a </a:t>
            </a:r>
            <a:r>
              <a:rPr lang="en-GB">
                <a:latin typeface="Quicksand"/>
                <a:ea typeface="Quicksand"/>
                <a:cs typeface="Quicksand"/>
                <a:sym typeface="Quicksand"/>
              </a:rPr>
              <a:t>repetitive</a:t>
            </a:r>
            <a:r>
              <a:rPr lang="en-GB">
                <a:latin typeface="Quicksand"/>
                <a:ea typeface="Quicksand"/>
                <a:cs typeface="Quicksand"/>
                <a:sym typeface="Quicksand"/>
              </a:rPr>
              <a:t> task that could be executed by a computer. It highlights that when you write code to instruct the computer to iterate, you need to tell it what command you want it to carry out as well as how many times, or when to stop.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GB">
                <a:latin typeface="Quicksand"/>
                <a:ea typeface="Quicksand"/>
                <a:cs typeface="Quicksand"/>
                <a:sym typeface="Quicksand"/>
              </a:rPr>
              <a:t>Blackboard image source: </a:t>
            </a:r>
            <a:r>
              <a:rPr lang="en-GB" u="sng">
                <a:solidFill>
                  <a:schemeClr val="hlink"/>
                </a:solidFill>
                <a:latin typeface="Quicksand"/>
                <a:ea typeface="Quicksand"/>
                <a:cs typeface="Quicksand"/>
                <a:sym typeface="Quicksand"/>
                <a:hlinkClick r:id="rId2"/>
              </a:rPr>
              <a:t>https://pixabay.com/photos/black-board-chalk-traces-school-1072366/</a:t>
            </a:r>
            <a:endParaRPr>
              <a:latin typeface="Quicksand"/>
              <a:ea typeface="Quicksand"/>
              <a:cs typeface="Quicksand"/>
              <a:sym typeface="Quicksan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6219c02352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6219c02352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Quicksand"/>
                <a:ea typeface="Quicksand"/>
                <a:cs typeface="Quicksand"/>
                <a:sym typeface="Quicksand"/>
              </a:rPr>
              <a:t>Keeping with the real-world example of writing lines for a punishment, highlight the differences between the two types of iteration. The learners should be familiar with the term ‘condition’ from previous lessons. Ask the learners to identify the condition in the example “write out lines until 4pm”. </a:t>
            </a:r>
            <a:endParaRPr>
              <a:latin typeface="Quicksand"/>
              <a:ea typeface="Quicksand"/>
              <a:cs typeface="Quicksand"/>
              <a:sym typeface="Quicksan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6219c02352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6219c02352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Quicksand"/>
                <a:ea typeface="Quicksand"/>
                <a:cs typeface="Quicksand"/>
                <a:sym typeface="Quicksand"/>
              </a:rPr>
              <a:t>Briefly discuss the term ‘elegant’ with the learners. By adding iteration, the number of lines of code needed to solve a problem is reduced. The common programming term for this is that it makes the code more elegant. There is a misconception that this will make the code more efficient. It will be more efficient for the programmer to write, but not in terms of processing by the computer. </a:t>
            </a:r>
            <a:endParaRPr>
              <a:latin typeface="Quicksand"/>
              <a:ea typeface="Quicksand"/>
              <a:cs typeface="Quicksand"/>
              <a:sym typeface="Quicksan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6219c02352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6219c02352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6219c0235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6219c0235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Quicksand"/>
                <a:ea typeface="Quicksand"/>
                <a:cs typeface="Quicksand"/>
                <a:sym typeface="Quicksand"/>
              </a:rPr>
              <a:t>The term bug refers to a malfunction and was a common term with engineers before computers were used. This example </a:t>
            </a:r>
            <a:r>
              <a:rPr lang="en-GB">
                <a:latin typeface="Quicksand"/>
                <a:ea typeface="Quicksand"/>
                <a:cs typeface="Quicksand"/>
                <a:sym typeface="Quicksand"/>
              </a:rPr>
              <a:t>relates</a:t>
            </a:r>
            <a:r>
              <a:rPr lang="en-GB">
                <a:latin typeface="Quicksand"/>
                <a:ea typeface="Quicksand"/>
                <a:cs typeface="Quicksand"/>
                <a:sym typeface="Quicksand"/>
              </a:rPr>
              <a:t> to Grace Hopper when the computer system she was working on (Mark II) malfunctioned. When her team investigated why it had malfunctioned, they came across a moth in the system which Grace took and stuck in her notebook. The error described was actually a hardware error, whereas hardware is now assumed to be so reliable, the term bug now refers to a problem with the code/software. More information can be found here: </a:t>
            </a:r>
            <a:r>
              <a:rPr lang="en-GB" u="sng">
                <a:solidFill>
                  <a:schemeClr val="hlink"/>
                </a:solidFill>
                <a:latin typeface="Quicksand"/>
                <a:ea typeface="Quicksand"/>
                <a:cs typeface="Quicksand"/>
                <a:sym typeface="Quicksand"/>
                <a:hlinkClick r:id="rId2"/>
              </a:rPr>
              <a:t>https://en.wikipedia.org/wiki/Software_bug</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GB">
                <a:latin typeface="Quicksand"/>
                <a:ea typeface="Quicksand"/>
                <a:cs typeface="Quicksand"/>
                <a:sym typeface="Quicksand"/>
              </a:rPr>
              <a:t>Image source: by Courtesy of the Naval Surface Warfare Center, Dahlgren, VA., 1988. - U.S. Naval Historical Center Online Library Photograph NH 96566-KN  the image available here., Public Domain, https://commons.wikimedia.org/w/index.php?curid=165211</a:t>
            </a:r>
            <a:endParaRPr>
              <a:latin typeface="Quicksand"/>
              <a:ea typeface="Quicksand"/>
              <a:cs typeface="Quicksand"/>
              <a:sym typeface="Quicksan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3">
    <p:spTree>
      <p:nvGrpSpPr>
        <p:cNvPr id="10" name="Shape 10"/>
        <p:cNvGrpSpPr/>
        <p:nvPr/>
      </p:nvGrpSpPr>
      <p:grpSpPr>
        <a:xfrm>
          <a:off x="0" y="0"/>
          <a:ext cx="0" cy="0"/>
          <a:chOff x="0" y="0"/>
          <a:chExt cx="0" cy="0"/>
        </a:xfrm>
      </p:grpSpPr>
      <p:sp>
        <p:nvSpPr>
          <p:cNvPr id="11" name="Google Shape;11;p2"/>
          <p:cNvSpPr/>
          <p:nvPr/>
        </p:nvSpPr>
        <p:spPr>
          <a:xfrm>
            <a:off x="8316875" y="4351925"/>
            <a:ext cx="564300" cy="465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 name="Google Shape;12;p2"/>
          <p:cNvPicPr preferRelativeResize="0"/>
          <p:nvPr/>
        </p:nvPicPr>
        <p:blipFill rotWithShape="1">
          <a:blip r:embed="rId2">
            <a:alphaModFix/>
          </a:blip>
          <a:srcRect b="14825" l="14223" r="15015" t="14372"/>
          <a:stretch/>
        </p:blipFill>
        <p:spPr>
          <a:xfrm>
            <a:off x="8255175" y="4304125"/>
            <a:ext cx="694023" cy="694026"/>
          </a:xfrm>
          <a:prstGeom prst="rect">
            <a:avLst/>
          </a:prstGeom>
          <a:noFill/>
          <a:ln>
            <a:noFill/>
          </a:ln>
        </p:spPr>
      </p:pic>
      <p:sp>
        <p:nvSpPr>
          <p:cNvPr id="13" name="Google Shape;13;p2"/>
          <p:cNvSpPr txBox="1"/>
          <p:nvPr>
            <p:ph type="title"/>
          </p:nvPr>
        </p:nvSpPr>
        <p:spPr>
          <a:xfrm>
            <a:off x="526875" y="576775"/>
            <a:ext cx="8095800" cy="2034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5800">
                <a:solidFill>
                  <a:schemeClr val="dk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4" name="Google Shape;14;p2"/>
          <p:cNvSpPr txBox="1"/>
          <p:nvPr>
            <p:ph idx="1" type="subTitle"/>
          </p:nvPr>
        </p:nvSpPr>
        <p:spPr>
          <a:xfrm>
            <a:off x="532725" y="2665400"/>
            <a:ext cx="8095800" cy="7311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5" name="Google Shape;15;p2"/>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ives / Questions / Lists">
  <p:cSld name="TITLE_4_1_1_1_2">
    <p:spTree>
      <p:nvGrpSpPr>
        <p:cNvPr id="16" name="Shape 16"/>
        <p:cNvGrpSpPr/>
        <p:nvPr/>
      </p:nvGrpSpPr>
      <p:grpSpPr>
        <a:xfrm>
          <a:off x="0" y="0"/>
          <a:ext cx="0" cy="0"/>
          <a:chOff x="0" y="0"/>
          <a:chExt cx="0" cy="0"/>
        </a:xfrm>
      </p:grpSpPr>
      <p:sp>
        <p:nvSpPr>
          <p:cNvPr id="17" name="Google Shape;17;p3"/>
          <p:cNvSpPr txBox="1"/>
          <p:nvPr>
            <p:ph idx="1" type="body"/>
          </p:nvPr>
        </p:nvSpPr>
        <p:spPr>
          <a:xfrm>
            <a:off x="310900" y="1017725"/>
            <a:ext cx="8522100" cy="3811500"/>
          </a:xfrm>
          <a:prstGeom prst="rect">
            <a:avLst/>
          </a:prstGeom>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SzPts val="1800"/>
              <a:buChar char="●"/>
              <a:defRPr/>
            </a:lvl1pPr>
            <a:lvl2pPr indent="-317500" lvl="1" marL="914400" rtl="0">
              <a:lnSpc>
                <a:spcPct val="115000"/>
              </a:lnSpc>
              <a:spcBef>
                <a:spcPts val="1600"/>
              </a:spcBef>
              <a:spcAft>
                <a:spcPts val="0"/>
              </a:spcAft>
              <a:buSzPts val="1400"/>
              <a:buChar char="○"/>
              <a:defRPr/>
            </a:lvl2pPr>
            <a:lvl3pPr indent="-317500" lvl="2" marL="1371600" rtl="0">
              <a:lnSpc>
                <a:spcPct val="115000"/>
              </a:lnSpc>
              <a:spcBef>
                <a:spcPts val="1600"/>
              </a:spcBef>
              <a:spcAft>
                <a:spcPts val="0"/>
              </a:spcAft>
              <a:buSzPts val="1400"/>
              <a:buChar char="■"/>
              <a:defRPr/>
            </a:lvl3pPr>
            <a:lvl4pPr indent="-317500" lvl="3" marL="1828800" rtl="0">
              <a:lnSpc>
                <a:spcPct val="115000"/>
              </a:lnSpc>
              <a:spcBef>
                <a:spcPts val="1600"/>
              </a:spcBef>
              <a:spcAft>
                <a:spcPts val="0"/>
              </a:spcAft>
              <a:buSzPts val="1400"/>
              <a:buChar char="●"/>
              <a:defRPr/>
            </a:lvl4pPr>
            <a:lvl5pPr indent="-317500" lvl="4" marL="2286000" rtl="0">
              <a:lnSpc>
                <a:spcPct val="115000"/>
              </a:lnSpc>
              <a:spcBef>
                <a:spcPts val="1600"/>
              </a:spcBef>
              <a:spcAft>
                <a:spcPts val="0"/>
              </a:spcAft>
              <a:buSzPts val="1400"/>
              <a:buChar char="○"/>
              <a:defRPr/>
            </a:lvl5pPr>
            <a:lvl6pPr indent="-317500" lvl="5" marL="2743200" rtl="0">
              <a:lnSpc>
                <a:spcPct val="115000"/>
              </a:lnSpc>
              <a:spcBef>
                <a:spcPts val="1600"/>
              </a:spcBef>
              <a:spcAft>
                <a:spcPts val="0"/>
              </a:spcAft>
              <a:buSzPts val="1400"/>
              <a:buChar char="■"/>
              <a:defRPr/>
            </a:lvl6pPr>
            <a:lvl7pPr indent="-317500" lvl="6" marL="3200400" rtl="0">
              <a:lnSpc>
                <a:spcPct val="115000"/>
              </a:lnSpc>
              <a:spcBef>
                <a:spcPts val="1600"/>
              </a:spcBef>
              <a:spcAft>
                <a:spcPts val="0"/>
              </a:spcAft>
              <a:buSzPts val="1400"/>
              <a:buChar char="●"/>
              <a:defRPr/>
            </a:lvl7pPr>
            <a:lvl8pPr indent="-317500" lvl="7" marL="3657600" rtl="0">
              <a:lnSpc>
                <a:spcPct val="115000"/>
              </a:lnSpc>
              <a:spcBef>
                <a:spcPts val="1600"/>
              </a:spcBef>
              <a:spcAft>
                <a:spcPts val="0"/>
              </a:spcAft>
              <a:buSzPts val="1400"/>
              <a:buChar char="○"/>
              <a:defRPr/>
            </a:lvl8pPr>
            <a:lvl9pPr indent="-317500" lvl="8" marL="4114800" rtl="0">
              <a:lnSpc>
                <a:spcPct val="115000"/>
              </a:lnSpc>
              <a:spcBef>
                <a:spcPts val="1600"/>
              </a:spcBef>
              <a:spcAft>
                <a:spcPts val="1600"/>
              </a:spcAft>
              <a:buSzPts val="1400"/>
              <a:buChar char="■"/>
              <a:defRPr/>
            </a:lvl9pPr>
          </a:lstStyle>
          <a:p/>
        </p:txBody>
      </p:sp>
      <p:sp>
        <p:nvSpPr>
          <p:cNvPr id="18" name="Google Shape;18;p3"/>
          <p:cNvSpPr txBox="1"/>
          <p:nvPr>
            <p:ph type="title"/>
          </p:nvPr>
        </p:nvSpPr>
        <p:spPr>
          <a:xfrm>
            <a:off x="310900" y="310900"/>
            <a:ext cx="8522100" cy="7068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9" name="Google Shape;19;p3"/>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20" name="Google Shape;20;p3"/>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lvl1pPr lvl="0" algn="r">
              <a:lnSpc>
                <a:spcPct val="100000"/>
              </a:lnSpc>
              <a:spcBef>
                <a:spcPts val="0"/>
              </a:spcBef>
              <a:spcAft>
                <a:spcPts val="0"/>
              </a:spcAft>
              <a:buNone/>
              <a:defRPr b="1" sz="1200"/>
            </a:lvl1pPr>
            <a:lvl2pPr lvl="1">
              <a:spcBef>
                <a:spcPts val="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and text under (with heading)">
  <p:cSld name="TITLE_4_1_1_2_1">
    <p:spTree>
      <p:nvGrpSpPr>
        <p:cNvPr id="21" name="Shape 21"/>
        <p:cNvGrpSpPr/>
        <p:nvPr/>
      </p:nvGrpSpPr>
      <p:grpSpPr>
        <a:xfrm>
          <a:off x="0" y="0"/>
          <a:ext cx="0" cy="0"/>
          <a:chOff x="0" y="0"/>
          <a:chExt cx="0" cy="0"/>
        </a:xfrm>
      </p:grpSpPr>
      <p:sp>
        <p:nvSpPr>
          <p:cNvPr id="22" name="Google Shape;22;p4"/>
          <p:cNvSpPr txBox="1"/>
          <p:nvPr>
            <p:ph idx="1" type="body"/>
          </p:nvPr>
        </p:nvSpPr>
        <p:spPr>
          <a:xfrm>
            <a:off x="310900" y="1017725"/>
            <a:ext cx="8521200" cy="30972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4"/>
          <p:cNvSpPr txBox="1"/>
          <p:nvPr>
            <p:ph idx="2" type="body"/>
          </p:nvPr>
        </p:nvSpPr>
        <p:spPr>
          <a:xfrm>
            <a:off x="310900" y="4117599"/>
            <a:ext cx="8521200" cy="698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4" name="Google Shape;24;p4"/>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5" name="Google Shape;25;p4"/>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26" name="Google Shape;26;p4"/>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and text under (no heading)">
  <p:cSld name="TITLE_4_1_1_1_4_1">
    <p:spTree>
      <p:nvGrpSpPr>
        <p:cNvPr id="27" name="Shape 27"/>
        <p:cNvGrpSpPr/>
        <p:nvPr/>
      </p:nvGrpSpPr>
      <p:grpSpPr>
        <a:xfrm>
          <a:off x="0" y="0"/>
          <a:ext cx="0" cy="0"/>
          <a:chOff x="0" y="0"/>
          <a:chExt cx="0" cy="0"/>
        </a:xfrm>
      </p:grpSpPr>
      <p:sp>
        <p:nvSpPr>
          <p:cNvPr id="28" name="Google Shape;28;p5"/>
          <p:cNvSpPr txBox="1"/>
          <p:nvPr>
            <p:ph idx="1" type="body"/>
          </p:nvPr>
        </p:nvSpPr>
        <p:spPr>
          <a:xfrm>
            <a:off x="310900" y="472000"/>
            <a:ext cx="8521200" cy="37953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5"/>
          <p:cNvSpPr txBox="1"/>
          <p:nvPr>
            <p:ph idx="2" type="body"/>
          </p:nvPr>
        </p:nvSpPr>
        <p:spPr>
          <a:xfrm>
            <a:off x="310900" y="4282175"/>
            <a:ext cx="8521200" cy="5460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30" name="Google Shape;30;p5"/>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31" name="Google Shape;31;p5"/>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no text under)">
  <p:cSld name="TITLE_4_1_1_1_3_2_1">
    <p:spTree>
      <p:nvGrpSpPr>
        <p:cNvPr id="32" name="Shape 32"/>
        <p:cNvGrpSpPr/>
        <p:nvPr/>
      </p:nvGrpSpPr>
      <p:grpSpPr>
        <a:xfrm>
          <a:off x="0" y="0"/>
          <a:ext cx="0" cy="0"/>
          <a:chOff x="0" y="0"/>
          <a:chExt cx="0" cy="0"/>
        </a:xfrm>
      </p:grpSpPr>
      <p:sp>
        <p:nvSpPr>
          <p:cNvPr id="33" name="Google Shape;33;p6"/>
          <p:cNvSpPr txBox="1"/>
          <p:nvPr>
            <p:ph idx="1" type="body"/>
          </p:nvPr>
        </p:nvSpPr>
        <p:spPr>
          <a:xfrm>
            <a:off x="310900" y="1017725"/>
            <a:ext cx="8521200" cy="38115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4" name="Google Shape;34;p6"/>
          <p:cNvSpPr txBox="1"/>
          <p:nvPr>
            <p:ph type="title"/>
          </p:nvPr>
        </p:nvSpPr>
        <p:spPr>
          <a:xfrm>
            <a:off x="310900" y="319600"/>
            <a:ext cx="8521200" cy="7089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5" name="Google Shape;35;p6"/>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36" name="Google Shape;36;p6"/>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r Images side by side">
  <p:cSld name="TITLE_4_1_1_1_3_1_1_1">
    <p:spTree>
      <p:nvGrpSpPr>
        <p:cNvPr id="37" name="Shape 37"/>
        <p:cNvGrpSpPr/>
        <p:nvPr/>
      </p:nvGrpSpPr>
      <p:grpSpPr>
        <a:xfrm>
          <a:off x="0" y="0"/>
          <a:ext cx="0" cy="0"/>
          <a:chOff x="0" y="0"/>
          <a:chExt cx="0" cy="0"/>
        </a:xfrm>
      </p:grpSpPr>
      <p:sp>
        <p:nvSpPr>
          <p:cNvPr id="38" name="Google Shape;38;p7"/>
          <p:cNvSpPr txBox="1"/>
          <p:nvPr>
            <p:ph idx="1" type="body"/>
          </p:nvPr>
        </p:nvSpPr>
        <p:spPr>
          <a:xfrm>
            <a:off x="310900" y="1170124"/>
            <a:ext cx="4096500" cy="36591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9" name="Google Shape;39;p7"/>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0" name="Google Shape;40;p7"/>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41" name="Google Shape;41;p7"/>
          <p:cNvSpPr txBox="1"/>
          <p:nvPr>
            <p:ph idx="2" type="body"/>
          </p:nvPr>
        </p:nvSpPr>
        <p:spPr>
          <a:xfrm>
            <a:off x="4736600" y="1170100"/>
            <a:ext cx="4096500" cy="36591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2" name="Google Shape;42;p7"/>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text">
  <p:cSld name="TITLE_4_1_1_1_1_1_1">
    <p:spTree>
      <p:nvGrpSpPr>
        <p:cNvPr id="43" name="Shape 43"/>
        <p:cNvGrpSpPr/>
        <p:nvPr/>
      </p:nvGrpSpPr>
      <p:grpSpPr>
        <a:xfrm>
          <a:off x="0" y="0"/>
          <a:ext cx="0" cy="0"/>
          <a:chOff x="0" y="0"/>
          <a:chExt cx="0" cy="0"/>
        </a:xfrm>
      </p:grpSpPr>
      <p:sp>
        <p:nvSpPr>
          <p:cNvPr id="44" name="Google Shape;44;p8"/>
          <p:cNvSpPr txBox="1"/>
          <p:nvPr>
            <p:ph type="title"/>
          </p:nvPr>
        </p:nvSpPr>
        <p:spPr>
          <a:xfrm>
            <a:off x="310900" y="319600"/>
            <a:ext cx="8521200" cy="4508400"/>
          </a:xfrm>
          <a:prstGeom prst="rect">
            <a:avLst/>
          </a:prstGeom>
        </p:spPr>
        <p:txBody>
          <a:bodyPr anchorCtr="0" anchor="t" bIns="91425" lIns="91425" spcFirstLastPara="1" rIns="91425" wrap="square" tIns="91425">
            <a:noAutofit/>
          </a:bodyPr>
          <a:lstStyle>
            <a:lvl1pPr lvl="0" rtl="0">
              <a:spcBef>
                <a:spcPts val="0"/>
              </a:spcBef>
              <a:spcAft>
                <a:spcPts val="0"/>
              </a:spcAft>
              <a:buNone/>
              <a:defRPr b="0" sz="3600">
                <a:latin typeface="Quicksand Light"/>
                <a:ea typeface="Quicksand Light"/>
                <a:cs typeface="Quicksand Light"/>
                <a:sym typeface="Quicksand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46" name="Google Shape;46;p8"/>
          <p:cNvSpPr txBox="1"/>
          <p:nvPr>
            <p:ph idx="1"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1155CC">
            <a:alpha val="5590"/>
          </a:srgbClr>
        </a:solidFill>
      </p:bgPr>
    </p:bg>
    <p:spTree>
      <p:nvGrpSpPr>
        <p:cNvPr id="5" name="Shape 5"/>
        <p:cNvGrpSpPr/>
        <p:nvPr/>
      </p:nvGrpSpPr>
      <p:grpSpPr>
        <a:xfrm>
          <a:off x="0" y="0"/>
          <a:ext cx="0" cy="0"/>
          <a:chOff x="0" y="0"/>
          <a:chExt cx="0" cy="0"/>
        </a:xfrm>
      </p:grpSpPr>
      <p:sp>
        <p:nvSpPr>
          <p:cNvPr id="6" name="Google Shape;6;p1"/>
          <p:cNvSpPr/>
          <p:nvPr/>
        </p:nvSpPr>
        <p:spPr>
          <a:xfrm>
            <a:off x="0" y="2725"/>
            <a:ext cx="9144000" cy="306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310900" y="310900"/>
            <a:ext cx="8521500" cy="7068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chemeClr val="dk1"/>
              </a:buClr>
              <a:buSzPts val="2800"/>
              <a:buFont typeface="Quicksand"/>
              <a:buNone/>
              <a:defRPr b="1" sz="2800">
                <a:solidFill>
                  <a:schemeClr val="dk1"/>
                </a:solidFill>
                <a:latin typeface="Quicksand"/>
                <a:ea typeface="Quicksand"/>
                <a:cs typeface="Quicksand"/>
                <a:sym typeface="Quicks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8" name="Google Shape;8;p1"/>
          <p:cNvSpPr txBox="1"/>
          <p:nvPr>
            <p:ph idx="1" type="body"/>
          </p:nvPr>
        </p:nvSpPr>
        <p:spPr>
          <a:xfrm>
            <a:off x="310900" y="1017725"/>
            <a:ext cx="8521500" cy="38103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1pPr>
            <a:lvl2pPr indent="-317500" lvl="1" marL="9144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indent="-317500" lvl="2" marL="13716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indent="-317500" lvl="3" marL="18288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indent="-317500" lvl="4" marL="22860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indent="-317500" lvl="5" marL="27432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indent="-317500" lvl="6" marL="32004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indent="-317500" lvl="7" marL="36576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indent="-317500" lvl="8" marL="4114800">
              <a:lnSpc>
                <a:spcPct val="115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p:txBody>
      </p:sp>
      <p:sp>
        <p:nvSpPr>
          <p:cNvPr id="9" name="Google Shape;9;p1"/>
          <p:cNvSpPr txBox="1"/>
          <p:nvPr>
            <p:ph idx="12" type="sldNum"/>
          </p:nvPr>
        </p:nvSpPr>
        <p:spPr>
          <a:xfrm>
            <a:off x="8832200" y="4829300"/>
            <a:ext cx="311700" cy="314100"/>
          </a:xfrm>
          <a:prstGeom prst="rect">
            <a:avLst/>
          </a:prstGeom>
          <a:noFill/>
          <a:ln>
            <a:noFill/>
          </a:ln>
        </p:spPr>
        <p:txBody>
          <a:bodyPr anchorCtr="0" anchor="ctr" bIns="91425" lIns="91425" spcFirstLastPara="1" rIns="91425" wrap="square" tIns="91425">
            <a:noAutofit/>
          </a:bodyPr>
          <a:lstStyle>
            <a:lvl1pPr lvl="0" rtl="0" algn="ctr">
              <a:buNone/>
              <a:defRPr sz="800">
                <a:solidFill>
                  <a:srgbClr val="494985"/>
                </a:solidFill>
                <a:latin typeface="Quicksand Light"/>
                <a:ea typeface="Quicksand Light"/>
                <a:cs typeface="Quicksand Light"/>
                <a:sym typeface="Quicksand Light"/>
              </a:defRPr>
            </a:lvl1pPr>
            <a:lvl2pPr lvl="1" rtl="0" algn="ctr">
              <a:buNone/>
              <a:defRPr sz="800">
                <a:solidFill>
                  <a:srgbClr val="494985"/>
                </a:solidFill>
                <a:latin typeface="Quicksand Light"/>
                <a:ea typeface="Quicksand Light"/>
                <a:cs typeface="Quicksand Light"/>
                <a:sym typeface="Quicksand Light"/>
              </a:defRPr>
            </a:lvl2pPr>
            <a:lvl3pPr lvl="2" rtl="0" algn="ctr">
              <a:buNone/>
              <a:defRPr sz="800">
                <a:solidFill>
                  <a:srgbClr val="494985"/>
                </a:solidFill>
                <a:latin typeface="Quicksand Light"/>
                <a:ea typeface="Quicksand Light"/>
                <a:cs typeface="Quicksand Light"/>
                <a:sym typeface="Quicksand Light"/>
              </a:defRPr>
            </a:lvl3pPr>
            <a:lvl4pPr lvl="3" rtl="0" algn="ctr">
              <a:buNone/>
              <a:defRPr sz="800">
                <a:solidFill>
                  <a:srgbClr val="494985"/>
                </a:solidFill>
                <a:latin typeface="Quicksand Light"/>
                <a:ea typeface="Quicksand Light"/>
                <a:cs typeface="Quicksand Light"/>
                <a:sym typeface="Quicksand Light"/>
              </a:defRPr>
            </a:lvl4pPr>
            <a:lvl5pPr lvl="4" rtl="0" algn="ctr">
              <a:buNone/>
              <a:defRPr sz="800">
                <a:solidFill>
                  <a:srgbClr val="494985"/>
                </a:solidFill>
                <a:latin typeface="Quicksand Light"/>
                <a:ea typeface="Quicksand Light"/>
                <a:cs typeface="Quicksand Light"/>
                <a:sym typeface="Quicksand Light"/>
              </a:defRPr>
            </a:lvl5pPr>
            <a:lvl6pPr lvl="5" rtl="0" algn="ctr">
              <a:buNone/>
              <a:defRPr sz="800">
                <a:solidFill>
                  <a:srgbClr val="494985"/>
                </a:solidFill>
                <a:latin typeface="Quicksand Light"/>
                <a:ea typeface="Quicksand Light"/>
                <a:cs typeface="Quicksand Light"/>
                <a:sym typeface="Quicksand Light"/>
              </a:defRPr>
            </a:lvl6pPr>
            <a:lvl7pPr lvl="6" rtl="0" algn="ctr">
              <a:buNone/>
              <a:defRPr sz="800">
                <a:solidFill>
                  <a:srgbClr val="494985"/>
                </a:solidFill>
                <a:latin typeface="Quicksand Light"/>
                <a:ea typeface="Quicksand Light"/>
                <a:cs typeface="Quicksand Light"/>
                <a:sym typeface="Quicksand Light"/>
              </a:defRPr>
            </a:lvl7pPr>
            <a:lvl8pPr lvl="7" rtl="0" algn="ctr">
              <a:buNone/>
              <a:defRPr sz="800">
                <a:solidFill>
                  <a:srgbClr val="494985"/>
                </a:solidFill>
                <a:latin typeface="Quicksand Light"/>
                <a:ea typeface="Quicksand Light"/>
                <a:cs typeface="Quicksand Light"/>
                <a:sym typeface="Quicksand Light"/>
              </a:defRPr>
            </a:lvl8pPr>
            <a:lvl9pPr lvl="8" rtl="0" algn="ctr">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96">
          <p15:clr>
            <a:srgbClr val="EA4335"/>
          </p15:clr>
        </p15:guide>
        <p15:guide id="2" orient="horz" pos="196">
          <p15:clr>
            <a:srgbClr val="EA4335"/>
          </p15:clr>
        </p15:guide>
        <p15:guide id="3" orient="horz" pos="641">
          <p15:clr>
            <a:srgbClr val="EA4335"/>
          </p15:clr>
        </p15:guide>
        <p15:guide id="4" pos="2776">
          <p15:clr>
            <a:srgbClr val="EA4335"/>
          </p15:clr>
        </p15:guide>
        <p15:guide id="5" orient="horz" pos="812">
          <p15:clr>
            <a:srgbClr val="EA4335"/>
          </p15:clr>
        </p15:guide>
        <p15:guide id="6" pos="2984">
          <p15:clr>
            <a:srgbClr val="EA4335"/>
          </p15:clr>
        </p15:guide>
        <p15:guide id="7" pos="5564">
          <p15:clr>
            <a:srgbClr val="EA4335"/>
          </p15:clr>
        </p15:guide>
        <p15:guide id="8" orient="horz" pos="2592">
          <p15:clr>
            <a:srgbClr val="EA4335"/>
          </p15:clr>
        </p15:guide>
        <p15:guide id="9" pos="2448">
          <p15:clr>
            <a:srgbClr val="EA4335"/>
          </p15:clr>
        </p15:guide>
        <p15:guide id="10" pos="3312">
          <p15:clr>
            <a:srgbClr val="EA4335"/>
          </p15:clr>
        </p15:guide>
        <p15:guide id="11" orient="horz" pos="3041">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ncce.io/CountingCat"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1.png"/><Relationship Id="rId7" Type="http://schemas.openxmlformats.org/officeDocument/2006/relationships/image" Target="../media/image8.png"/><Relationship Id="rId8"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0" name="Shape 50"/>
        <p:cNvGrpSpPr/>
        <p:nvPr/>
      </p:nvGrpSpPr>
      <p:grpSpPr>
        <a:xfrm>
          <a:off x="0" y="0"/>
          <a:ext cx="0" cy="0"/>
          <a:chOff x="0" y="0"/>
          <a:chExt cx="0" cy="0"/>
        </a:xfrm>
      </p:grpSpPr>
      <p:sp>
        <p:nvSpPr>
          <p:cNvPr id="51" name="Google Shape;51;p9"/>
          <p:cNvSpPr txBox="1"/>
          <p:nvPr>
            <p:ph type="title"/>
          </p:nvPr>
        </p:nvSpPr>
        <p:spPr>
          <a:xfrm>
            <a:off x="526875" y="576775"/>
            <a:ext cx="8095800" cy="273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Lesson 5</a:t>
            </a:r>
            <a:r>
              <a:rPr lang="en-GB"/>
              <a:t>: </a:t>
            </a:r>
            <a:r>
              <a:rPr lang="en-GB"/>
              <a:t>Count-controlled iteration</a:t>
            </a:r>
            <a:endParaRPr/>
          </a:p>
        </p:txBody>
      </p:sp>
      <p:sp>
        <p:nvSpPr>
          <p:cNvPr id="52" name="Google Shape;52;p9"/>
          <p:cNvSpPr txBox="1"/>
          <p:nvPr>
            <p:ph idx="1" type="subTitle"/>
          </p:nvPr>
        </p:nvSpPr>
        <p:spPr>
          <a:xfrm>
            <a:off x="526875" y="3308350"/>
            <a:ext cx="8095800" cy="73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Year 7 – </a:t>
            </a:r>
            <a:r>
              <a:rPr lang="en-GB"/>
              <a:t>Programming essentials in Scratch: part 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8"/>
          <p:cNvSpPr txBox="1"/>
          <p:nvPr>
            <p:ph idx="1" type="body"/>
          </p:nvPr>
        </p:nvSpPr>
        <p:spPr>
          <a:xfrm>
            <a:off x="310900" y="1170124"/>
            <a:ext cx="4096500" cy="120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Debugging is the process of finding an error in your code and taking steps to fix the problem. </a:t>
            </a:r>
            <a:endParaRPr/>
          </a:p>
          <a:p>
            <a:pPr indent="0" lvl="0" marL="0" rtl="0" algn="l">
              <a:spcBef>
                <a:spcPts val="1600"/>
              </a:spcBef>
              <a:spcAft>
                <a:spcPts val="1600"/>
              </a:spcAft>
              <a:buNone/>
            </a:pPr>
            <a:r>
              <a:t/>
            </a:r>
            <a:endParaRPr/>
          </a:p>
        </p:txBody>
      </p:sp>
      <p:sp>
        <p:nvSpPr>
          <p:cNvPr id="141" name="Google Shape;141;p18"/>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Debugging</a:t>
            </a:r>
            <a:endParaRPr/>
          </a:p>
        </p:txBody>
      </p:sp>
      <p:sp>
        <p:nvSpPr>
          <p:cNvPr id="142" name="Google Shape;142;p18"/>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43" name="Google Shape;143;p18"/>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Plenary</a:t>
            </a:r>
            <a:endParaRPr/>
          </a:p>
        </p:txBody>
      </p:sp>
      <p:sp>
        <p:nvSpPr>
          <p:cNvPr id="144" name="Google Shape;144;p18"/>
          <p:cNvSpPr txBox="1"/>
          <p:nvPr>
            <p:ph idx="1" type="body"/>
          </p:nvPr>
        </p:nvSpPr>
        <p:spPr>
          <a:xfrm>
            <a:off x="310900" y="2529750"/>
            <a:ext cx="4096500" cy="196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code to the right has a problem that needs debugging. </a:t>
            </a:r>
            <a:endParaRPr/>
          </a:p>
          <a:p>
            <a:pPr indent="0" lvl="0" marL="0" rtl="0" algn="l">
              <a:spcBef>
                <a:spcPts val="1600"/>
              </a:spcBef>
              <a:spcAft>
                <a:spcPts val="0"/>
              </a:spcAft>
              <a:buNone/>
            </a:pPr>
            <a:r>
              <a:rPr lang="en-GB"/>
              <a:t>Use your worksheet to help you find the bug and suggest a solution. </a:t>
            </a:r>
            <a:endParaRPr/>
          </a:p>
          <a:p>
            <a:pPr indent="0" lvl="0" marL="0" rtl="0" algn="l">
              <a:spcBef>
                <a:spcPts val="1600"/>
              </a:spcBef>
              <a:spcAft>
                <a:spcPts val="1600"/>
              </a:spcAft>
              <a:buNone/>
            </a:pPr>
            <a:r>
              <a:t/>
            </a:r>
            <a:endParaRPr/>
          </a:p>
        </p:txBody>
      </p:sp>
      <p:pic>
        <p:nvPicPr>
          <p:cNvPr id="145" name="Google Shape;145;p18"/>
          <p:cNvPicPr preferRelativeResize="0"/>
          <p:nvPr/>
        </p:nvPicPr>
        <p:blipFill rotWithShape="1">
          <a:blip r:embed="rId3">
            <a:alphaModFix/>
          </a:blip>
          <a:srcRect b="36511" l="0" r="30805" t="0"/>
          <a:stretch/>
        </p:blipFill>
        <p:spPr>
          <a:xfrm>
            <a:off x="4836475" y="1113500"/>
            <a:ext cx="3836649" cy="3156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9"/>
          <p:cNvSpPr txBox="1"/>
          <p:nvPr>
            <p:ph idx="1" type="body"/>
          </p:nvPr>
        </p:nvSpPr>
        <p:spPr>
          <a:xfrm>
            <a:off x="310900" y="1170124"/>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In this lesson, you…</a:t>
            </a:r>
            <a:endParaRPr b="1"/>
          </a:p>
          <a:p>
            <a:pPr indent="0" lvl="0" marL="0" rtl="0" algn="l">
              <a:spcBef>
                <a:spcPts val="1600"/>
              </a:spcBef>
              <a:spcAft>
                <a:spcPts val="0"/>
              </a:spcAft>
              <a:buNone/>
            </a:pPr>
            <a:r>
              <a:rPr lang="en-GB"/>
              <a:t>Learnt the term iteration</a:t>
            </a:r>
            <a:endParaRPr/>
          </a:p>
          <a:p>
            <a:pPr indent="0" lvl="0" marL="0" rtl="0" algn="l">
              <a:spcBef>
                <a:spcPts val="1600"/>
              </a:spcBef>
              <a:spcAft>
                <a:spcPts val="0"/>
              </a:spcAft>
              <a:buNone/>
            </a:pPr>
            <a:r>
              <a:rPr lang="en-GB"/>
              <a:t>Looked specifically at count-controlled iteration</a:t>
            </a:r>
            <a:endParaRPr/>
          </a:p>
          <a:p>
            <a:pPr indent="0" lvl="0" marL="0" rtl="0" algn="l">
              <a:spcBef>
                <a:spcPts val="1600"/>
              </a:spcBef>
              <a:spcAft>
                <a:spcPts val="0"/>
              </a:spcAft>
              <a:buNone/>
            </a:pPr>
            <a:r>
              <a:rPr lang="en-GB"/>
              <a:t>Learnt techniques to help debug code</a:t>
            </a:r>
            <a:endParaRPr/>
          </a:p>
          <a:p>
            <a:pPr indent="0" lvl="0" marL="0" rtl="0" algn="l">
              <a:spcBef>
                <a:spcPts val="1600"/>
              </a:spcBef>
              <a:spcAft>
                <a:spcPts val="1600"/>
              </a:spcAft>
              <a:buNone/>
            </a:pPr>
            <a:r>
              <a:t/>
            </a:r>
            <a:endParaRPr/>
          </a:p>
        </p:txBody>
      </p:sp>
      <p:sp>
        <p:nvSpPr>
          <p:cNvPr id="151" name="Google Shape;151;p19"/>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Next lesson</a:t>
            </a:r>
            <a:endParaRPr/>
          </a:p>
        </p:txBody>
      </p:sp>
      <p:sp>
        <p:nvSpPr>
          <p:cNvPr id="152" name="Google Shape;152;p19"/>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53" name="Google Shape;153;p19"/>
          <p:cNvSpPr txBox="1"/>
          <p:nvPr>
            <p:ph idx="2" type="body"/>
          </p:nvPr>
        </p:nvSpPr>
        <p:spPr>
          <a:xfrm>
            <a:off x="4736600" y="1170100"/>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Next lesson, you will…</a:t>
            </a:r>
            <a:endParaRPr b="1"/>
          </a:p>
          <a:p>
            <a:pPr indent="0" lvl="0" marL="0" rtl="0" algn="l">
              <a:spcBef>
                <a:spcPts val="1600"/>
              </a:spcBef>
              <a:spcAft>
                <a:spcPts val="1600"/>
              </a:spcAft>
              <a:buNone/>
            </a:pPr>
            <a:r>
              <a:rPr lang="en-GB"/>
              <a:t>Solve a problem by combining all of the new programming skills that you have developed over the past five lessons</a:t>
            </a:r>
            <a:endParaRPr/>
          </a:p>
        </p:txBody>
      </p:sp>
      <p:sp>
        <p:nvSpPr>
          <p:cNvPr id="154" name="Google Shape;154;p19"/>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6" name="Shape 56"/>
        <p:cNvGrpSpPr/>
        <p:nvPr/>
      </p:nvGrpSpPr>
      <p:grpSpPr>
        <a:xfrm>
          <a:off x="0" y="0"/>
          <a:ext cx="0" cy="0"/>
          <a:chOff x="0" y="0"/>
          <a:chExt cx="0" cy="0"/>
        </a:xfrm>
      </p:grpSpPr>
      <p:sp>
        <p:nvSpPr>
          <p:cNvPr id="57" name="Google Shape;57;p10"/>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What patterns can you spot? </a:t>
            </a:r>
            <a:endParaRPr/>
          </a:p>
        </p:txBody>
      </p:sp>
      <p:sp>
        <p:nvSpPr>
          <p:cNvPr id="58" name="Google Shape;58;p10"/>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Starter activity</a:t>
            </a:r>
            <a:endParaRPr/>
          </a:p>
        </p:txBody>
      </p:sp>
      <p:sp>
        <p:nvSpPr>
          <p:cNvPr id="59" name="Google Shape;59;p10"/>
          <p:cNvSpPr txBox="1"/>
          <p:nvPr>
            <p:ph idx="1" type="body"/>
          </p:nvPr>
        </p:nvSpPr>
        <p:spPr>
          <a:xfrm>
            <a:off x="310900" y="1170124"/>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What is the program going to output?</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GB"/>
              <a:t>Can you spot any repetition and/or any patterns?</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b="1" lang="en-GB"/>
              <a:t>think/write/pair/share</a:t>
            </a:r>
            <a:endParaRPr b="1"/>
          </a:p>
        </p:txBody>
      </p:sp>
      <p:sp>
        <p:nvSpPr>
          <p:cNvPr id="60" name="Google Shape;60;p10"/>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pic>
        <p:nvPicPr>
          <p:cNvPr id="61" name="Google Shape;61;p10"/>
          <p:cNvPicPr preferRelativeResize="0"/>
          <p:nvPr/>
        </p:nvPicPr>
        <p:blipFill rotWithShape="1">
          <a:blip r:embed="rId3">
            <a:alphaModFix/>
          </a:blip>
          <a:srcRect b="36040" l="0" r="30555" t="0"/>
          <a:stretch/>
        </p:blipFill>
        <p:spPr>
          <a:xfrm>
            <a:off x="5953476" y="529963"/>
            <a:ext cx="1885876" cy="4217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5" name="Shape 65"/>
        <p:cNvGrpSpPr/>
        <p:nvPr/>
      </p:nvGrpSpPr>
      <p:grpSpPr>
        <a:xfrm>
          <a:off x="0" y="0"/>
          <a:ext cx="0" cy="0"/>
          <a:chOff x="0" y="0"/>
          <a:chExt cx="0" cy="0"/>
        </a:xfrm>
      </p:grpSpPr>
      <p:sp>
        <p:nvSpPr>
          <p:cNvPr id="66" name="Google Shape;66;p11"/>
          <p:cNvSpPr txBox="1"/>
          <p:nvPr>
            <p:ph idx="1" type="body"/>
          </p:nvPr>
        </p:nvSpPr>
        <p:spPr>
          <a:xfrm>
            <a:off x="310900" y="1017725"/>
            <a:ext cx="8522100" cy="3811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t>In this lesson, you will:</a:t>
            </a:r>
            <a:endParaRPr b="1"/>
          </a:p>
          <a:p>
            <a:pPr indent="-342900" lvl="0" marL="457200" rtl="0" algn="l">
              <a:lnSpc>
                <a:spcPct val="115000"/>
              </a:lnSpc>
              <a:spcBef>
                <a:spcPts val="1000"/>
              </a:spcBef>
              <a:spcAft>
                <a:spcPts val="0"/>
              </a:spcAft>
              <a:buSzPts val="1800"/>
              <a:buChar char="●"/>
            </a:pPr>
            <a:r>
              <a:rPr lang="en-GB"/>
              <a:t>Define iteration as the process of repeatedly executing instructions</a:t>
            </a:r>
            <a:endParaRPr/>
          </a:p>
          <a:p>
            <a:pPr indent="-342900" lvl="0" marL="457200" rtl="0" algn="l">
              <a:lnSpc>
                <a:spcPct val="115000"/>
              </a:lnSpc>
              <a:spcBef>
                <a:spcPts val="1000"/>
              </a:spcBef>
              <a:spcAft>
                <a:spcPts val="0"/>
              </a:spcAft>
              <a:buSzPts val="1800"/>
              <a:buChar char="●"/>
            </a:pPr>
            <a:r>
              <a:rPr lang="en-GB"/>
              <a:t>Describe the need for iteration</a:t>
            </a:r>
            <a:endParaRPr/>
          </a:p>
          <a:p>
            <a:pPr indent="-342900" lvl="0" marL="457200" rtl="0" algn="l">
              <a:lnSpc>
                <a:spcPct val="115000"/>
              </a:lnSpc>
              <a:spcBef>
                <a:spcPts val="1000"/>
              </a:spcBef>
              <a:spcAft>
                <a:spcPts val="0"/>
              </a:spcAft>
              <a:buSzPts val="1800"/>
              <a:buChar char="●"/>
            </a:pPr>
            <a:r>
              <a:rPr lang="en-GB"/>
              <a:t>Identify where count-controlled iteration can be used in a program </a:t>
            </a:r>
            <a:endParaRPr/>
          </a:p>
          <a:p>
            <a:pPr indent="-342900" lvl="0" marL="457200" rtl="0" algn="l">
              <a:lnSpc>
                <a:spcPct val="115000"/>
              </a:lnSpc>
              <a:spcBef>
                <a:spcPts val="1000"/>
              </a:spcBef>
              <a:spcAft>
                <a:spcPts val="0"/>
              </a:spcAft>
              <a:buSzPts val="1800"/>
              <a:buChar char="●"/>
            </a:pPr>
            <a:r>
              <a:rPr lang="en-GB"/>
              <a:t>Implement count-controlled iteration in a program </a:t>
            </a:r>
            <a:endParaRPr/>
          </a:p>
          <a:p>
            <a:pPr indent="-342900" lvl="0" marL="457200" rtl="0" algn="l">
              <a:lnSpc>
                <a:spcPct val="115000"/>
              </a:lnSpc>
              <a:spcBef>
                <a:spcPts val="1000"/>
              </a:spcBef>
              <a:spcAft>
                <a:spcPts val="0"/>
              </a:spcAft>
              <a:buSzPts val="1800"/>
              <a:buChar char="●"/>
            </a:pPr>
            <a:r>
              <a:rPr lang="en-GB"/>
              <a:t>Detect and correct errors in a program (debugging)</a:t>
            </a:r>
            <a:endParaRPr/>
          </a:p>
          <a:p>
            <a:pPr indent="0" lvl="0" marL="457200" rtl="0" algn="l">
              <a:lnSpc>
                <a:spcPct val="115000"/>
              </a:lnSpc>
              <a:spcBef>
                <a:spcPts val="1000"/>
              </a:spcBef>
              <a:spcAft>
                <a:spcPts val="0"/>
              </a:spcAft>
              <a:buNone/>
            </a:pPr>
            <a:r>
              <a:t/>
            </a:r>
            <a:endParaRPr/>
          </a:p>
        </p:txBody>
      </p:sp>
      <p:sp>
        <p:nvSpPr>
          <p:cNvPr id="67" name="Google Shape;67;p11"/>
          <p:cNvSpPr txBox="1"/>
          <p:nvPr>
            <p:ph type="title"/>
          </p:nvPr>
        </p:nvSpPr>
        <p:spPr>
          <a:xfrm>
            <a:off x="310900" y="310900"/>
            <a:ext cx="8522100" cy="706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Lesson 5</a:t>
            </a:r>
            <a:r>
              <a:rPr b="1" lang="en-GB">
                <a:latin typeface="Quicksand"/>
                <a:ea typeface="Quicksand"/>
                <a:cs typeface="Quicksand"/>
                <a:sym typeface="Quicksand"/>
              </a:rPr>
              <a:t>: </a:t>
            </a:r>
            <a:r>
              <a:rPr lang="en-GB"/>
              <a:t>Count-controlled iteration</a:t>
            </a:r>
            <a:endParaRPr b="1">
              <a:latin typeface="Quicksand"/>
              <a:ea typeface="Quicksand"/>
              <a:cs typeface="Quicksand"/>
              <a:sym typeface="Quicksand"/>
            </a:endParaRPr>
          </a:p>
        </p:txBody>
      </p:sp>
      <p:sp>
        <p:nvSpPr>
          <p:cNvPr id="68" name="Google Shape;68;p11"/>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69" name="Google Shape;69;p11"/>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Objectives</a:t>
            </a:r>
            <a:endParaRPr/>
          </a:p>
        </p:txBody>
      </p:sp>
      <p:pic>
        <p:nvPicPr>
          <p:cNvPr id="70" name="Google Shape;70;p11"/>
          <p:cNvPicPr preferRelativeResize="0"/>
          <p:nvPr/>
        </p:nvPicPr>
        <p:blipFill>
          <a:blip r:embed="rId3">
            <a:alphaModFix/>
          </a:blip>
          <a:stretch>
            <a:fillRect/>
          </a:stretch>
        </p:blipFill>
        <p:spPr>
          <a:xfrm>
            <a:off x="8271300" y="364800"/>
            <a:ext cx="419100" cy="419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74" name="Shape 74"/>
        <p:cNvGrpSpPr/>
        <p:nvPr/>
      </p:nvGrpSpPr>
      <p:grpSpPr>
        <a:xfrm>
          <a:off x="0" y="0"/>
          <a:ext cx="0" cy="0"/>
          <a:chOff x="0" y="0"/>
          <a:chExt cx="0" cy="0"/>
        </a:xfrm>
      </p:grpSpPr>
      <p:sp>
        <p:nvSpPr>
          <p:cNvPr id="75" name="Google Shape;75;p12"/>
          <p:cNvSpPr txBox="1"/>
          <p:nvPr>
            <p:ph idx="1" type="body"/>
          </p:nvPr>
        </p:nvSpPr>
        <p:spPr>
          <a:xfrm>
            <a:off x="310900" y="1764450"/>
            <a:ext cx="4096500" cy="306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Being able to repeatedly execute instructions is commonly referred to in computing as </a:t>
            </a:r>
            <a:r>
              <a:rPr b="1" lang="en-GB"/>
              <a:t>iteration.</a:t>
            </a:r>
            <a:endParaRPr b="1"/>
          </a:p>
          <a:p>
            <a:pPr indent="0" lvl="0" marL="0" rtl="0" algn="l">
              <a:spcBef>
                <a:spcPts val="1600"/>
              </a:spcBef>
              <a:spcAft>
                <a:spcPts val="1600"/>
              </a:spcAft>
              <a:buNone/>
            </a:pPr>
            <a:r>
              <a:rPr lang="en-GB"/>
              <a:t>Can you think of any repetitive tasks that computers or humans might be able to perform?</a:t>
            </a:r>
            <a:endParaRPr/>
          </a:p>
        </p:txBody>
      </p:sp>
      <p:sp>
        <p:nvSpPr>
          <p:cNvPr id="76" name="Google Shape;76;p12"/>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Iteration</a:t>
            </a:r>
            <a:endParaRPr/>
          </a:p>
        </p:txBody>
      </p:sp>
      <p:sp>
        <p:nvSpPr>
          <p:cNvPr id="77" name="Google Shape;77;p12"/>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78" name="Google Shape;78;p12"/>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1</a:t>
            </a:r>
            <a:endParaRPr/>
          </a:p>
        </p:txBody>
      </p:sp>
      <p:sp>
        <p:nvSpPr>
          <p:cNvPr id="79" name="Google Shape;79;p12"/>
          <p:cNvSpPr txBox="1"/>
          <p:nvPr/>
        </p:nvSpPr>
        <p:spPr>
          <a:xfrm>
            <a:off x="310900" y="991075"/>
            <a:ext cx="8247000" cy="58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latin typeface="Quicksand"/>
                <a:ea typeface="Quicksand"/>
                <a:cs typeface="Quicksand"/>
                <a:sym typeface="Quicksand"/>
              </a:rPr>
              <a:t>Iteration in computing is the process of repeatedly executing instructions</a:t>
            </a:r>
            <a:endParaRPr b="1">
              <a:solidFill>
                <a:schemeClr val="dk1"/>
              </a:solidFill>
              <a:latin typeface="Quicksand"/>
              <a:ea typeface="Quicksand"/>
              <a:cs typeface="Quicksand"/>
              <a:sym typeface="Quicksand"/>
            </a:endParaRPr>
          </a:p>
        </p:txBody>
      </p:sp>
      <p:pic>
        <p:nvPicPr>
          <p:cNvPr id="80" name="Google Shape;80;p12"/>
          <p:cNvPicPr preferRelativeResize="0"/>
          <p:nvPr/>
        </p:nvPicPr>
        <p:blipFill>
          <a:blip r:embed="rId3">
            <a:alphaModFix/>
          </a:blip>
          <a:stretch>
            <a:fillRect/>
          </a:stretch>
        </p:blipFill>
        <p:spPr>
          <a:xfrm>
            <a:off x="5333225" y="1574575"/>
            <a:ext cx="3012125" cy="3012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84" name="Shape 84"/>
        <p:cNvGrpSpPr/>
        <p:nvPr/>
      </p:nvGrpSpPr>
      <p:grpSpPr>
        <a:xfrm>
          <a:off x="0" y="0"/>
          <a:ext cx="0" cy="0"/>
          <a:chOff x="0" y="0"/>
          <a:chExt cx="0" cy="0"/>
        </a:xfrm>
      </p:grpSpPr>
      <p:sp>
        <p:nvSpPr>
          <p:cNvPr id="85" name="Google Shape;85;p13"/>
          <p:cNvSpPr txBox="1"/>
          <p:nvPr>
            <p:ph idx="1" type="body"/>
          </p:nvPr>
        </p:nvSpPr>
        <p:spPr>
          <a:xfrm>
            <a:off x="310900" y="1188625"/>
            <a:ext cx="4096500" cy="1215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Think about if a teacher tells you to write lines as a punishment. What instructions would they give?</a:t>
            </a:r>
            <a:endParaRPr/>
          </a:p>
        </p:txBody>
      </p:sp>
      <p:sp>
        <p:nvSpPr>
          <p:cNvPr id="86" name="Google Shape;86;p13"/>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The repetitive task</a:t>
            </a:r>
            <a:endParaRPr/>
          </a:p>
        </p:txBody>
      </p:sp>
      <p:sp>
        <p:nvSpPr>
          <p:cNvPr id="87" name="Google Shape;87;p13"/>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88" name="Google Shape;88;p13"/>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1</a:t>
            </a:r>
            <a:endParaRPr/>
          </a:p>
        </p:txBody>
      </p:sp>
      <p:pic>
        <p:nvPicPr>
          <p:cNvPr id="89" name="Google Shape;89;p13"/>
          <p:cNvPicPr preferRelativeResize="0"/>
          <p:nvPr/>
        </p:nvPicPr>
        <p:blipFill>
          <a:blip r:embed="rId3">
            <a:alphaModFix/>
          </a:blip>
          <a:stretch>
            <a:fillRect/>
          </a:stretch>
        </p:blipFill>
        <p:spPr>
          <a:xfrm>
            <a:off x="4736600" y="1710425"/>
            <a:ext cx="4096500" cy="2731000"/>
          </a:xfrm>
          <a:prstGeom prst="rect">
            <a:avLst/>
          </a:prstGeom>
          <a:noFill/>
          <a:ln>
            <a:noFill/>
          </a:ln>
        </p:spPr>
      </p:pic>
      <p:sp>
        <p:nvSpPr>
          <p:cNvPr id="90" name="Google Shape;90;p13"/>
          <p:cNvSpPr txBox="1"/>
          <p:nvPr>
            <p:ph idx="1" type="body"/>
          </p:nvPr>
        </p:nvSpPr>
        <p:spPr>
          <a:xfrm>
            <a:off x="310900" y="2575150"/>
            <a:ext cx="4096500" cy="1962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GB"/>
              <a:t>What to write</a:t>
            </a:r>
            <a:endParaRPr/>
          </a:p>
          <a:p>
            <a:pPr indent="-342900" lvl="0" marL="457200" rtl="0" algn="l">
              <a:spcBef>
                <a:spcPts val="0"/>
              </a:spcBef>
              <a:spcAft>
                <a:spcPts val="0"/>
              </a:spcAft>
              <a:buSzPts val="1800"/>
              <a:buAutoNum type="arabicPeriod"/>
            </a:pPr>
            <a:r>
              <a:rPr lang="en-GB"/>
              <a:t>That they want you to write this repetitively</a:t>
            </a:r>
            <a:endParaRPr/>
          </a:p>
          <a:p>
            <a:pPr indent="-342900" lvl="0" marL="457200" rtl="0" algn="l">
              <a:spcBef>
                <a:spcPts val="0"/>
              </a:spcBef>
              <a:spcAft>
                <a:spcPts val="0"/>
              </a:spcAft>
              <a:buSzPts val="1800"/>
              <a:buAutoNum type="arabicPeriod"/>
            </a:pPr>
            <a:r>
              <a:rPr lang="en-GB"/>
              <a:t>How many times to do this </a:t>
            </a:r>
            <a:r>
              <a:rPr b="1" lang="en-GB"/>
              <a:t>or</a:t>
            </a:r>
            <a:r>
              <a:rPr lang="en-GB"/>
              <a:t> when to stop</a:t>
            </a:r>
            <a:endParaRPr/>
          </a:p>
          <a:p>
            <a:pPr indent="0" lvl="0" marL="0" rtl="0" algn="l">
              <a:spcBef>
                <a:spcPts val="160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94" name="Shape 94"/>
        <p:cNvGrpSpPr/>
        <p:nvPr/>
      </p:nvGrpSpPr>
      <p:grpSpPr>
        <a:xfrm>
          <a:off x="0" y="0"/>
          <a:ext cx="0" cy="0"/>
          <a:chOff x="0" y="0"/>
          <a:chExt cx="0" cy="0"/>
        </a:xfrm>
      </p:grpSpPr>
      <p:sp>
        <p:nvSpPr>
          <p:cNvPr id="95" name="Google Shape;95;p14"/>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Count-controlled or condition-controlled</a:t>
            </a:r>
            <a:endParaRPr/>
          </a:p>
        </p:txBody>
      </p:sp>
      <p:sp>
        <p:nvSpPr>
          <p:cNvPr id="96" name="Google Shape;96;p14"/>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97" name="Google Shape;97;p14"/>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1</a:t>
            </a:r>
            <a:endParaRPr/>
          </a:p>
        </p:txBody>
      </p:sp>
      <p:sp>
        <p:nvSpPr>
          <p:cNvPr id="98" name="Google Shape;98;p14"/>
          <p:cNvSpPr txBox="1"/>
          <p:nvPr>
            <p:ph idx="1" type="body"/>
          </p:nvPr>
        </p:nvSpPr>
        <p:spPr>
          <a:xfrm>
            <a:off x="310900" y="1170124"/>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Count-controlled</a:t>
            </a:r>
            <a:endParaRPr b="1"/>
          </a:p>
          <a:p>
            <a:pPr indent="0" lvl="0" marL="0" rtl="0" algn="l">
              <a:spcBef>
                <a:spcPts val="1600"/>
              </a:spcBef>
              <a:spcAft>
                <a:spcPts val="0"/>
              </a:spcAft>
              <a:buNone/>
            </a:pPr>
            <a:r>
              <a:t/>
            </a:r>
            <a:endParaRPr i="1"/>
          </a:p>
          <a:p>
            <a:pPr indent="0" lvl="0" marL="0" rtl="0" algn="l">
              <a:spcBef>
                <a:spcPts val="1600"/>
              </a:spcBef>
              <a:spcAft>
                <a:spcPts val="0"/>
              </a:spcAft>
              <a:buNone/>
            </a:pPr>
            <a:r>
              <a:rPr lang="en-GB"/>
              <a:t>Count-controlled iteration will execute the commands a set number of times</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b="1" lang="en-GB"/>
              <a:t>Example:</a:t>
            </a:r>
            <a:r>
              <a:rPr lang="en-GB"/>
              <a:t> “Write out lines 100 times”</a:t>
            </a:r>
            <a:endParaRPr/>
          </a:p>
        </p:txBody>
      </p:sp>
      <p:sp>
        <p:nvSpPr>
          <p:cNvPr id="99" name="Google Shape;99;p14"/>
          <p:cNvSpPr txBox="1"/>
          <p:nvPr>
            <p:ph idx="2" type="body"/>
          </p:nvPr>
        </p:nvSpPr>
        <p:spPr>
          <a:xfrm>
            <a:off x="4736600" y="1170100"/>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Condition-controlled</a:t>
            </a:r>
            <a:endParaRPr b="1"/>
          </a:p>
          <a:p>
            <a:pPr indent="0" lvl="0" marL="0" rtl="0" algn="l">
              <a:spcBef>
                <a:spcPts val="1600"/>
              </a:spcBef>
              <a:spcAft>
                <a:spcPts val="0"/>
              </a:spcAft>
              <a:buNone/>
            </a:pPr>
            <a:r>
              <a:t/>
            </a:r>
            <a:endParaRPr/>
          </a:p>
          <a:p>
            <a:pPr indent="0" lvl="0" marL="0" rtl="0" algn="l">
              <a:spcBef>
                <a:spcPts val="1600"/>
              </a:spcBef>
              <a:spcAft>
                <a:spcPts val="0"/>
              </a:spcAft>
              <a:buNone/>
            </a:pPr>
            <a:r>
              <a:rPr lang="en-GB"/>
              <a:t>Condition-controlled will execute the commands until the condition you set is no longer being met</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b="1" lang="en-GB"/>
              <a:t>Example:</a:t>
            </a:r>
            <a:r>
              <a:rPr lang="en-GB"/>
              <a:t> “Write out lines until 4pm”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03" name="Shape 103"/>
        <p:cNvGrpSpPr/>
        <p:nvPr/>
      </p:nvGrpSpPr>
      <p:grpSpPr>
        <a:xfrm>
          <a:off x="0" y="0"/>
          <a:ext cx="0" cy="0"/>
          <a:chOff x="0" y="0"/>
          <a:chExt cx="0" cy="0"/>
        </a:xfrm>
      </p:grpSpPr>
      <p:sp>
        <p:nvSpPr>
          <p:cNvPr id="104" name="Google Shape;104;p15"/>
          <p:cNvSpPr txBox="1"/>
          <p:nvPr>
            <p:ph idx="1" type="body"/>
          </p:nvPr>
        </p:nvSpPr>
        <p:spPr>
          <a:xfrm>
            <a:off x="310900" y="1170124"/>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Let’s work on the counting program from the beginning of the lesson. </a:t>
            </a:r>
            <a:endParaRPr/>
          </a:p>
          <a:p>
            <a:pPr indent="0" lvl="0" marL="0" rtl="0" algn="l">
              <a:spcBef>
                <a:spcPts val="1600"/>
              </a:spcBef>
              <a:spcAft>
                <a:spcPts val="0"/>
              </a:spcAft>
              <a:buNone/>
            </a:pPr>
            <a:r>
              <a:rPr lang="en-GB"/>
              <a:t>Together we will work through the steps of how to add </a:t>
            </a:r>
            <a:r>
              <a:rPr b="1" lang="en-GB"/>
              <a:t>iteration</a:t>
            </a:r>
            <a:r>
              <a:rPr lang="en-GB"/>
              <a:t> to this program to make it more ‘elegant’.</a:t>
            </a:r>
            <a:endParaRPr/>
          </a:p>
          <a:p>
            <a:pPr indent="0" lvl="0" marL="0" rtl="0" algn="l">
              <a:spcBef>
                <a:spcPts val="1600"/>
              </a:spcBef>
              <a:spcAft>
                <a:spcPts val="0"/>
              </a:spcAft>
              <a:buNone/>
            </a:pPr>
            <a:r>
              <a:rPr lang="en-GB"/>
              <a:t>Watch the </a:t>
            </a:r>
            <a:r>
              <a:rPr lang="en-GB"/>
              <a:t>demonstration</a:t>
            </a:r>
            <a:r>
              <a:rPr lang="en-GB"/>
              <a:t> and when instructed, complete the steps you have just seen.</a:t>
            </a:r>
            <a:endParaRPr/>
          </a:p>
          <a:p>
            <a:pPr indent="0" lvl="0" marL="0" rtl="0" algn="l">
              <a:spcBef>
                <a:spcPts val="1600"/>
              </a:spcBef>
              <a:spcAft>
                <a:spcPts val="0"/>
              </a:spcAft>
              <a:buNone/>
            </a:pPr>
            <a:r>
              <a:rPr lang="en-GB" u="sng">
                <a:solidFill>
                  <a:schemeClr val="hlink"/>
                </a:solidFill>
                <a:hlinkClick r:id="rId3"/>
              </a:rPr>
              <a:t>ncce.io/CountingCat</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05" name="Google Shape;105;p15"/>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The counting cat</a:t>
            </a:r>
            <a:endParaRPr/>
          </a:p>
        </p:txBody>
      </p:sp>
      <p:sp>
        <p:nvSpPr>
          <p:cNvPr id="106" name="Google Shape;106;p15"/>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07" name="Google Shape;107;p15"/>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2</a:t>
            </a:r>
            <a:endParaRPr/>
          </a:p>
        </p:txBody>
      </p:sp>
      <p:pic>
        <p:nvPicPr>
          <p:cNvPr id="108" name="Google Shape;108;p15"/>
          <p:cNvPicPr preferRelativeResize="0"/>
          <p:nvPr/>
        </p:nvPicPr>
        <p:blipFill rotWithShape="1">
          <a:blip r:embed="rId4">
            <a:alphaModFix/>
          </a:blip>
          <a:srcRect b="36040" l="0" r="30555" t="0"/>
          <a:stretch/>
        </p:blipFill>
        <p:spPr>
          <a:xfrm>
            <a:off x="5953476" y="529963"/>
            <a:ext cx="1885876" cy="4217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12" name="Shape 112"/>
        <p:cNvGrpSpPr/>
        <p:nvPr/>
      </p:nvGrpSpPr>
      <p:grpSpPr>
        <a:xfrm>
          <a:off x="0" y="0"/>
          <a:ext cx="0" cy="0"/>
          <a:chOff x="0" y="0"/>
          <a:chExt cx="0" cy="0"/>
        </a:xfrm>
      </p:grpSpPr>
      <p:sp>
        <p:nvSpPr>
          <p:cNvPr id="113" name="Google Shape;113;p16"/>
          <p:cNvSpPr txBox="1"/>
          <p:nvPr>
            <p:ph idx="1" type="body"/>
          </p:nvPr>
        </p:nvSpPr>
        <p:spPr>
          <a:xfrm>
            <a:off x="310900" y="1017724"/>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Your task is to use Scratch code to make a version of the nursery rhyme </a:t>
            </a:r>
            <a:r>
              <a:rPr i="1" lang="en-GB"/>
              <a:t>Ten Green Bottles.</a:t>
            </a:r>
            <a:r>
              <a:rPr lang="en-GB"/>
              <a:t> </a:t>
            </a:r>
            <a:endParaRPr/>
          </a:p>
          <a:p>
            <a:pPr indent="-342900" lvl="0" marL="457200" rtl="0" algn="l">
              <a:spcBef>
                <a:spcPts val="1600"/>
              </a:spcBef>
              <a:spcAft>
                <a:spcPts val="0"/>
              </a:spcAft>
              <a:buSzPts val="1800"/>
              <a:buAutoNum type="arabicPeriod"/>
            </a:pPr>
            <a:r>
              <a:rPr lang="en-GB"/>
              <a:t>Open the program and place the blocks together to play the first verse of the nursery rhyme</a:t>
            </a:r>
            <a:endParaRPr/>
          </a:p>
          <a:p>
            <a:pPr indent="-342900" lvl="0" marL="457200" rtl="0" algn="l">
              <a:spcBef>
                <a:spcPts val="0"/>
              </a:spcBef>
              <a:spcAft>
                <a:spcPts val="0"/>
              </a:spcAft>
              <a:buSzPts val="1800"/>
              <a:buAutoNum type="arabicPeriod"/>
            </a:pPr>
            <a:r>
              <a:rPr lang="en-GB"/>
              <a:t>Modify the program so that it uses iteration to play the full nursery rhyme </a:t>
            </a:r>
            <a:endParaRPr/>
          </a:p>
          <a:p>
            <a:pPr indent="0" lvl="0" marL="0" rtl="0" algn="l">
              <a:spcBef>
                <a:spcPts val="1600"/>
              </a:spcBef>
              <a:spcAft>
                <a:spcPts val="1600"/>
              </a:spcAft>
              <a:buNone/>
            </a:pPr>
            <a:r>
              <a:t/>
            </a:r>
            <a:endParaRPr/>
          </a:p>
        </p:txBody>
      </p:sp>
      <p:sp>
        <p:nvSpPr>
          <p:cNvPr id="114" name="Google Shape;114;p16"/>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Ten green bottles</a:t>
            </a:r>
            <a:endParaRPr/>
          </a:p>
        </p:txBody>
      </p:sp>
      <p:sp>
        <p:nvSpPr>
          <p:cNvPr id="115" name="Google Shape;115;p16"/>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16" name="Google Shape;116;p16"/>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3</a:t>
            </a:r>
            <a:endParaRPr/>
          </a:p>
        </p:txBody>
      </p:sp>
      <p:sp>
        <p:nvSpPr>
          <p:cNvPr id="117" name="Google Shape;117;p16"/>
          <p:cNvSpPr txBox="1"/>
          <p:nvPr/>
        </p:nvSpPr>
        <p:spPr>
          <a:xfrm>
            <a:off x="1838325" y="4586075"/>
            <a:ext cx="6089700" cy="4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latin typeface="Quicksand"/>
                <a:ea typeface="Quicksand"/>
                <a:cs typeface="Quicksand"/>
                <a:sym typeface="Quicksand"/>
              </a:rPr>
              <a:t>Pair programming: driver/navigator swap roles every five minutes</a:t>
            </a:r>
            <a:endParaRPr b="1">
              <a:solidFill>
                <a:schemeClr val="dk1"/>
              </a:solidFill>
              <a:latin typeface="Quicksand"/>
              <a:ea typeface="Quicksand"/>
              <a:cs typeface="Quicksand"/>
              <a:sym typeface="Quicksand"/>
            </a:endParaRPr>
          </a:p>
        </p:txBody>
      </p:sp>
      <p:pic>
        <p:nvPicPr>
          <p:cNvPr id="118" name="Google Shape;118;p16"/>
          <p:cNvPicPr preferRelativeResize="0"/>
          <p:nvPr/>
        </p:nvPicPr>
        <p:blipFill rotWithShape="1">
          <a:blip r:embed="rId3">
            <a:alphaModFix/>
          </a:blip>
          <a:srcRect b="56173" l="0" r="32005" t="0"/>
          <a:stretch/>
        </p:blipFill>
        <p:spPr>
          <a:xfrm>
            <a:off x="5404013" y="1965487"/>
            <a:ext cx="3272473" cy="350950"/>
          </a:xfrm>
          <a:prstGeom prst="rect">
            <a:avLst/>
          </a:prstGeom>
          <a:noFill/>
          <a:ln>
            <a:noFill/>
          </a:ln>
        </p:spPr>
      </p:pic>
      <p:pic>
        <p:nvPicPr>
          <p:cNvPr id="119" name="Google Shape;119;p16"/>
          <p:cNvPicPr preferRelativeResize="0"/>
          <p:nvPr/>
        </p:nvPicPr>
        <p:blipFill rotWithShape="1">
          <a:blip r:embed="rId3">
            <a:alphaModFix/>
          </a:blip>
          <a:srcRect b="56173" l="0" r="32005" t="0"/>
          <a:stretch/>
        </p:blipFill>
        <p:spPr>
          <a:xfrm>
            <a:off x="5672325" y="2945087"/>
            <a:ext cx="3272473" cy="350950"/>
          </a:xfrm>
          <a:prstGeom prst="rect">
            <a:avLst/>
          </a:prstGeom>
          <a:noFill/>
          <a:ln>
            <a:noFill/>
          </a:ln>
        </p:spPr>
      </p:pic>
      <p:pic>
        <p:nvPicPr>
          <p:cNvPr id="120" name="Google Shape;120;p16"/>
          <p:cNvPicPr preferRelativeResize="0"/>
          <p:nvPr/>
        </p:nvPicPr>
        <p:blipFill rotWithShape="1">
          <a:blip r:embed="rId4">
            <a:alphaModFix/>
          </a:blip>
          <a:srcRect b="55013" l="0" r="32005" t="0"/>
          <a:stretch/>
        </p:blipFill>
        <p:spPr>
          <a:xfrm>
            <a:off x="4899350" y="1541337"/>
            <a:ext cx="3738944" cy="350950"/>
          </a:xfrm>
          <a:prstGeom prst="rect">
            <a:avLst/>
          </a:prstGeom>
          <a:noFill/>
          <a:ln>
            <a:noFill/>
          </a:ln>
        </p:spPr>
      </p:pic>
      <p:pic>
        <p:nvPicPr>
          <p:cNvPr id="121" name="Google Shape;121;p16"/>
          <p:cNvPicPr preferRelativeResize="0"/>
          <p:nvPr/>
        </p:nvPicPr>
        <p:blipFill rotWithShape="1">
          <a:blip r:embed="rId5">
            <a:alphaModFix/>
          </a:blip>
          <a:srcRect b="59143" l="0" r="31833" t="0"/>
          <a:stretch/>
        </p:blipFill>
        <p:spPr>
          <a:xfrm>
            <a:off x="6663200" y="608150"/>
            <a:ext cx="1046522" cy="350950"/>
          </a:xfrm>
          <a:prstGeom prst="rect">
            <a:avLst/>
          </a:prstGeom>
          <a:noFill/>
          <a:ln>
            <a:noFill/>
          </a:ln>
        </p:spPr>
      </p:pic>
      <p:pic>
        <p:nvPicPr>
          <p:cNvPr id="122" name="Google Shape;122;p16"/>
          <p:cNvPicPr preferRelativeResize="0"/>
          <p:nvPr/>
        </p:nvPicPr>
        <p:blipFill rotWithShape="1">
          <a:blip r:embed="rId6">
            <a:alphaModFix/>
          </a:blip>
          <a:srcRect b="57529" l="0" r="32786" t="0"/>
          <a:stretch/>
        </p:blipFill>
        <p:spPr>
          <a:xfrm>
            <a:off x="5045900" y="2454923"/>
            <a:ext cx="1046525" cy="361382"/>
          </a:xfrm>
          <a:prstGeom prst="rect">
            <a:avLst/>
          </a:prstGeom>
          <a:noFill/>
          <a:ln>
            <a:noFill/>
          </a:ln>
        </p:spPr>
      </p:pic>
      <p:pic>
        <p:nvPicPr>
          <p:cNvPr id="123" name="Google Shape;123;p16"/>
          <p:cNvPicPr preferRelativeResize="0"/>
          <p:nvPr/>
        </p:nvPicPr>
        <p:blipFill rotWithShape="1">
          <a:blip r:embed="rId6">
            <a:alphaModFix/>
          </a:blip>
          <a:srcRect b="57529" l="0" r="32786" t="0"/>
          <a:stretch/>
        </p:blipFill>
        <p:spPr>
          <a:xfrm>
            <a:off x="8009100" y="959098"/>
            <a:ext cx="1046525" cy="361382"/>
          </a:xfrm>
          <a:prstGeom prst="rect">
            <a:avLst/>
          </a:prstGeom>
          <a:noFill/>
          <a:ln>
            <a:noFill/>
          </a:ln>
        </p:spPr>
      </p:pic>
      <p:sp>
        <p:nvSpPr>
          <p:cNvPr id="124" name="Google Shape;124;p16"/>
          <p:cNvSpPr txBox="1"/>
          <p:nvPr/>
        </p:nvSpPr>
        <p:spPr>
          <a:xfrm>
            <a:off x="5938750" y="3547438"/>
            <a:ext cx="2739600" cy="51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dk1"/>
                </a:solidFill>
                <a:latin typeface="Quicksand"/>
                <a:ea typeface="Quicksand"/>
                <a:cs typeface="Quicksand"/>
                <a:sym typeface="Quicksand"/>
              </a:rPr>
              <a:t>ncce.io/10GreenBottles</a:t>
            </a:r>
            <a:endParaRPr b="1" sz="1800">
              <a:solidFill>
                <a:schemeClr val="dk1"/>
              </a:solidFill>
              <a:latin typeface="Quicksand"/>
              <a:ea typeface="Quicksand"/>
              <a:cs typeface="Quicksand"/>
              <a:sym typeface="Quicksand"/>
            </a:endParaRPr>
          </a:p>
        </p:txBody>
      </p:sp>
      <p:pic>
        <p:nvPicPr>
          <p:cNvPr id="125" name="Google Shape;125;p16"/>
          <p:cNvPicPr preferRelativeResize="0"/>
          <p:nvPr/>
        </p:nvPicPr>
        <p:blipFill rotWithShape="1">
          <a:blip r:embed="rId7">
            <a:alphaModFix/>
          </a:blip>
          <a:srcRect b="44292" l="0" r="32240" t="0"/>
          <a:stretch/>
        </p:blipFill>
        <p:spPr>
          <a:xfrm>
            <a:off x="4407400" y="382627"/>
            <a:ext cx="1264924" cy="969370"/>
          </a:xfrm>
          <a:prstGeom prst="rect">
            <a:avLst/>
          </a:prstGeom>
          <a:noFill/>
          <a:ln>
            <a:noFill/>
          </a:ln>
        </p:spPr>
      </p:pic>
      <p:pic>
        <p:nvPicPr>
          <p:cNvPr id="126" name="Google Shape;126;p16"/>
          <p:cNvPicPr preferRelativeResize="0"/>
          <p:nvPr/>
        </p:nvPicPr>
        <p:blipFill>
          <a:blip r:embed="rId8">
            <a:alphaModFix/>
          </a:blip>
          <a:stretch>
            <a:fillRect/>
          </a:stretch>
        </p:blipFill>
        <p:spPr>
          <a:xfrm>
            <a:off x="487227" y="4194985"/>
            <a:ext cx="1264925" cy="84329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7"/>
          <p:cNvSpPr txBox="1"/>
          <p:nvPr>
            <p:ph idx="1" type="body"/>
          </p:nvPr>
        </p:nvSpPr>
        <p:spPr>
          <a:xfrm>
            <a:off x="310900" y="1170124"/>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 bug in a computer system is </a:t>
            </a:r>
            <a:r>
              <a:rPr b="1" i="1" lang="en-GB"/>
              <a:t>code</a:t>
            </a:r>
            <a:r>
              <a:rPr b="1" i="1" lang="en-GB"/>
              <a:t> </a:t>
            </a:r>
            <a:r>
              <a:rPr lang="en-GB"/>
              <a:t>that causes your program to behave unexpectedly.</a:t>
            </a:r>
            <a:endParaRPr/>
          </a:p>
          <a:p>
            <a:pPr indent="0" lvl="0" marL="0" rtl="0" algn="l">
              <a:spcBef>
                <a:spcPts val="1600"/>
              </a:spcBef>
              <a:spcAft>
                <a:spcPts val="0"/>
              </a:spcAft>
              <a:buNone/>
            </a:pPr>
            <a:r>
              <a:rPr lang="en-GB"/>
              <a:t>The first recorded bug in a computer system was part of work done by famous computer scientist Grace Hopper.</a:t>
            </a:r>
            <a:endParaRPr/>
          </a:p>
          <a:p>
            <a:pPr indent="0" lvl="0" marL="0" rtl="0" algn="l">
              <a:spcBef>
                <a:spcPts val="1600"/>
              </a:spcBef>
              <a:spcAft>
                <a:spcPts val="1600"/>
              </a:spcAft>
              <a:buNone/>
            </a:pPr>
            <a:r>
              <a:t/>
            </a:r>
            <a:endParaRPr/>
          </a:p>
        </p:txBody>
      </p:sp>
      <p:sp>
        <p:nvSpPr>
          <p:cNvPr id="132" name="Google Shape;132;p17"/>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Computer bugs</a:t>
            </a:r>
            <a:endParaRPr/>
          </a:p>
        </p:txBody>
      </p:sp>
      <p:sp>
        <p:nvSpPr>
          <p:cNvPr id="133" name="Google Shape;133;p17"/>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34" name="Google Shape;134;p17"/>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Plenary</a:t>
            </a:r>
            <a:endParaRPr/>
          </a:p>
        </p:txBody>
      </p:sp>
      <p:pic>
        <p:nvPicPr>
          <p:cNvPr id="135" name="Google Shape;135;p17"/>
          <p:cNvPicPr preferRelativeResize="0"/>
          <p:nvPr/>
        </p:nvPicPr>
        <p:blipFill>
          <a:blip r:embed="rId3">
            <a:alphaModFix/>
          </a:blip>
          <a:stretch>
            <a:fillRect/>
          </a:stretch>
        </p:blipFill>
        <p:spPr>
          <a:xfrm>
            <a:off x="4824652" y="1070861"/>
            <a:ext cx="3863649" cy="304393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NCCE Slides">
  <a:themeElements>
    <a:clrScheme name="Simple Light">
      <a:dk1>
        <a:srgbClr val="5B5BA5"/>
      </a:dk1>
      <a:lt1>
        <a:srgbClr val="FFFFFF"/>
      </a:lt1>
      <a:dk2>
        <a:srgbClr val="E9E9F3"/>
      </a:dk2>
      <a:lt2>
        <a:srgbClr val="F2F6FC"/>
      </a:lt2>
      <a:accent1>
        <a:srgbClr val="E9F7FC"/>
      </a:accent1>
      <a:accent2>
        <a:srgbClr val="FFEFDA"/>
      </a:accent2>
      <a:accent3>
        <a:srgbClr val="ECF8F5"/>
      </a:accent3>
      <a:accent4>
        <a:srgbClr val="FEF2F6"/>
      </a:accent4>
      <a:accent5>
        <a:srgbClr val="E6E6EA"/>
      </a:accent5>
      <a:accent6>
        <a:srgbClr val="F0F6ED"/>
      </a:accent6>
      <a:hlink>
        <a:srgbClr val="3197A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