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71" r:id="rId12"/>
    <p:sldId id="266" r:id="rId13"/>
    <p:sldId id="267" r:id="rId14"/>
    <p:sldId id="268" r:id="rId15"/>
    <p:sldId id="272" r:id="rId16"/>
    <p:sldId id="269" r:id="rId17"/>
    <p:sldId id="270" r:id="rId18"/>
    <p:sldId id="273"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Museo900-Regular" panose="02000000000000000000" pitchFamily="2" charset="0"/>
      <p:bold r:id="rId25"/>
    </p:embeddedFont>
    <p:embeddedFont>
      <p:font typeface="Museo300-Regular" panose="02000000000000000000" pitchFamily="2"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2B"/>
    <a:srgbClr val="E6FF83"/>
    <a:srgbClr val="D90B8C"/>
    <a:srgbClr val="F9D3E1"/>
    <a:srgbClr val="D90B28"/>
    <a:srgbClr val="E3DEFF"/>
    <a:srgbClr val="420B72"/>
    <a:srgbClr val="E0FF81"/>
    <a:srgbClr val="F4E181"/>
    <a:srgbClr val="047D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snapToObjects="1" showGuides="1">
      <p:cViewPr varScale="1">
        <p:scale>
          <a:sx n="110" d="100"/>
          <a:sy n="110" d="100"/>
        </p:scale>
        <p:origin x="1542" y="108"/>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17/01/2018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Unit 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6"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2" name="Picture 1" descr="Arrow Unit 5.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06800" y="4248000"/>
            <a:ext cx="685800" cy="6858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0682B"/>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603135" y="1637553"/>
            <a:ext cx="0" cy="36576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endParaRPr lang="en-US" dirty="0"/>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E6FF83"/>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2" name="Picture 11"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Computer models</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modeling</a:t>
            </a:r>
          </a:p>
        </p:txBody>
      </p:sp>
      <p:pic>
        <p:nvPicPr>
          <p:cNvPr id="9" name="Picture 8" descr="Logo Unit 5.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Computer models</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modeling</a:t>
            </a:r>
          </a:p>
        </p:txBody>
      </p:sp>
      <p:pic>
        <p:nvPicPr>
          <p:cNvPr id="12" name="Picture 11" descr="Logo Unit 5.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8" name="Picture 7"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Computer models</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modeling</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682B"/>
                </a:solidFill>
                <a:latin typeface="Arial"/>
                <a:cs typeface="Arial"/>
              </a:defRPr>
            </a:lvl2pPr>
            <a:lvl3pPr marL="723900" indent="-279400">
              <a:lnSpc>
                <a:spcPct val="100000"/>
              </a:lnSpc>
              <a:buFont typeface="Arial"/>
              <a:buChar char="•"/>
              <a:defRPr lang="en-US" sz="2000" kern="1200" baseline="0" dirty="0" smtClean="0">
                <a:solidFill>
                  <a:srgbClr val="E6FF8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Computer models</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modeling</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descr="Unit 5.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Computer models</a:t>
            </a:r>
          </a:p>
          <a:p>
            <a:pPr>
              <a:spcBef>
                <a:spcPts val="288"/>
              </a:spcBef>
            </a:pPr>
            <a:r>
              <a:rPr lang="en-US" sz="1200" b="0" dirty="0">
                <a:solidFill>
                  <a:srgbClr val="FFFFFF"/>
                </a:solidFill>
                <a:effectLst>
                  <a:glow rad="228600">
                    <a:schemeClr val="tx1">
                      <a:alpha val="40000"/>
                    </a:schemeClr>
                  </a:glow>
                </a:effectLst>
                <a:latin typeface="Arial"/>
                <a:cs typeface="Arial"/>
              </a:rPr>
              <a:t>Spreadsheet modeling</a:t>
            </a:r>
          </a:p>
        </p:txBody>
      </p:sp>
      <p:pic>
        <p:nvPicPr>
          <p:cNvPr id="12" name="Picture 11" descr="Logo Unit 5.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179916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Computer models</a:t>
            </a:r>
          </a:p>
          <a:p>
            <a:pPr lvl="1"/>
            <a:r>
              <a:rPr lang="en-US" dirty="0"/>
              <a:t>Spreadsheet modelling</a:t>
            </a:r>
          </a:p>
          <a:p>
            <a:pPr lvl="1"/>
            <a:endParaRPr lang="en-US" dirty="0"/>
          </a:p>
          <a:p>
            <a:pPr lvl="1"/>
            <a:r>
              <a:rPr lang="en-US" dirty="0">
                <a:solidFill>
                  <a:srgbClr val="00682B"/>
                </a:solidFill>
              </a:rPr>
              <a:t>3</a:t>
            </a:r>
            <a:r>
              <a:rPr lang="en-US" baseline="30000" dirty="0">
                <a:solidFill>
                  <a:srgbClr val="00682B"/>
                </a:solidFill>
              </a:rPr>
              <a:t>rd</a:t>
            </a:r>
            <a:r>
              <a:rPr lang="en-US" dirty="0">
                <a:solidFill>
                  <a:srgbClr val="00682B"/>
                </a:solidFill>
              </a:rPr>
              <a:t> Edition</a:t>
            </a:r>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Formulae and functions</a:t>
            </a:r>
          </a:p>
        </p:txBody>
      </p:sp>
      <p:sp>
        <p:nvSpPr>
          <p:cNvPr id="3" name="Text Placeholder 2"/>
          <p:cNvSpPr>
            <a:spLocks noGrp="1"/>
          </p:cNvSpPr>
          <p:nvPr>
            <p:ph type="body" sz="quarter" idx="14"/>
          </p:nvPr>
        </p:nvSpPr>
        <p:spPr/>
        <p:txBody>
          <a:bodyPr/>
          <a:lstStyle/>
          <a:p>
            <a:r>
              <a:rPr lang="en-GB" dirty="0"/>
              <a:t>You can put </a:t>
            </a:r>
            <a:r>
              <a:rPr lang="en-GB" b="1" dirty="0"/>
              <a:t>text</a:t>
            </a:r>
            <a:r>
              <a:rPr lang="en-GB" dirty="0"/>
              <a:t>, a </a:t>
            </a:r>
            <a:r>
              <a:rPr lang="en-GB" b="1" dirty="0"/>
              <a:t>formula</a:t>
            </a:r>
            <a:r>
              <a:rPr lang="en-GB" dirty="0"/>
              <a:t> or a </a:t>
            </a:r>
            <a:r>
              <a:rPr lang="en-GB" b="1" dirty="0"/>
              <a:t>function</a:t>
            </a:r>
            <a:r>
              <a:rPr lang="en-GB" dirty="0"/>
              <a:t> in a spreadsheet cell</a:t>
            </a:r>
          </a:p>
          <a:p>
            <a:r>
              <a:rPr lang="en-GB" dirty="0"/>
              <a:t>Start a formula or function with an </a:t>
            </a:r>
            <a:r>
              <a:rPr lang="en-GB" b="1" dirty="0">
                <a:solidFill>
                  <a:srgbClr val="2DAF8C"/>
                </a:solidFill>
              </a:rPr>
              <a:t>=</a:t>
            </a:r>
            <a:r>
              <a:rPr lang="en-GB" dirty="0"/>
              <a:t> sign</a:t>
            </a:r>
          </a:p>
          <a:p>
            <a:pPr marL="0" indent="0">
              <a:buNone/>
            </a:pPr>
            <a:r>
              <a:rPr lang="en-GB" dirty="0"/>
              <a:t>	</a:t>
            </a:r>
            <a:r>
              <a:rPr lang="en-GB" b="1" dirty="0">
                <a:solidFill>
                  <a:srgbClr val="00682B"/>
                </a:solidFill>
              </a:rPr>
              <a:t>= C12*0.55</a:t>
            </a:r>
          </a:p>
          <a:p>
            <a:pPr marL="0" indent="0">
              <a:buNone/>
            </a:pPr>
            <a:r>
              <a:rPr lang="en-GB" b="1" dirty="0">
                <a:solidFill>
                  <a:srgbClr val="00682B"/>
                </a:solidFill>
              </a:rPr>
              <a:t>	= SUM(D12:D21)</a:t>
            </a:r>
          </a:p>
          <a:p>
            <a:r>
              <a:rPr lang="en-GB" dirty="0"/>
              <a:t>You can </a:t>
            </a:r>
            <a:r>
              <a:rPr lang="en-GB" b="1" dirty="0"/>
              <a:t>copy</a:t>
            </a:r>
            <a:r>
              <a:rPr lang="en-GB" dirty="0"/>
              <a:t> and </a:t>
            </a:r>
            <a:r>
              <a:rPr lang="en-GB" b="1" dirty="0"/>
              <a:t>paste</a:t>
            </a:r>
            <a:r>
              <a:rPr lang="en-GB" dirty="0"/>
              <a:t> text, formulae and functions to other cells</a:t>
            </a:r>
          </a:p>
          <a:p>
            <a:endParaRPr lang="en-GB" dirty="0"/>
          </a:p>
        </p:txBody>
      </p:sp>
    </p:spTree>
    <p:extLst>
      <p:ext uri="{BB962C8B-B14F-4D97-AF65-F5344CB8AC3E}">
        <p14:creationId xmlns:p14="http://schemas.microsoft.com/office/powerpoint/2010/main" val="798022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Complete </a:t>
            </a:r>
            <a:r>
              <a:rPr lang="en-GB" b="1" dirty="0"/>
              <a:t>Task 1</a:t>
            </a:r>
          </a:p>
        </p:txBody>
      </p:sp>
    </p:spTree>
    <p:extLst>
      <p:ext uri="{BB962C8B-B14F-4D97-AF65-F5344CB8AC3E}">
        <p14:creationId xmlns:p14="http://schemas.microsoft.com/office/powerpoint/2010/main" val="3259012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a:spcAft>
                <a:spcPts val="1200"/>
              </a:spcAft>
            </a:pPr>
            <a:r>
              <a:rPr lang="en-GB"/>
              <a:t>Change the formula in cell </a:t>
            </a:r>
            <a:r>
              <a:rPr lang="en-GB" b="1">
                <a:solidFill>
                  <a:srgbClr val="00682B"/>
                </a:solidFill>
              </a:rPr>
              <a:t>C12</a:t>
            </a:r>
            <a:r>
              <a:rPr lang="en-GB">
                <a:solidFill>
                  <a:srgbClr val="00682B"/>
                </a:solidFill>
              </a:rPr>
              <a:t> </a:t>
            </a:r>
            <a:r>
              <a:rPr lang="en-GB"/>
              <a:t>to </a:t>
            </a:r>
            <a:r>
              <a:rPr lang="en-GB" b="1">
                <a:solidFill>
                  <a:srgbClr val="00682B"/>
                </a:solidFill>
              </a:rPr>
              <a:t>B12*$B$4</a:t>
            </a:r>
          </a:p>
          <a:p>
            <a:pPr>
              <a:spcAft>
                <a:spcPts val="1200"/>
              </a:spcAft>
            </a:pPr>
            <a:r>
              <a:rPr lang="en-GB"/>
              <a:t>The </a:t>
            </a:r>
            <a:r>
              <a:rPr lang="en-GB" b="1">
                <a:solidFill>
                  <a:srgbClr val="00682B"/>
                </a:solidFill>
              </a:rPr>
              <a:t>$</a:t>
            </a:r>
            <a:r>
              <a:rPr lang="en-GB"/>
              <a:t> signs tells Excel to use the figure in B4 all the way down column </a:t>
            </a:r>
            <a:r>
              <a:rPr lang="en-GB" b="1">
                <a:solidFill>
                  <a:srgbClr val="00682B"/>
                </a:solidFill>
              </a:rPr>
              <a:t>C</a:t>
            </a:r>
            <a:r>
              <a:rPr lang="en-GB"/>
              <a:t> when you copy the formula from cell </a:t>
            </a:r>
            <a:r>
              <a:rPr lang="en-GB" b="1">
                <a:solidFill>
                  <a:srgbClr val="00682B"/>
                </a:solidFill>
              </a:rPr>
              <a:t>C12</a:t>
            </a:r>
            <a:r>
              <a:rPr lang="en-GB"/>
              <a:t>. (It has nothing to do with US dollars in this context)</a:t>
            </a:r>
          </a:p>
          <a:p>
            <a:pPr>
              <a:spcAft>
                <a:spcPts val="1200"/>
              </a:spcAft>
            </a:pPr>
            <a:r>
              <a:rPr lang="en-GB" b="1">
                <a:solidFill>
                  <a:srgbClr val="00682B"/>
                </a:solidFill>
              </a:rPr>
              <a:t>$B$4 </a:t>
            </a:r>
            <a:r>
              <a:rPr lang="en-GB"/>
              <a:t>is known as an </a:t>
            </a:r>
            <a:r>
              <a:rPr lang="en-GB" b="1">
                <a:solidFill>
                  <a:srgbClr val="00682B"/>
                </a:solidFill>
              </a:rPr>
              <a:t>Absolute</a:t>
            </a:r>
            <a:r>
              <a:rPr lang="en-GB"/>
              <a:t> (unchanging) cell reference. Look at the formula in </a:t>
            </a:r>
            <a:r>
              <a:rPr lang="en-GB" b="1">
                <a:solidFill>
                  <a:srgbClr val="00682B"/>
                </a:solidFill>
              </a:rPr>
              <a:t>C21</a:t>
            </a:r>
          </a:p>
          <a:p>
            <a:pPr>
              <a:spcAft>
                <a:spcPts val="1200"/>
              </a:spcAft>
            </a:pPr>
            <a:r>
              <a:rPr lang="en-GB"/>
              <a:t>What formula do you need in </a:t>
            </a:r>
            <a:r>
              <a:rPr lang="en-GB" b="1">
                <a:solidFill>
                  <a:srgbClr val="00682B"/>
                </a:solidFill>
              </a:rPr>
              <a:t>G12</a:t>
            </a:r>
            <a:r>
              <a:rPr lang="en-GB"/>
              <a:t>?</a:t>
            </a:r>
          </a:p>
          <a:p>
            <a:endParaRPr lang="en-GB" dirty="0"/>
          </a:p>
        </p:txBody>
      </p:sp>
      <p:sp>
        <p:nvSpPr>
          <p:cNvPr id="7" name="Text Placeholder 6">
            <a:extLst>
              <a:ext uri="{FF2B5EF4-FFF2-40B4-BE49-F238E27FC236}">
                <a16:creationId xmlns:a16="http://schemas.microsoft.com/office/drawing/2014/main" id="{54BA7E27-F53A-4148-8AD7-F221B8E78DDD}"/>
              </a:ext>
            </a:extLst>
          </p:cNvPr>
          <p:cNvSpPr>
            <a:spLocks noGrp="1"/>
          </p:cNvSpPr>
          <p:nvPr>
            <p:ph type="body" sz="quarter" idx="13"/>
          </p:nvPr>
        </p:nvSpPr>
        <p:spPr/>
        <p:txBody>
          <a:bodyPr/>
          <a:lstStyle/>
          <a:p>
            <a:r>
              <a:rPr lang="en-GB" dirty="0"/>
              <a:t>Absolute referencing – Votes</a:t>
            </a:r>
          </a:p>
          <a:p>
            <a:endParaRPr lang="en-GB" dirty="0"/>
          </a:p>
        </p:txBody>
      </p:sp>
    </p:spTree>
    <p:extLst>
      <p:ext uri="{BB962C8B-B14F-4D97-AF65-F5344CB8AC3E}">
        <p14:creationId xmlns:p14="http://schemas.microsoft.com/office/powerpoint/2010/main" val="35007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Formatting tools</a:t>
            </a:r>
          </a:p>
        </p:txBody>
      </p:sp>
      <p:sp>
        <p:nvSpPr>
          <p:cNvPr id="3" name="Text Placeholder 2"/>
          <p:cNvSpPr>
            <a:spLocks noGrp="1"/>
          </p:cNvSpPr>
          <p:nvPr>
            <p:ph type="body" sz="quarter" idx="14"/>
          </p:nvPr>
        </p:nvSpPr>
        <p:spPr/>
        <p:txBody>
          <a:bodyPr/>
          <a:lstStyle/>
          <a:p>
            <a:r>
              <a:rPr lang="en-GB" dirty="0"/>
              <a:t>You can format the spreadsheet in different ways</a:t>
            </a:r>
          </a:p>
          <a:p>
            <a:pPr lvl="1"/>
            <a:r>
              <a:rPr lang="en-GB" dirty="0"/>
              <a:t>Change the </a:t>
            </a:r>
            <a:r>
              <a:rPr lang="en-GB" b="1" dirty="0"/>
              <a:t>font</a:t>
            </a:r>
            <a:r>
              <a:rPr lang="en-GB" dirty="0"/>
              <a:t> properties</a:t>
            </a:r>
          </a:p>
          <a:p>
            <a:pPr lvl="1"/>
            <a:r>
              <a:rPr lang="en-GB" dirty="0"/>
              <a:t>Change the </a:t>
            </a:r>
            <a:r>
              <a:rPr lang="en-GB" b="1" dirty="0"/>
              <a:t>alignment</a:t>
            </a:r>
            <a:r>
              <a:rPr lang="en-GB" dirty="0"/>
              <a:t> and </a:t>
            </a:r>
            <a:r>
              <a:rPr lang="en-GB" b="1" dirty="0"/>
              <a:t>number format </a:t>
            </a:r>
            <a:r>
              <a:rPr lang="en-GB" dirty="0"/>
              <a:t>of cells</a:t>
            </a:r>
          </a:p>
          <a:p>
            <a:pPr lvl="1"/>
            <a:r>
              <a:rPr lang="en-GB" dirty="0"/>
              <a:t>Merge and centre cells</a:t>
            </a:r>
          </a:p>
          <a:p>
            <a:pPr lvl="1"/>
            <a:r>
              <a:rPr lang="en-GB" dirty="0"/>
              <a:t>Add a graphic</a:t>
            </a:r>
          </a:p>
        </p:txBody>
      </p:sp>
    </p:spTree>
    <p:extLst>
      <p:ext uri="{BB962C8B-B14F-4D97-AF65-F5344CB8AC3E}">
        <p14:creationId xmlns:p14="http://schemas.microsoft.com/office/powerpoint/2010/main" val="409074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What formatting has been </a:t>
            </a:r>
            <a:br>
              <a:rPr lang="en-US" dirty="0"/>
            </a:br>
            <a:r>
              <a:rPr lang="en-US" dirty="0"/>
              <a:t>used here?</a:t>
            </a:r>
            <a:endParaRPr lang="en-GB"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53229" y="2071793"/>
            <a:ext cx="5558572" cy="409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503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Formatting	</a:t>
            </a:r>
          </a:p>
        </p:txBody>
      </p:sp>
      <p:sp>
        <p:nvSpPr>
          <p:cNvPr id="5" name="Text Placeholder 4"/>
          <p:cNvSpPr>
            <a:spLocks noGrp="1"/>
          </p:cNvSpPr>
          <p:nvPr>
            <p:ph type="body" sz="quarter" idx="14"/>
          </p:nvPr>
        </p:nvSpPr>
        <p:spPr/>
        <p:txBody>
          <a:bodyPr/>
          <a:lstStyle/>
          <a:p>
            <a:r>
              <a:rPr lang="en-GB" dirty="0"/>
              <a:t>Now complete </a:t>
            </a:r>
            <a:r>
              <a:rPr lang="en-GB" b="1" dirty="0"/>
              <a:t>Task 2</a:t>
            </a:r>
          </a:p>
        </p:txBody>
      </p:sp>
    </p:spTree>
    <p:extLst>
      <p:ext uri="{BB962C8B-B14F-4D97-AF65-F5344CB8AC3E}">
        <p14:creationId xmlns:p14="http://schemas.microsoft.com/office/powerpoint/2010/main" val="429141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spreadsheet as a </a:t>
            </a:r>
            <a:br>
              <a:rPr lang="en-GB" dirty="0"/>
            </a:br>
            <a:r>
              <a:rPr lang="en-GB" dirty="0"/>
              <a:t>financial model</a:t>
            </a:r>
          </a:p>
        </p:txBody>
      </p:sp>
      <p:sp>
        <p:nvSpPr>
          <p:cNvPr id="3" name="Text Placeholder 2"/>
          <p:cNvSpPr>
            <a:spLocks noGrp="1"/>
          </p:cNvSpPr>
          <p:nvPr>
            <p:ph type="body" sz="quarter" idx="14"/>
          </p:nvPr>
        </p:nvSpPr>
        <p:spPr>
          <a:xfrm>
            <a:off x="724280" y="2311008"/>
            <a:ext cx="7541179" cy="3453607"/>
          </a:xfrm>
        </p:spPr>
        <p:txBody>
          <a:bodyPr/>
          <a:lstStyle/>
          <a:p>
            <a:r>
              <a:rPr lang="en-GB" dirty="0"/>
              <a:t>A spreadsheet is a useful tool for trying out different scenarios and seeing what the consequences would be</a:t>
            </a:r>
          </a:p>
          <a:p>
            <a:r>
              <a:rPr lang="en-GB" dirty="0"/>
              <a:t>These are called “</a:t>
            </a:r>
            <a:r>
              <a:rPr lang="en-GB" b="1" dirty="0">
                <a:solidFill>
                  <a:srgbClr val="00682B"/>
                </a:solidFill>
              </a:rPr>
              <a:t>what if</a:t>
            </a:r>
            <a:r>
              <a:rPr lang="en-GB" dirty="0"/>
              <a:t>” scenarios</a:t>
            </a:r>
          </a:p>
          <a:p>
            <a:pPr lvl="1"/>
            <a:r>
              <a:rPr lang="en-GB" dirty="0"/>
              <a:t>Now try </a:t>
            </a:r>
            <a:r>
              <a:rPr lang="en-GB" b="1" dirty="0"/>
              <a:t>Task 3</a:t>
            </a:r>
            <a:r>
              <a:rPr lang="en-GB" dirty="0"/>
              <a:t> on </a:t>
            </a:r>
            <a:r>
              <a:rPr lang="en-GB" b="1" dirty="0"/>
              <a:t>Worksheet 1</a:t>
            </a:r>
          </a:p>
        </p:txBody>
      </p:sp>
    </p:spTree>
    <p:extLst>
      <p:ext uri="{BB962C8B-B14F-4D97-AF65-F5344CB8AC3E}">
        <p14:creationId xmlns:p14="http://schemas.microsoft.com/office/powerpoint/2010/main" val="3615509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Trying out different options</a:t>
            </a:r>
          </a:p>
        </p:txBody>
      </p:sp>
      <p:sp>
        <p:nvSpPr>
          <p:cNvPr id="3" name="Text Placeholder 2"/>
          <p:cNvSpPr>
            <a:spLocks noGrp="1"/>
          </p:cNvSpPr>
          <p:nvPr>
            <p:ph type="body" sz="quarter" idx="14"/>
          </p:nvPr>
        </p:nvSpPr>
        <p:spPr/>
        <p:txBody>
          <a:bodyPr/>
          <a:lstStyle/>
          <a:p>
            <a:r>
              <a:rPr lang="en-GB" dirty="0"/>
              <a:t>What would you have to charge for text votes to give an overall income of $3,500,000?</a:t>
            </a:r>
          </a:p>
          <a:p>
            <a:pPr lvl="1"/>
            <a:r>
              <a:rPr lang="en-GB" dirty="0"/>
              <a:t>Which cell(s) do you need to change to find out?</a:t>
            </a:r>
          </a:p>
          <a:p>
            <a:endParaRPr lang="en-GB" dirty="0"/>
          </a:p>
        </p:txBody>
      </p:sp>
    </p:spTree>
    <p:extLst>
      <p:ext uri="{BB962C8B-B14F-4D97-AF65-F5344CB8AC3E}">
        <p14:creationId xmlns:p14="http://schemas.microsoft.com/office/powerpoint/2010/main" val="654045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462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23600" y="1589582"/>
            <a:ext cx="7861300" cy="4918133"/>
          </a:xfrm>
        </p:spPr>
        <p:txBody>
          <a:bodyPr/>
          <a:lstStyle/>
          <a:p>
            <a:pPr lvl="0"/>
            <a:r>
              <a:rPr lang="en-GB" sz="2400" dirty="0">
                <a:solidFill>
                  <a:schemeClr val="bg1"/>
                </a:solidFill>
              </a:rPr>
              <a:t>Understand what is meant by the term </a:t>
            </a:r>
            <a:r>
              <a:rPr lang="en-GB" sz="2400" b="1" dirty="0">
                <a:solidFill>
                  <a:schemeClr val="bg1"/>
                </a:solidFill>
              </a:rPr>
              <a:t>computer model</a:t>
            </a:r>
            <a:r>
              <a:rPr lang="en-GB" sz="2400" dirty="0">
                <a:solidFill>
                  <a:schemeClr val="bg1"/>
                </a:solidFill>
              </a:rPr>
              <a:t>, and compare different types of model</a:t>
            </a:r>
            <a:r>
              <a:rPr lang="en-GB" sz="2400" b="1" dirty="0">
                <a:solidFill>
                  <a:schemeClr val="bg1"/>
                </a:solidFill>
              </a:rPr>
              <a:t> </a:t>
            </a:r>
            <a:endParaRPr lang="en-GB" sz="2400" dirty="0">
              <a:solidFill>
                <a:schemeClr val="bg1"/>
              </a:solidFill>
            </a:endParaRPr>
          </a:p>
          <a:p>
            <a:pPr lvl="0"/>
            <a:r>
              <a:rPr lang="en-GB" sz="2400" dirty="0">
                <a:solidFill>
                  <a:schemeClr val="bg1"/>
                </a:solidFill>
              </a:rPr>
              <a:t>Understand that spreadsheets can be used to build </a:t>
            </a:r>
            <a:r>
              <a:rPr lang="en-GB" sz="2400" b="1" dirty="0">
                <a:solidFill>
                  <a:schemeClr val="bg1"/>
                </a:solidFill>
              </a:rPr>
              <a:t>financial</a:t>
            </a:r>
            <a:r>
              <a:rPr lang="en-GB" sz="2400" dirty="0">
                <a:solidFill>
                  <a:schemeClr val="bg1"/>
                </a:solidFill>
              </a:rPr>
              <a:t> models</a:t>
            </a:r>
          </a:p>
          <a:p>
            <a:pPr lvl="0"/>
            <a:r>
              <a:rPr lang="en-GB" sz="2400" dirty="0">
                <a:solidFill>
                  <a:schemeClr val="bg1"/>
                </a:solidFill>
              </a:rPr>
              <a:t>Revise spreadsheet basics: entering text, numbers and formulae</a:t>
            </a:r>
          </a:p>
          <a:p>
            <a:pPr lvl="0"/>
            <a:r>
              <a:rPr lang="en-GB" sz="2400" dirty="0">
                <a:solidFill>
                  <a:schemeClr val="bg1"/>
                </a:solidFill>
              </a:rPr>
              <a:t>Use relative and absolute referencing</a:t>
            </a:r>
          </a:p>
          <a:p>
            <a:pPr lvl="0"/>
            <a:r>
              <a:rPr lang="en-GB" sz="2400" dirty="0">
                <a:solidFill>
                  <a:schemeClr val="bg1"/>
                </a:solidFill>
              </a:rPr>
              <a:t>Format cells, insert a graphic</a:t>
            </a:r>
          </a:p>
          <a:p>
            <a:endParaRPr lang="en-GB" dirty="0">
              <a:solidFill>
                <a:schemeClr val="bg1"/>
              </a:solidFill>
            </a:endParaRP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81111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What is a computer model?</a:t>
            </a:r>
          </a:p>
        </p:txBody>
      </p:sp>
      <p:sp>
        <p:nvSpPr>
          <p:cNvPr id="5" name="Text Placeholder 4"/>
          <p:cNvSpPr>
            <a:spLocks noGrp="1"/>
          </p:cNvSpPr>
          <p:nvPr>
            <p:ph type="body" sz="quarter" idx="14"/>
          </p:nvPr>
        </p:nvSpPr>
        <p:spPr/>
        <p:txBody>
          <a:bodyPr/>
          <a:lstStyle/>
          <a:p>
            <a:r>
              <a:rPr lang="en-GB" dirty="0"/>
              <a:t>Discuss with a partner what you understand by computer modelling</a:t>
            </a:r>
          </a:p>
          <a:p>
            <a:pPr lvl="1"/>
            <a:r>
              <a:rPr lang="en-GB" dirty="0"/>
              <a:t>How many different sorts of model can you come up with?</a:t>
            </a:r>
          </a:p>
        </p:txBody>
      </p:sp>
    </p:spTree>
    <p:extLst>
      <p:ext uri="{BB962C8B-B14F-4D97-AF65-F5344CB8AC3E}">
        <p14:creationId xmlns:p14="http://schemas.microsoft.com/office/powerpoint/2010/main" val="234034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56"/>
          <a:stretch/>
        </p:blipFill>
        <p:spPr bwMode="auto">
          <a:xfrm>
            <a:off x="0" y="664141"/>
            <a:ext cx="9144000" cy="619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body" sz="quarter" idx="13"/>
          </p:nvPr>
        </p:nvSpPr>
        <p:spPr/>
        <p:txBody>
          <a:bodyPr/>
          <a:lstStyle/>
          <a:p>
            <a:r>
              <a:rPr lang="en-GB" dirty="0"/>
              <a:t>Computer Models</a:t>
            </a:r>
          </a:p>
          <a:p>
            <a:endParaRPr lang="en-GB" dirty="0"/>
          </a:p>
        </p:txBody>
      </p:sp>
      <p:sp>
        <p:nvSpPr>
          <p:cNvPr id="3" name="Text Placeholder 2"/>
          <p:cNvSpPr>
            <a:spLocks noGrp="1"/>
          </p:cNvSpPr>
          <p:nvPr>
            <p:ph type="body" sz="quarter" idx="14"/>
          </p:nvPr>
        </p:nvSpPr>
        <p:spPr/>
        <p:txBody>
          <a:bodyPr/>
          <a:lstStyle/>
          <a:p>
            <a:r>
              <a:rPr lang="en-GB" sz="2400" b="1" dirty="0"/>
              <a:t>Computer models </a:t>
            </a:r>
            <a:r>
              <a:rPr lang="en-GB" sz="2400" dirty="0"/>
              <a:t>are often used to predict and investigate how real-life devices or processes might behave in different situations</a:t>
            </a:r>
          </a:p>
          <a:p>
            <a:endParaRPr lang="en-GB" dirty="0"/>
          </a:p>
        </p:txBody>
      </p:sp>
    </p:spTree>
    <p:extLst>
      <p:ext uri="{BB962C8B-B14F-4D97-AF65-F5344CB8AC3E}">
        <p14:creationId xmlns:p14="http://schemas.microsoft.com/office/powerpoint/2010/main" val="2288740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Real-life computer models</a:t>
            </a:r>
          </a:p>
        </p:txBody>
      </p:sp>
      <p:sp>
        <p:nvSpPr>
          <p:cNvPr id="3" name="Text Placeholder 2"/>
          <p:cNvSpPr>
            <a:spLocks noGrp="1"/>
          </p:cNvSpPr>
          <p:nvPr>
            <p:ph type="body" sz="quarter" idx="14"/>
          </p:nvPr>
        </p:nvSpPr>
        <p:spPr/>
        <p:txBody>
          <a:bodyPr/>
          <a:lstStyle/>
          <a:p>
            <a:pPr lvl="0"/>
            <a:r>
              <a:rPr lang="en-GB" sz="2400" dirty="0"/>
              <a:t>Engineers use models to predict the effects of extreme weather and earthquakes on designs for new buildings and bridges</a:t>
            </a:r>
          </a:p>
          <a:p>
            <a:pPr lvl="0"/>
            <a:r>
              <a:rPr lang="en-GB" sz="2400" dirty="0"/>
              <a:t>Aircraft manufacturers use models to test the aerodynamics of new designs </a:t>
            </a:r>
          </a:p>
          <a:p>
            <a:r>
              <a:rPr lang="en-GB" sz="2400" dirty="0"/>
              <a:t>Weather forecasters use models of the atmosphere to predict the weather</a:t>
            </a:r>
          </a:p>
          <a:p>
            <a:pPr lvl="0"/>
            <a:r>
              <a:rPr lang="en-GB" sz="2400" dirty="0"/>
              <a:t>Businesses use financial models to investigate ways of making more profit</a:t>
            </a:r>
          </a:p>
          <a:p>
            <a:endParaRPr lang="en-GB" dirty="0"/>
          </a:p>
        </p:txBody>
      </p:sp>
    </p:spTree>
    <p:extLst>
      <p:ext uri="{BB962C8B-B14F-4D97-AF65-F5344CB8AC3E}">
        <p14:creationId xmlns:p14="http://schemas.microsoft.com/office/powerpoint/2010/main" val="1650915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Spreadsheet modelling</a:t>
            </a:r>
          </a:p>
        </p:txBody>
      </p:sp>
      <p:sp>
        <p:nvSpPr>
          <p:cNvPr id="3" name="Text Placeholder 2"/>
          <p:cNvSpPr>
            <a:spLocks noGrp="1"/>
          </p:cNvSpPr>
          <p:nvPr>
            <p:ph type="body" sz="quarter" idx="14"/>
          </p:nvPr>
        </p:nvSpPr>
        <p:spPr/>
        <p:txBody>
          <a:bodyPr/>
          <a:lstStyle/>
          <a:p>
            <a:r>
              <a:rPr lang="en-GB" dirty="0"/>
              <a:t>Spreadsheets are often used to model </a:t>
            </a:r>
            <a:br>
              <a:rPr lang="en-GB" dirty="0"/>
            </a:br>
            <a:r>
              <a:rPr lang="en-GB" dirty="0"/>
              <a:t>real-life situations</a:t>
            </a:r>
          </a:p>
          <a:p>
            <a:r>
              <a:rPr lang="en-GB" dirty="0"/>
              <a:t>They can help predict the likely outcome of </a:t>
            </a:r>
            <a:br>
              <a:rPr lang="en-GB" dirty="0"/>
            </a:br>
            <a:r>
              <a:rPr lang="en-GB" dirty="0"/>
              <a:t>certain decisions</a:t>
            </a:r>
          </a:p>
          <a:p>
            <a:pPr lvl="1"/>
            <a:r>
              <a:rPr lang="en-GB" dirty="0"/>
              <a:t>“What if” I reduce the price of my product?</a:t>
            </a:r>
          </a:p>
          <a:p>
            <a:pPr lvl="1"/>
            <a:r>
              <a:rPr lang="en-GB" dirty="0"/>
              <a:t>“What if” I increase the amount I spend on advertising?</a:t>
            </a:r>
          </a:p>
        </p:txBody>
      </p:sp>
    </p:spTree>
    <p:extLst>
      <p:ext uri="{BB962C8B-B14F-4D97-AF65-F5344CB8AC3E}">
        <p14:creationId xmlns:p14="http://schemas.microsoft.com/office/powerpoint/2010/main" val="4182838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816470" cy="1072196"/>
          </a:xfrm>
        </p:spPr>
        <p:txBody>
          <a:bodyPr/>
          <a:lstStyle/>
          <a:p>
            <a:r>
              <a:rPr lang="en-GB" sz="2800" b="0" i="1" dirty="0"/>
              <a:t>Introducing</a:t>
            </a:r>
            <a:r>
              <a:rPr lang="en-GB" sz="3200" b="0" i="1" dirty="0"/>
              <a:t> …</a:t>
            </a:r>
            <a:r>
              <a:rPr lang="en-GB" dirty="0"/>
              <a:t> </a:t>
            </a:r>
            <a:br>
              <a:rPr lang="en-GB" dirty="0"/>
            </a:br>
            <a:r>
              <a:rPr lang="en-GB" dirty="0"/>
              <a:t>The Next Big Thing</a:t>
            </a:r>
          </a:p>
        </p:txBody>
      </p:sp>
      <p:sp>
        <p:nvSpPr>
          <p:cNvPr id="3" name="Text Placeholder 2"/>
          <p:cNvSpPr>
            <a:spLocks noGrp="1"/>
          </p:cNvSpPr>
          <p:nvPr>
            <p:ph type="body" sz="quarter" idx="14"/>
          </p:nvPr>
        </p:nvSpPr>
        <p:spPr>
          <a:xfrm>
            <a:off x="743520" y="2427385"/>
            <a:ext cx="7797230" cy="3453607"/>
          </a:xfrm>
        </p:spPr>
        <p:txBody>
          <a:bodyPr/>
          <a:lstStyle/>
          <a:p>
            <a:r>
              <a:rPr lang="en-GB" sz="2400" dirty="0"/>
              <a:t>The Next Big Thing (TNBT) is a talent </a:t>
            </a:r>
            <a:br>
              <a:rPr lang="en-GB" sz="2400" dirty="0"/>
            </a:br>
            <a:r>
              <a:rPr lang="en-GB" sz="2400" dirty="0"/>
              <a:t>show that launched in the USA last year</a:t>
            </a:r>
          </a:p>
          <a:p>
            <a:r>
              <a:rPr lang="en-GB" sz="2400" dirty="0"/>
              <a:t>It was so successful that the producers are planning to launch it in the UK</a:t>
            </a:r>
          </a:p>
          <a:p>
            <a:r>
              <a:rPr lang="en-GB" sz="2400" dirty="0"/>
              <a:t>They need to do some financial planning and modelling to make sure they make a good profit</a:t>
            </a:r>
          </a:p>
          <a:p>
            <a:pPr lvl="1"/>
            <a:r>
              <a:rPr lang="en-GB" sz="1900" dirty="0"/>
              <a:t>You are going to build a spreadsheet to help them with </a:t>
            </a:r>
            <a:br>
              <a:rPr lang="en-GB" sz="1900" dirty="0"/>
            </a:br>
            <a:r>
              <a:rPr lang="en-GB" sz="1900" dirty="0"/>
              <a:t>their plans</a:t>
            </a:r>
          </a:p>
        </p:txBody>
      </p:sp>
      <p:pic>
        <p:nvPicPr>
          <p:cNvPr id="4" name="Picture 2" descr="C:\Users\Rob\Desktop\TNBT-logo-R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018" y="1104553"/>
            <a:ext cx="1849732" cy="188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19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Who’s the special guest star?</a:t>
            </a:r>
          </a:p>
        </p:txBody>
      </p:sp>
      <p:sp>
        <p:nvSpPr>
          <p:cNvPr id="3" name="Text Placeholder 2"/>
          <p:cNvSpPr>
            <a:spLocks noGrp="1"/>
          </p:cNvSpPr>
          <p:nvPr>
            <p:ph type="body" sz="quarter" idx="14"/>
          </p:nvPr>
        </p:nvSpPr>
        <p:spPr/>
        <p:txBody>
          <a:bodyPr/>
          <a:lstStyle/>
          <a:p>
            <a:r>
              <a:rPr lang="en-GB" dirty="0"/>
              <a:t>Hidden in the grid is the name of the special </a:t>
            </a:r>
            <a:br>
              <a:rPr lang="en-GB" dirty="0"/>
            </a:br>
            <a:r>
              <a:rPr lang="en-GB" dirty="0"/>
              <a:t>guest star</a:t>
            </a:r>
          </a:p>
          <a:p>
            <a:r>
              <a:rPr lang="en-GB" dirty="0"/>
              <a:t>Specify a cell reference (e.g. A1, D4) to find the letters spelling out a name</a:t>
            </a:r>
          </a:p>
        </p:txBody>
      </p:sp>
    </p:spTree>
    <p:extLst>
      <p:ext uri="{BB962C8B-B14F-4D97-AF65-F5344CB8AC3E}">
        <p14:creationId xmlns:p14="http://schemas.microsoft.com/office/powerpoint/2010/main" val="905925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Cell referencing</a:t>
            </a:r>
          </a:p>
        </p:txBody>
      </p:sp>
      <p:grpSp>
        <p:nvGrpSpPr>
          <p:cNvPr id="4" name="Group 3"/>
          <p:cNvGrpSpPr/>
          <p:nvPr/>
        </p:nvGrpSpPr>
        <p:grpSpPr>
          <a:xfrm>
            <a:off x="4205610" y="1594892"/>
            <a:ext cx="1953618" cy="864096"/>
            <a:chOff x="4211960" y="1196752"/>
            <a:chExt cx="1953618" cy="864096"/>
          </a:xfrm>
        </p:grpSpPr>
        <p:sp>
          <p:nvSpPr>
            <p:cNvPr id="5" name="Right Arrow 4"/>
            <p:cNvSpPr/>
            <p:nvPr/>
          </p:nvSpPr>
          <p:spPr>
            <a:xfrm rot="5400000">
              <a:off x="4031940" y="1376772"/>
              <a:ext cx="864096" cy="504056"/>
            </a:xfrm>
            <a:prstGeom prst="rightArrow">
              <a:avLst/>
            </a:prstGeom>
            <a:solidFill>
              <a:srgbClr val="006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4644008" y="1211496"/>
              <a:ext cx="1521570" cy="523220"/>
            </a:xfrm>
            <a:prstGeom prst="rect">
              <a:avLst/>
            </a:prstGeom>
          </p:spPr>
          <p:txBody>
            <a:bodyPr wrap="none">
              <a:spAutoFit/>
            </a:bodyPr>
            <a:lstStyle/>
            <a:p>
              <a:r>
                <a:rPr lang="en-GB" sz="2800" b="1" dirty="0">
                  <a:solidFill>
                    <a:prstClr val="black"/>
                  </a:solidFill>
                  <a:latin typeface="Arial" panose="020B0604020202020204" pitchFamily="34" charset="0"/>
                  <a:cs typeface="Arial" panose="020B0604020202020204" pitchFamily="34" charset="0"/>
                </a:rPr>
                <a:t>Column</a:t>
              </a:r>
              <a:endParaRPr lang="en-US" sz="2800" b="1" dirty="0">
                <a:solidFill>
                  <a:prstClr val="black"/>
                </a:solidFill>
                <a:latin typeface="Arial" panose="020B0604020202020204" pitchFamily="34" charset="0"/>
                <a:cs typeface="Arial" panose="020B0604020202020204" pitchFamily="34" charset="0"/>
              </a:endParaRPr>
            </a:p>
          </p:txBody>
        </p:sp>
      </p:grpSp>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746" t="16569" r="62461" b="52478"/>
          <a:stretch/>
        </p:blipFill>
        <p:spPr bwMode="auto">
          <a:xfrm>
            <a:off x="2291260" y="2511545"/>
            <a:ext cx="4596675" cy="279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455861" y="4322750"/>
            <a:ext cx="1792833" cy="546410"/>
            <a:chOff x="474911" y="3818694"/>
            <a:chExt cx="1792833" cy="546410"/>
          </a:xfrm>
        </p:grpSpPr>
        <p:sp>
          <p:nvSpPr>
            <p:cNvPr id="9" name="Right Arrow 8"/>
            <p:cNvSpPr/>
            <p:nvPr/>
          </p:nvSpPr>
          <p:spPr>
            <a:xfrm>
              <a:off x="1403648" y="3861048"/>
              <a:ext cx="864096" cy="504056"/>
            </a:xfrm>
            <a:prstGeom prst="rightArrow">
              <a:avLst/>
            </a:prstGeom>
            <a:solidFill>
              <a:srgbClr val="0068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6FF83"/>
                </a:solidFill>
                <a:latin typeface="Arial" panose="020B0604020202020204" pitchFamily="34" charset="0"/>
                <a:cs typeface="Arial" panose="020B0604020202020204" pitchFamily="34" charset="0"/>
              </a:endParaRPr>
            </a:p>
          </p:txBody>
        </p:sp>
        <p:sp>
          <p:nvSpPr>
            <p:cNvPr id="10" name="Rectangle 9"/>
            <p:cNvSpPr/>
            <p:nvPr/>
          </p:nvSpPr>
          <p:spPr>
            <a:xfrm>
              <a:off x="474911" y="3818694"/>
              <a:ext cx="942887" cy="523220"/>
            </a:xfrm>
            <a:prstGeom prst="rect">
              <a:avLst/>
            </a:prstGeom>
          </p:spPr>
          <p:txBody>
            <a:bodyPr wrap="none">
              <a:spAutoFit/>
            </a:bodyPr>
            <a:lstStyle/>
            <a:p>
              <a:r>
                <a:rPr lang="en-GB" sz="2800" b="1" dirty="0">
                  <a:solidFill>
                    <a:prstClr val="black"/>
                  </a:solidFill>
                  <a:latin typeface="Arial" panose="020B0604020202020204" pitchFamily="34" charset="0"/>
                  <a:cs typeface="Arial" panose="020B0604020202020204" pitchFamily="34" charset="0"/>
                </a:rPr>
                <a:t>Row</a:t>
              </a:r>
              <a:endParaRPr lang="en-US" sz="2800" b="1" dirty="0">
                <a:solidFill>
                  <a:prstClr val="black"/>
                </a:solidFill>
                <a:latin typeface="Arial" panose="020B0604020202020204" pitchFamily="34" charset="0"/>
                <a:cs typeface="Arial" panose="020B0604020202020204" pitchFamily="34" charset="0"/>
              </a:endParaRPr>
            </a:p>
          </p:txBody>
        </p:sp>
      </p:grpSp>
      <p:grpSp>
        <p:nvGrpSpPr>
          <p:cNvPr id="11" name="Group 10"/>
          <p:cNvGrpSpPr/>
          <p:nvPr/>
        </p:nvGrpSpPr>
        <p:grpSpPr>
          <a:xfrm>
            <a:off x="4696966" y="4332275"/>
            <a:ext cx="3574596" cy="523220"/>
            <a:chOff x="4716016" y="3828219"/>
            <a:chExt cx="3574596" cy="523220"/>
          </a:xfrm>
        </p:grpSpPr>
        <p:sp>
          <p:nvSpPr>
            <p:cNvPr id="12" name="Right Arrow 11"/>
            <p:cNvSpPr/>
            <p:nvPr/>
          </p:nvSpPr>
          <p:spPr>
            <a:xfrm flipH="1">
              <a:off x="4716016" y="3933056"/>
              <a:ext cx="2736304" cy="360040"/>
            </a:xfrm>
            <a:prstGeom prst="rightArrow">
              <a:avLst/>
            </a:prstGeom>
            <a:solidFill>
              <a:srgbClr val="E6FF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3" name="Rectangle 12"/>
            <p:cNvSpPr/>
            <p:nvPr/>
          </p:nvSpPr>
          <p:spPr>
            <a:xfrm>
              <a:off x="7447111" y="3828219"/>
              <a:ext cx="843501" cy="523220"/>
            </a:xfrm>
            <a:prstGeom prst="rect">
              <a:avLst/>
            </a:prstGeom>
          </p:spPr>
          <p:txBody>
            <a:bodyPr wrap="none">
              <a:spAutoFit/>
            </a:bodyPr>
            <a:lstStyle/>
            <a:p>
              <a:r>
                <a:rPr lang="en-GB" sz="2800" b="1" dirty="0">
                  <a:solidFill>
                    <a:prstClr val="black"/>
                  </a:solidFill>
                  <a:latin typeface="Arial" panose="020B0604020202020204" pitchFamily="34" charset="0"/>
                  <a:cs typeface="Arial" panose="020B0604020202020204" pitchFamily="34" charset="0"/>
                </a:rPr>
                <a:t>Cell</a:t>
              </a:r>
              <a:endParaRPr lang="en-US" sz="2800" b="1" dirty="0">
                <a:solidFill>
                  <a:prstClr val="black"/>
                </a:solidFill>
                <a:latin typeface="Arial" panose="020B0604020202020204" pitchFamily="34" charset="0"/>
                <a:cs typeface="Arial" panose="020B0604020202020204" pitchFamily="34" charset="0"/>
              </a:endParaRPr>
            </a:p>
          </p:txBody>
        </p:sp>
      </p:grpSp>
      <p:sp>
        <p:nvSpPr>
          <p:cNvPr id="19" name="Rectangle 18"/>
          <p:cNvSpPr/>
          <p:nvPr/>
        </p:nvSpPr>
        <p:spPr>
          <a:xfrm>
            <a:off x="1816646" y="5449343"/>
            <a:ext cx="5725542" cy="769441"/>
          </a:xfrm>
          <a:prstGeom prst="rect">
            <a:avLst/>
          </a:prstGeom>
        </p:spPr>
        <p:txBody>
          <a:bodyPr wrap="none">
            <a:spAutoFit/>
          </a:bodyPr>
          <a:lstStyle/>
          <a:p>
            <a:r>
              <a:rPr lang="en-GB" sz="4400" b="1" dirty="0">
                <a:solidFill>
                  <a:prstClr val="black"/>
                </a:solidFill>
                <a:latin typeface="Arial" panose="020B0604020202020204" pitchFamily="34" charset="0"/>
                <a:cs typeface="Arial" panose="020B0604020202020204" pitchFamily="34" charset="0"/>
              </a:rPr>
              <a:t>‘</a:t>
            </a:r>
            <a:r>
              <a:rPr lang="en-GB" sz="4400" b="1" dirty="0">
                <a:solidFill>
                  <a:srgbClr val="00682B"/>
                </a:solidFill>
                <a:latin typeface="Arial" panose="020B0604020202020204" pitchFamily="34" charset="0"/>
                <a:cs typeface="Arial" panose="020B0604020202020204" pitchFamily="34" charset="0"/>
              </a:rPr>
              <a:t>E5</a:t>
            </a:r>
            <a:r>
              <a:rPr lang="en-GB" sz="4400" b="1" dirty="0">
                <a:solidFill>
                  <a:prstClr val="black"/>
                </a:solidFill>
                <a:latin typeface="Arial" panose="020B0604020202020204" pitchFamily="34" charset="0"/>
                <a:cs typeface="Arial" panose="020B0604020202020204" pitchFamily="34" charset="0"/>
              </a:rPr>
              <a:t>’ = Cell Reference</a:t>
            </a:r>
            <a:endParaRPr lang="en-US" sz="4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81187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8" ma:contentTypeDescription="Create a new document." ma:contentTypeScope="" ma:versionID="7d7e32a136ce163c10e0b0fab176421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2ad6a626a5ca9bfe9ca720138e73002"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9DFB77-C271-4A22-AC79-5148D6EA38A6}"/>
</file>

<file path=customXml/itemProps2.xml><?xml version="1.0" encoding="utf-8"?>
<ds:datastoreItem xmlns:ds="http://schemas.openxmlformats.org/officeDocument/2006/customXml" ds:itemID="{05BCE4CB-C35B-466F-97D8-A9B2985E4B1D}"/>
</file>

<file path=customXml/itemProps3.xml><?xml version="1.0" encoding="utf-8"?>
<ds:datastoreItem xmlns:ds="http://schemas.openxmlformats.org/officeDocument/2006/customXml" ds:itemID="{E059DF6C-2039-447B-8DCC-9A03E241EB51}"/>
</file>

<file path=docProps/app.xml><?xml version="1.0" encoding="utf-8"?>
<Properties xmlns="http://schemas.openxmlformats.org/officeDocument/2006/extended-properties" xmlns:vt="http://schemas.openxmlformats.org/officeDocument/2006/docPropsVTypes">
  <Template>Unit 5</Template>
  <TotalTime>63</TotalTime>
  <Words>431</Words>
  <Application>Microsoft Office PowerPoint</Application>
  <PresentationFormat>On-screen Show (4:3)</PresentationFormat>
  <Paragraphs>67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Museo900-Regular</vt:lpstr>
      <vt:lpstr>Museo300-Regular</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15</cp:revision>
  <dcterms:created xsi:type="dcterms:W3CDTF">2014-10-01T09:06:57Z</dcterms:created>
  <dcterms:modified xsi:type="dcterms:W3CDTF">2018-01-17T17:25:56Z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