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5" r:id="rId2"/>
  </p:sldMasterIdLst>
  <p:sldIdLst>
    <p:sldId id="256" r:id="rId3"/>
    <p:sldId id="258" r:id="rId4"/>
    <p:sldId id="260" r:id="rId5"/>
    <p:sldId id="291" r:id="rId6"/>
    <p:sldId id="263" r:id="rId7"/>
    <p:sldId id="292" r:id="rId8"/>
    <p:sldId id="303" r:id="rId9"/>
    <p:sldId id="304" r:id="rId10"/>
    <p:sldId id="305" r:id="rId11"/>
    <p:sldId id="306" r:id="rId12"/>
    <p:sldId id="308" r:id="rId13"/>
    <p:sldId id="293" r:id="rId14"/>
    <p:sldId id="309" r:id="rId15"/>
    <p:sldId id="310" r:id="rId16"/>
    <p:sldId id="311" r:id="rId17"/>
    <p:sldId id="312" r:id="rId18"/>
    <p:sldId id="307" r:id="rId19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1455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986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092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2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968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379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9629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063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68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0436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343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30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305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34D826-12F7-40B4-987C-5554BB82BBB8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CD060D-A6A4-46EB-AFE0-DABCF19B0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7183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5491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957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Saturday, 29 August 2015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Simplifying</a:t>
            </a:r>
            <a:r>
              <a:rPr lang="en-GB" sz="1600" baseline="0" dirty="0" smtClean="0">
                <a:latin typeface="Comic Sans MS" pitchFamily="66" charset="0"/>
              </a:rPr>
              <a:t> Algebraic Fractions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6411" y="5952183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u="none" dirty="0" smtClean="0">
                <a:latin typeface="Comic Sans MS" pitchFamily="66" charset="0"/>
              </a:rPr>
              <a:t>Algebraic fraction,</a:t>
            </a:r>
            <a:r>
              <a:rPr lang="en-GB" sz="1600" u="none" baseline="0" dirty="0" smtClean="0">
                <a:latin typeface="Comic Sans MS" pitchFamily="66" charset="0"/>
              </a:rPr>
              <a:t> expand, factorise, simplify, cancel, multiply, divide, add, subtract</a:t>
            </a:r>
            <a:endParaRPr lang="en-GB" sz="1600" u="none" dirty="0" smtClean="0">
              <a:latin typeface="Comic Sans MS" pitchFamily="66" charset="0"/>
            </a:endParaRPr>
          </a:p>
          <a:p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Developing students will be able </a:t>
            </a:r>
            <a:r>
              <a:rPr lang="en-GB" sz="1400" dirty="0" smtClean="0">
                <a:latin typeface="Comic Sans MS" pitchFamily="66" charset="0"/>
              </a:rPr>
              <a:t>to </a:t>
            </a:r>
            <a:r>
              <a:rPr lang="en-GB" sz="1400" baseline="0" dirty="0" smtClean="0">
                <a:solidFill>
                  <a:schemeClr val="tx1"/>
                </a:solidFill>
                <a:latin typeface="Comic Sans MS" pitchFamily="66" charset="0"/>
              </a:rPr>
              <a:t>simplify algebraic fractions.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Secure students will be able to </a:t>
            </a:r>
            <a:r>
              <a:rPr lang="en-GB" sz="1400" baseline="0" dirty="0" smtClean="0">
                <a:solidFill>
                  <a:schemeClr val="tx1"/>
                </a:solidFill>
                <a:latin typeface="Comic Sans MS" pitchFamily="66" charset="0"/>
              </a:rPr>
              <a:t>multiply and divide algebraic fractions.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Excelling students will be able to </a:t>
            </a:r>
            <a:r>
              <a:rPr lang="en-GB" sz="1400" baseline="0" dirty="0" smtClean="0">
                <a:solidFill>
                  <a:schemeClr val="tx1"/>
                </a:solidFill>
                <a:latin typeface="Comic Sans MS" pitchFamily="66" charset="0"/>
              </a:rPr>
              <a:t>add and subtract algebraic fractions.</a:t>
            </a:r>
            <a:endParaRPr lang="en-GB" sz="1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Saturday, 29 August 2015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Simplifying</a:t>
            </a:r>
            <a:r>
              <a:rPr lang="en-GB" sz="1600" baseline="0" dirty="0" smtClean="0">
                <a:latin typeface="Comic Sans MS" pitchFamily="66" charset="0"/>
              </a:rPr>
              <a:t> Algebraic Fractions</a:t>
            </a:r>
            <a:endParaRPr lang="en-GB" sz="1600" dirty="0" smtClean="0">
              <a:latin typeface="Comic Sans MS" pitchFamily="66" charset="0"/>
            </a:endParaRPr>
          </a:p>
          <a:p>
            <a:pPr algn="ctr"/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95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0231" y="1229271"/>
            <a:ext cx="50601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Starter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2627784" y="2021359"/>
            <a:ext cx="59046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Factorise the following</a:t>
            </a:r>
            <a:r>
              <a:rPr lang="en-GB" sz="2000" dirty="0" smtClean="0">
                <a:latin typeface="Comic Sans MS" pitchFamily="66" charset="0"/>
              </a:rPr>
              <a:t>: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8x² - 32x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x² + 5x – 14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3x² + 17x + 10</a:t>
            </a:r>
          </a:p>
        </p:txBody>
      </p:sp>
      <p:sp>
        <p:nvSpPr>
          <p:cNvPr id="3" name="Rectangle 2"/>
          <p:cNvSpPr/>
          <p:nvPr/>
        </p:nvSpPr>
        <p:spPr>
          <a:xfrm>
            <a:off x="4644008" y="2636912"/>
            <a:ext cx="38884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= 8x(x – 4)</a:t>
            </a:r>
          </a:p>
          <a:p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= (x + 7)(x – 2)</a:t>
            </a:r>
          </a:p>
          <a:p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= (3x + 2)(x + 5)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9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76056" y="2636912"/>
            <a:ext cx="2880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Answers</a:t>
            </a:r>
          </a:p>
          <a:p>
            <a:pPr algn="ctr"/>
            <a:endParaRPr lang="en-GB" sz="2400" b="1" u="sng" dirty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Use the print-out to mark your work.</a:t>
            </a:r>
            <a:r>
              <a:rPr lang="en-GB" sz="2400" b="1" u="sng" dirty="0" smtClean="0">
                <a:latin typeface="Comic Sans MS" pitchFamily="66" charset="0"/>
              </a:rPr>
              <a:t> </a:t>
            </a:r>
            <a:endParaRPr lang="en-GB" sz="2400" b="1" u="sng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1737" t="7672" r="31737" b="6688"/>
          <a:stretch/>
        </p:blipFill>
        <p:spPr>
          <a:xfrm>
            <a:off x="539552" y="1196752"/>
            <a:ext cx="409700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Adding and Subtracting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1507417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2400" b="1" dirty="0" smtClean="0">
                <a:latin typeface="Comic Sans MS" panose="030F0702030302020204" pitchFamily="66" charset="0"/>
              </a:rPr>
              <a:t>  +  </a:t>
            </a:r>
            <a:r>
              <a:rPr lang="en-GB" sz="24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en-GB" sz="2400" b="1" dirty="0" smtClean="0">
                <a:latin typeface="Comic Sans MS" panose="030F0702030302020204" pitchFamily="66" charset="0"/>
              </a:rPr>
              <a:t>    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4</a:t>
            </a:r>
            <a:endParaRPr lang="en-GB" sz="24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31291" y="2338414"/>
            <a:ext cx="8353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1) Find </a:t>
            </a:r>
            <a:r>
              <a:rPr lang="en-GB" sz="2000" dirty="0">
                <a:latin typeface="Comic Sans MS" panose="030F0702030302020204" pitchFamily="66" charset="0"/>
              </a:rPr>
              <a:t>a common denominator</a:t>
            </a:r>
            <a:r>
              <a:rPr lang="en-GB" sz="2000" dirty="0" smtClean="0">
                <a:latin typeface="Comic Sans MS" panose="030F0702030302020204" pitchFamily="66" charset="0"/>
              </a:rPr>
              <a:t>: </a:t>
            </a:r>
            <a:r>
              <a:rPr lang="en-GB" sz="20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en-GB" sz="2000" b="1" dirty="0" smtClean="0">
                <a:latin typeface="Comic Sans MS" panose="030F0702030302020204" pitchFamily="66" charset="0"/>
              </a:rPr>
              <a:t> x </a:t>
            </a:r>
            <a:r>
              <a:rPr lang="en-GB" sz="20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4</a:t>
            </a:r>
            <a:r>
              <a:rPr lang="en-GB" sz="2000" b="1" dirty="0" smtClean="0">
                <a:latin typeface="Comic Sans MS" panose="030F0702030302020204" pitchFamily="66" charset="0"/>
              </a:rPr>
              <a:t> = 12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23728" y="3175240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2400" b="1" dirty="0" smtClean="0">
                <a:latin typeface="Comic Sans MS" panose="030F0702030302020204" pitchFamily="66" charset="0"/>
              </a:rPr>
              <a:t>  =  </a:t>
            </a:r>
            <a:r>
              <a:rPr lang="en-GB" sz="2400" b="1" u="sng" dirty="0">
                <a:latin typeface="Comic Sans MS" panose="030F0702030302020204" pitchFamily="66" charset="0"/>
              </a:rPr>
              <a:t>8</a:t>
            </a:r>
            <a:endParaRPr lang="en-GB" sz="2400" b="1" u="sng" dirty="0" smtClean="0">
              <a:latin typeface="Comic Sans MS" panose="030F0702030302020204" pitchFamily="66" charset="0"/>
            </a:endParaRPr>
          </a:p>
          <a:p>
            <a:r>
              <a:rPr lang="en-GB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en-GB" sz="2400" b="1" dirty="0" smtClean="0">
                <a:latin typeface="Comic Sans MS" panose="030F0702030302020204" pitchFamily="66" charset="0"/>
              </a:rPr>
              <a:t>     12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35185" y="3175239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en-GB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</a:t>
            </a:r>
            <a:r>
              <a:rPr lang="en-GB" sz="2400" b="1" dirty="0" smtClean="0">
                <a:latin typeface="Comic Sans MS" panose="030F0702030302020204" pitchFamily="66" charset="0"/>
              </a:rPr>
              <a:t>=  </a:t>
            </a:r>
            <a:r>
              <a:rPr lang="en-GB" sz="2400" b="1" u="sng" dirty="0" smtClean="0">
                <a:latin typeface="Comic Sans MS" panose="030F0702030302020204" pitchFamily="66" charset="0"/>
              </a:rPr>
              <a:t>3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4     </a:t>
            </a:r>
            <a:r>
              <a:rPr lang="en-GB" sz="2400" b="1" dirty="0" smtClean="0">
                <a:latin typeface="Comic Sans MS" panose="030F0702030302020204" pitchFamily="66" charset="0"/>
              </a:rPr>
              <a:t>12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31291" y="2756827"/>
            <a:ext cx="8353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2) Find equivalent fractions with that denominator: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32878" y="4024699"/>
            <a:ext cx="83518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3) Add (or subtract!) </a:t>
            </a:r>
            <a:r>
              <a:rPr lang="en-GB" sz="2000" dirty="0">
                <a:latin typeface="Comic Sans MS" panose="030F0702030302020204" pitchFamily="66" charset="0"/>
              </a:rPr>
              <a:t>the numerators and put the answer over the same </a:t>
            </a:r>
            <a:r>
              <a:rPr lang="en-GB" sz="2000" dirty="0" smtClean="0">
                <a:latin typeface="Comic Sans MS" panose="030F0702030302020204" pitchFamily="66" charset="0"/>
              </a:rPr>
              <a:t>denominator: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5835" y="4722474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 8</a:t>
            </a:r>
            <a:r>
              <a:rPr lang="en-GB" sz="2400" b="1" dirty="0" smtClean="0">
                <a:latin typeface="Comic Sans MS" panose="030F0702030302020204" pitchFamily="66" charset="0"/>
              </a:rPr>
              <a:t>  +  </a:t>
            </a:r>
            <a:r>
              <a:rPr lang="en-GB" sz="2400" b="1" u="sng" dirty="0" smtClean="0">
                <a:latin typeface="Comic Sans MS" panose="030F0702030302020204" pitchFamily="66" charset="0"/>
              </a:rPr>
              <a:t>3</a:t>
            </a:r>
            <a:r>
              <a:rPr lang="en-GB" sz="2400" b="1" dirty="0" smtClean="0">
                <a:latin typeface="Comic Sans MS" panose="030F0702030302020204" pitchFamily="66" charset="0"/>
              </a:rPr>
              <a:t>  =  </a:t>
            </a:r>
            <a:r>
              <a:rPr lang="en-GB" sz="2400" b="1" u="sng" dirty="0" smtClean="0">
                <a:latin typeface="Comic Sans MS" panose="030F0702030302020204" pitchFamily="66" charset="0"/>
              </a:rPr>
              <a:t>11</a:t>
            </a:r>
          </a:p>
          <a:p>
            <a:pPr algn="ctr"/>
            <a:r>
              <a:rPr lang="en-GB" sz="2400" b="1" dirty="0" smtClean="0">
                <a:latin typeface="Comic Sans MS" panose="030F0702030302020204" pitchFamily="66" charset="0"/>
              </a:rPr>
              <a:t>12     12     12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31291" y="5600347"/>
            <a:ext cx="8351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4) Simplify if possible.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Adding and Subtracting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167716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To simplify algebraic </a:t>
            </a:r>
            <a:r>
              <a:rPr lang="en-GB" sz="2000" dirty="0" smtClean="0">
                <a:latin typeface="Comic Sans MS" pitchFamily="66" charset="0"/>
              </a:rPr>
              <a:t>fractions: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itchFamily="66" charset="0"/>
              </a:rPr>
              <a:t>Find a common </a:t>
            </a:r>
            <a:r>
              <a:rPr lang="en-GB" sz="2000" dirty="0" smtClean="0">
                <a:latin typeface="Comic Sans MS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Find equivalent fractions with that </a:t>
            </a:r>
            <a:r>
              <a:rPr lang="en-GB" sz="2000" dirty="0" smtClean="0">
                <a:latin typeface="Comic Sans MS" panose="030F0702030302020204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Add (or subtract!) the numerators and put the answer over the same </a:t>
            </a:r>
            <a:r>
              <a:rPr lang="en-GB" sz="2000" dirty="0" smtClean="0">
                <a:latin typeface="Comic Sans MS" panose="030F0702030302020204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Simplify if possible</a:t>
            </a:r>
            <a:r>
              <a:rPr lang="en-GB" sz="2000" dirty="0" smtClean="0">
                <a:latin typeface="Comic Sans MS" panose="030F0702030302020204" pitchFamily="66" charset="0"/>
              </a:rPr>
              <a:t>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52" y="381067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>
                <a:latin typeface="Comic Sans MS" pitchFamily="66" charset="0"/>
              </a:rPr>
              <a:t>2x</a:t>
            </a:r>
            <a:r>
              <a:rPr lang="en-GB" sz="2400" dirty="0" smtClean="0">
                <a:latin typeface="Comic Sans MS" pitchFamily="66" charset="0"/>
              </a:rPr>
              <a:t>  +  </a:t>
            </a:r>
            <a:r>
              <a:rPr lang="en-GB" sz="2400" u="sng" dirty="0" smtClean="0">
                <a:latin typeface="Comic Sans MS" pitchFamily="66" charset="0"/>
              </a:rPr>
              <a:t>x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3       4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23728" y="3810670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>
                <a:latin typeface="Comic Sans MS" pitchFamily="66" charset="0"/>
              </a:rPr>
              <a:t>8</a:t>
            </a:r>
            <a:r>
              <a:rPr lang="en-GB" sz="2400" u="sng" dirty="0" smtClean="0">
                <a:latin typeface="Comic Sans MS" pitchFamily="66" charset="0"/>
              </a:rPr>
              <a:t>x</a:t>
            </a:r>
            <a:r>
              <a:rPr lang="en-GB" sz="2400" dirty="0" smtClean="0">
                <a:latin typeface="Comic Sans MS" pitchFamily="66" charset="0"/>
              </a:rPr>
              <a:t>  +  </a:t>
            </a:r>
            <a:r>
              <a:rPr lang="en-GB" sz="2400" u="sng" dirty="0" smtClean="0">
                <a:latin typeface="Comic Sans MS" pitchFamily="66" charset="0"/>
              </a:rPr>
              <a:t>3x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12      12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1960" y="3810670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11x</a:t>
            </a:r>
            <a:r>
              <a:rPr lang="en-GB" sz="2400" dirty="0" smtClean="0">
                <a:latin typeface="Comic Sans MS" pitchFamily="66" charset="0"/>
              </a:rPr>
              <a:t> </a:t>
            </a:r>
            <a:endParaRPr lang="en-GB" sz="2400" u="sng" dirty="0" smtClean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12 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9552" y="4836177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  -  </a:t>
            </a:r>
            <a:r>
              <a:rPr lang="en-GB" sz="2400" u="sng" dirty="0" smtClean="0">
                <a:latin typeface="Comic Sans MS" pitchFamily="66" charset="0"/>
              </a:rPr>
              <a:t>5</a:t>
            </a:r>
          </a:p>
          <a:p>
            <a:r>
              <a:rPr lang="en-GB" sz="2400" dirty="0">
                <a:latin typeface="Comic Sans MS" pitchFamily="66" charset="0"/>
              </a:rPr>
              <a:t>x</a:t>
            </a:r>
            <a:r>
              <a:rPr lang="en-GB" sz="2400" dirty="0" smtClean="0">
                <a:latin typeface="Comic Sans MS" pitchFamily="66" charset="0"/>
              </a:rPr>
              <a:t>     2x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23728" y="4836176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8</a:t>
            </a:r>
            <a:r>
              <a:rPr lang="en-GB" sz="2400" dirty="0" smtClean="0">
                <a:latin typeface="Comic Sans MS" pitchFamily="66" charset="0"/>
              </a:rPr>
              <a:t>  -  </a:t>
            </a:r>
            <a:r>
              <a:rPr lang="en-GB" sz="2400" u="sng" dirty="0" smtClean="0">
                <a:latin typeface="Comic Sans MS" pitchFamily="66" charset="0"/>
              </a:rPr>
              <a:t>5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2x    </a:t>
            </a:r>
            <a:r>
              <a:rPr lang="en-GB" sz="2400" dirty="0" err="1" smtClean="0">
                <a:latin typeface="Comic Sans MS" pitchFamily="66" charset="0"/>
              </a:rPr>
              <a:t>2x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11960" y="4836175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3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2x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73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Adding and Subtracting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167716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To simplify algebraic </a:t>
            </a:r>
            <a:r>
              <a:rPr lang="en-GB" sz="2000" dirty="0" smtClean="0">
                <a:latin typeface="Comic Sans MS" pitchFamily="66" charset="0"/>
              </a:rPr>
              <a:t>fractions: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itchFamily="66" charset="0"/>
              </a:rPr>
              <a:t>Find a common </a:t>
            </a:r>
            <a:r>
              <a:rPr lang="en-GB" sz="2000" dirty="0" smtClean="0">
                <a:latin typeface="Comic Sans MS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Find equivalent fractions with that </a:t>
            </a:r>
            <a:r>
              <a:rPr lang="en-GB" sz="2000" dirty="0" smtClean="0">
                <a:latin typeface="Comic Sans MS" panose="030F0702030302020204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Add (or subtract!) the numerators and put the answer over the same </a:t>
            </a:r>
            <a:r>
              <a:rPr lang="en-GB" sz="2000" dirty="0" smtClean="0">
                <a:latin typeface="Comic Sans MS" panose="030F0702030302020204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Simplify if possible</a:t>
            </a:r>
            <a:r>
              <a:rPr lang="en-GB" sz="2000" dirty="0" smtClean="0">
                <a:latin typeface="Comic Sans MS" panose="030F0702030302020204" pitchFamily="66" charset="0"/>
              </a:rPr>
              <a:t>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52" y="3933056"/>
            <a:ext cx="2088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>
                <a:latin typeface="Comic Sans MS" pitchFamily="66" charset="0"/>
              </a:rPr>
              <a:t>x</a:t>
            </a:r>
            <a:r>
              <a:rPr lang="en-GB" sz="2400" u="sng" dirty="0" smtClean="0">
                <a:latin typeface="Comic Sans MS" pitchFamily="66" charset="0"/>
              </a:rPr>
              <a:t> + 1</a:t>
            </a:r>
            <a:r>
              <a:rPr lang="en-GB" sz="2400" dirty="0" smtClean="0">
                <a:latin typeface="Comic Sans MS" pitchFamily="66" charset="0"/>
              </a:rPr>
              <a:t>  +  </a:t>
            </a:r>
            <a:r>
              <a:rPr lang="en-GB" sz="2400" u="sng" dirty="0" smtClean="0">
                <a:latin typeface="Comic Sans MS" pitchFamily="66" charset="0"/>
              </a:rPr>
              <a:t>x – 3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4          7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15816" y="3933734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7(x + 1)</a:t>
            </a:r>
            <a:r>
              <a:rPr lang="en-GB" sz="2400" dirty="0" smtClean="0">
                <a:latin typeface="Comic Sans MS" pitchFamily="66" charset="0"/>
              </a:rPr>
              <a:t>  +  </a:t>
            </a:r>
            <a:r>
              <a:rPr lang="en-GB" sz="2400" u="sng" dirty="0" smtClean="0">
                <a:latin typeface="Comic Sans MS" pitchFamily="66" charset="0"/>
              </a:rPr>
              <a:t>4(x – 3)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28              28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5080949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7x + 7 + 4x + 12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      28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91880" y="5080949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11x - 5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28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32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Adding and Subtracting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167716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To simplify algebraic </a:t>
            </a:r>
            <a:r>
              <a:rPr lang="en-GB" sz="2000" dirty="0" smtClean="0">
                <a:latin typeface="Comic Sans MS" pitchFamily="66" charset="0"/>
              </a:rPr>
              <a:t>fractions: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itchFamily="66" charset="0"/>
              </a:rPr>
              <a:t>Find a common </a:t>
            </a:r>
            <a:r>
              <a:rPr lang="en-GB" sz="2000" dirty="0" smtClean="0">
                <a:latin typeface="Comic Sans MS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Find equivalent fractions with that </a:t>
            </a:r>
            <a:r>
              <a:rPr lang="en-GB" sz="2000" dirty="0" smtClean="0">
                <a:latin typeface="Comic Sans MS" panose="030F0702030302020204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Add (or subtract!) the numerators and put the answer over the same </a:t>
            </a:r>
            <a:r>
              <a:rPr lang="en-GB" sz="2000" dirty="0" smtClean="0">
                <a:latin typeface="Comic Sans MS" panose="030F0702030302020204" pitchFamily="66" charset="0"/>
              </a:rPr>
              <a:t>denominator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Simplify if possible</a:t>
            </a:r>
            <a:r>
              <a:rPr lang="en-GB" sz="2000" dirty="0" smtClean="0">
                <a:latin typeface="Comic Sans MS" panose="030F0702030302020204" pitchFamily="66" charset="0"/>
              </a:rPr>
              <a:t>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52" y="3933056"/>
            <a:ext cx="2736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 _</a:t>
            </a:r>
            <a:r>
              <a:rPr lang="en-GB" sz="2400" u="sng" dirty="0" smtClean="0">
                <a:latin typeface="Comic Sans MS" pitchFamily="66" charset="0"/>
              </a:rPr>
              <a:t>9</a:t>
            </a:r>
            <a:r>
              <a:rPr lang="en-GB" sz="2400" dirty="0" smtClean="0">
                <a:latin typeface="Comic Sans MS" pitchFamily="66" charset="0"/>
              </a:rPr>
              <a:t>_  -  _</a:t>
            </a:r>
            <a:r>
              <a:rPr lang="en-GB" sz="2400" u="sng" dirty="0" smtClean="0">
                <a:latin typeface="Comic Sans MS" pitchFamily="66" charset="0"/>
              </a:rPr>
              <a:t>8</a:t>
            </a:r>
            <a:r>
              <a:rPr lang="en-GB" sz="2400" dirty="0" smtClean="0">
                <a:latin typeface="Comic Sans MS" pitchFamily="66" charset="0"/>
              </a:rPr>
              <a:t>_</a:t>
            </a:r>
          </a:p>
          <a:p>
            <a:r>
              <a:rPr lang="en-GB" sz="2400" dirty="0">
                <a:latin typeface="Comic Sans MS" pitchFamily="66" charset="0"/>
              </a:rPr>
              <a:t>x</a:t>
            </a:r>
            <a:r>
              <a:rPr lang="en-GB" sz="2400" dirty="0" smtClean="0">
                <a:latin typeface="Comic Sans MS" pitchFamily="66" charset="0"/>
              </a:rPr>
              <a:t> – 2    x + 4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3808" y="393305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9(x + 4)</a:t>
            </a:r>
            <a:r>
              <a:rPr lang="en-GB" sz="2400" dirty="0" smtClean="0">
                <a:latin typeface="Comic Sans MS" pitchFamily="66" charset="0"/>
              </a:rPr>
              <a:t>     -     </a:t>
            </a:r>
            <a:r>
              <a:rPr lang="en-GB" sz="2400" u="sng" dirty="0" smtClean="0">
                <a:latin typeface="Comic Sans MS" pitchFamily="66" charset="0"/>
              </a:rPr>
              <a:t>8(x – 2)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(x – 2)(x + 4)   (x + 4)(x – 2)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5080949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</a:t>
            </a:r>
            <a:r>
              <a:rPr lang="en-GB" sz="2400" u="sng" dirty="0" smtClean="0">
                <a:latin typeface="Comic Sans MS" pitchFamily="66" charset="0"/>
              </a:rPr>
              <a:t>9x + 36 – 8x + 16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      x² + 2x - 8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07904" y="5080949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  </a:t>
            </a:r>
            <a:r>
              <a:rPr lang="en-GB" sz="2400" u="sng" dirty="0" smtClean="0">
                <a:latin typeface="Comic Sans MS" pitchFamily="66" charset="0"/>
              </a:rPr>
              <a:t>x + 52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x² + 2x - 8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8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41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76056" y="2636912"/>
            <a:ext cx="2880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Answers</a:t>
            </a:r>
          </a:p>
          <a:p>
            <a:pPr algn="ctr"/>
            <a:endParaRPr lang="en-GB" sz="2400" b="1" u="sng" dirty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Use the print-out to mark your work.</a:t>
            </a:r>
            <a:r>
              <a:rPr lang="en-GB" sz="2400" b="1" u="sng" dirty="0" smtClean="0">
                <a:latin typeface="Comic Sans MS" pitchFamily="66" charset="0"/>
              </a:rPr>
              <a:t> </a:t>
            </a:r>
            <a:endParaRPr lang="en-GB" sz="2400" b="1" u="sng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9" t="17460" r="34518" b="10912"/>
          <a:stretch/>
        </p:blipFill>
        <p:spPr bwMode="auto">
          <a:xfrm>
            <a:off x="539552" y="1117103"/>
            <a:ext cx="4032448" cy="547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8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6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2636627" y="3211437"/>
            <a:ext cx="288032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Simplifying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167716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To simplify algebraic </a:t>
            </a:r>
            <a:r>
              <a:rPr lang="en-GB" sz="2400" dirty="0" smtClean="0">
                <a:latin typeface="Comic Sans MS" pitchFamily="66" charset="0"/>
              </a:rPr>
              <a:t>fractions: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factorise </a:t>
            </a:r>
            <a:r>
              <a:rPr lang="en-GB" sz="2400" dirty="0">
                <a:latin typeface="Comic Sans MS" pitchFamily="66" charset="0"/>
              </a:rPr>
              <a:t>the top </a:t>
            </a:r>
            <a:r>
              <a:rPr lang="en-GB" sz="2400" dirty="0" smtClean="0">
                <a:latin typeface="Comic Sans MS" pitchFamily="66" charset="0"/>
              </a:rPr>
              <a:t>and/or </a:t>
            </a:r>
            <a:r>
              <a:rPr lang="en-GB" sz="2400" dirty="0">
                <a:latin typeface="Comic Sans MS" pitchFamily="66" charset="0"/>
              </a:rPr>
              <a:t>the </a:t>
            </a:r>
            <a:r>
              <a:rPr lang="en-GB" sz="2400" dirty="0" smtClean="0">
                <a:latin typeface="Comic Sans MS" pitchFamily="66" charset="0"/>
              </a:rPr>
              <a:t>bottom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cancel </a:t>
            </a:r>
            <a:r>
              <a:rPr lang="en-GB" sz="2400" dirty="0">
                <a:latin typeface="Comic Sans MS" pitchFamily="66" charset="0"/>
              </a:rPr>
              <a:t>common </a:t>
            </a:r>
            <a:r>
              <a:rPr lang="en-GB" sz="2400" dirty="0" smtClean="0">
                <a:latin typeface="Comic Sans MS" pitchFamily="66" charset="0"/>
              </a:rPr>
              <a:t>factors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924659" y="3540150"/>
            <a:ext cx="288032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58008" y="3163233"/>
            <a:ext cx="1637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3(x </a:t>
            </a:r>
            <a:r>
              <a:rPr lang="en-GB" sz="2400" u="sng" dirty="0">
                <a:latin typeface="Comic Sans MS" pitchFamily="66" charset="0"/>
              </a:rPr>
              <a:t>+ 2)</a:t>
            </a:r>
          </a:p>
          <a:p>
            <a:r>
              <a:rPr lang="en-GB" sz="2400" dirty="0" smtClean="0">
                <a:latin typeface="Comic Sans MS" pitchFamily="66" charset="0"/>
              </a:rPr>
              <a:t>      3x²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7624" y="3163233"/>
            <a:ext cx="12241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>
                <a:latin typeface="Comic Sans MS" pitchFamily="66" charset="0"/>
              </a:rPr>
              <a:t>3x + 6</a:t>
            </a:r>
            <a:r>
              <a:rPr lang="en-GB" sz="2400" dirty="0">
                <a:latin typeface="Comic Sans MS" pitchFamily="66" charset="0"/>
              </a:rPr>
              <a:t>	</a:t>
            </a:r>
            <a:endParaRPr lang="en-GB" sz="2400" u="sng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</a:t>
            </a:r>
            <a:r>
              <a:rPr lang="en-GB" sz="2400" dirty="0">
                <a:latin typeface="Comic Sans MS" pitchFamily="66" charset="0"/>
              </a:rPr>
              <a:t>3x²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33056" y="3163233"/>
            <a:ext cx="1277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x </a:t>
            </a:r>
            <a:r>
              <a:rPr lang="en-GB" sz="2400" u="sng" dirty="0">
                <a:latin typeface="Comic Sans MS" pitchFamily="66" charset="0"/>
              </a:rPr>
              <a:t>+ 2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   </a:t>
            </a:r>
            <a:r>
              <a:rPr lang="en-GB" sz="2400" dirty="0">
                <a:latin typeface="Comic Sans MS" pitchFamily="66" charset="0"/>
              </a:rPr>
              <a:t>x²</a:t>
            </a:r>
            <a:endParaRPr lang="en-GB" sz="24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032956" y="4357849"/>
            <a:ext cx="288032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220046" y="4365104"/>
            <a:ext cx="288032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744639" y="4365104"/>
            <a:ext cx="20433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4a(b </a:t>
            </a:r>
            <a:r>
              <a:rPr lang="en-GB" sz="2400" u="sng" dirty="0">
                <a:latin typeface="Comic Sans MS" pitchFamily="66" charset="0"/>
              </a:rPr>
              <a:t>+ </a:t>
            </a:r>
            <a:r>
              <a:rPr lang="en-GB" sz="2400" u="sng" dirty="0" smtClean="0">
                <a:latin typeface="Comic Sans MS" pitchFamily="66" charset="0"/>
              </a:rPr>
              <a:t>2a)</a:t>
            </a:r>
            <a:endParaRPr lang="en-GB" sz="2400" u="sng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    12a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87623" y="4365104"/>
            <a:ext cx="1593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>
                <a:latin typeface="Comic Sans MS" pitchFamily="66" charset="0"/>
              </a:rPr>
              <a:t>4ab + 8a²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12a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49404" y="4357849"/>
            <a:ext cx="1534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b </a:t>
            </a:r>
            <a:r>
              <a:rPr lang="en-GB" sz="2400" u="sng" dirty="0">
                <a:latin typeface="Comic Sans MS" pitchFamily="66" charset="0"/>
              </a:rPr>
              <a:t>+ </a:t>
            </a:r>
            <a:r>
              <a:rPr lang="en-GB" sz="2400" u="sng" dirty="0" smtClean="0">
                <a:latin typeface="Comic Sans MS" pitchFamily="66" charset="0"/>
              </a:rPr>
              <a:t>2a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    3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2998069" y="4742767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370287" y="4785764"/>
            <a:ext cx="288032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645024" y="4793579"/>
            <a:ext cx="288032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loud Callout 1"/>
          <p:cNvSpPr/>
          <p:nvPr/>
        </p:nvSpPr>
        <p:spPr bwMode="auto">
          <a:xfrm>
            <a:off x="5868144" y="2486405"/>
            <a:ext cx="2880320" cy="1450064"/>
          </a:xfrm>
          <a:prstGeom prst="cloudCallout">
            <a:avLst>
              <a:gd name="adj1" fmla="val -75323"/>
              <a:gd name="adj2" fmla="val 1544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effectLst/>
                <a:latin typeface="Comic Sans MS" panose="030F0702030302020204" pitchFamily="66" charset="0"/>
                <a:ea typeface="Microsoft YaHei" charset="-122"/>
              </a:rPr>
              <a:t>Why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effectLst/>
                <a:latin typeface="Comic Sans MS" panose="030F0702030302020204" pitchFamily="66" charset="0"/>
                <a:ea typeface="Microsoft YaHei" charset="-122"/>
              </a:rPr>
              <a:t> can’t we cancel this further?</a:t>
            </a:r>
            <a:endParaRPr kumimoji="0" lang="en-GB" sz="2000" b="0" i="0" u="none" strike="noStrike" cap="none" normalizeH="0" baseline="0" dirty="0" smtClean="0">
              <a:ln>
                <a:noFill/>
              </a:ln>
              <a:effectLst/>
              <a:latin typeface="Comic Sans MS" panose="030F0702030302020204" pitchFamily="66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212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18" grpId="0"/>
      <p:bldP spid="19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976563" y="2008559"/>
            <a:ext cx="2448272" cy="830997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u="sng" dirty="0" smtClean="0">
                <a:latin typeface="Comic Sans MS" pitchFamily="66" charset="0"/>
              </a:rPr>
              <a:t>7x – 35</a:t>
            </a:r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21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74481" y="2010241"/>
            <a:ext cx="2448272" cy="830997"/>
          </a:xfrm>
          <a:prstGeom prst="rect">
            <a:avLst/>
          </a:prstGeom>
          <a:ln w="762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u="sng" dirty="0" smtClean="0">
                <a:latin typeface="Comic Sans MS" pitchFamily="66" charset="0"/>
              </a:rPr>
              <a:t>3x² + 15x</a:t>
            </a:r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27x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80112" y="3828606"/>
            <a:ext cx="2448272" cy="830997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u="sng" dirty="0" smtClean="0">
                <a:latin typeface="Comic Sans MS" pitchFamily="66" charset="0"/>
              </a:rPr>
              <a:t>x² + 7x + 10</a:t>
            </a:r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3x + 15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6563" y="3828606"/>
            <a:ext cx="2448272" cy="830997"/>
          </a:xfrm>
          <a:prstGeom prst="rect">
            <a:avLst/>
          </a:prstGeom>
          <a:ln w="762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u="sng" dirty="0" smtClean="0">
                <a:latin typeface="Comic Sans MS" pitchFamily="66" charset="0"/>
              </a:rPr>
              <a:t>6x²y + 18xy</a:t>
            </a:r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21xy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39892" y="1236318"/>
            <a:ext cx="50601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Checkpoint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51200" y="2866435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x – 5</a:t>
            </a:r>
          </a:p>
          <a:p>
            <a:pPr algn="ctr"/>
            <a:r>
              <a:rPr lang="en-GB" sz="2400" b="1" dirty="0">
                <a:latin typeface="Comic Sans MS" pitchFamily="66" charset="0"/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74481" y="2866435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x + 5</a:t>
            </a:r>
          </a:p>
          <a:p>
            <a:pPr algn="ctr"/>
            <a:r>
              <a:rPr lang="en-GB" sz="2400" b="1" dirty="0">
                <a:latin typeface="Comic Sans MS" pitchFamily="66" charset="0"/>
              </a:rPr>
              <a:t>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84586" y="465960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2(x </a:t>
            </a:r>
            <a:r>
              <a:rPr lang="en-GB" sz="2400" b="1" u="sng" dirty="0">
                <a:latin typeface="Comic Sans MS" pitchFamily="66" charset="0"/>
              </a:rPr>
              <a:t>+</a:t>
            </a:r>
            <a:r>
              <a:rPr lang="en-GB" sz="2400" b="1" u="sng" dirty="0" smtClean="0">
                <a:latin typeface="Comic Sans MS" pitchFamily="66" charset="0"/>
              </a:rPr>
              <a:t> 3)</a:t>
            </a:r>
          </a:p>
          <a:p>
            <a:pPr algn="ctr"/>
            <a:r>
              <a:rPr lang="en-GB" sz="2400" b="1" dirty="0" smtClean="0">
                <a:latin typeface="Comic Sans MS" pitchFamily="66" charset="0"/>
              </a:rPr>
              <a:t>7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4653136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x + 2</a:t>
            </a:r>
          </a:p>
          <a:p>
            <a:pPr algn="ctr"/>
            <a:r>
              <a:rPr lang="en-GB" sz="2400" b="1" dirty="0">
                <a:latin typeface="Comic Sans MS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0412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4032866" y="3176464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Simplifying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167716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To simplify algebraic </a:t>
            </a:r>
            <a:r>
              <a:rPr lang="en-GB" sz="2400" dirty="0" smtClean="0">
                <a:latin typeface="Comic Sans MS" pitchFamily="66" charset="0"/>
              </a:rPr>
              <a:t>fractions: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factorise </a:t>
            </a:r>
            <a:r>
              <a:rPr lang="en-GB" sz="2400" dirty="0">
                <a:latin typeface="Comic Sans MS" pitchFamily="66" charset="0"/>
              </a:rPr>
              <a:t>the top </a:t>
            </a:r>
            <a:r>
              <a:rPr lang="en-GB" sz="2400" dirty="0" smtClean="0">
                <a:latin typeface="Comic Sans MS" pitchFamily="66" charset="0"/>
              </a:rPr>
              <a:t>and/or </a:t>
            </a:r>
            <a:r>
              <a:rPr lang="en-GB" sz="2400" dirty="0">
                <a:latin typeface="Comic Sans MS" pitchFamily="66" charset="0"/>
              </a:rPr>
              <a:t>the </a:t>
            </a:r>
            <a:r>
              <a:rPr lang="en-GB" sz="2400" dirty="0" smtClean="0">
                <a:latin typeface="Comic Sans MS" pitchFamily="66" charset="0"/>
              </a:rPr>
              <a:t>bottom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cancel </a:t>
            </a:r>
            <a:r>
              <a:rPr lang="en-GB" sz="2400" dirty="0">
                <a:latin typeface="Comic Sans MS" pitchFamily="66" charset="0"/>
              </a:rPr>
              <a:t>common </a:t>
            </a:r>
            <a:r>
              <a:rPr lang="en-GB" sz="2400" dirty="0" smtClean="0">
                <a:latin typeface="Comic Sans MS" pitchFamily="66" charset="0"/>
              </a:rPr>
              <a:t>factors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58376" y="3138633"/>
            <a:ext cx="23003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  </a:t>
            </a:r>
            <a:r>
              <a:rPr lang="en-GB" sz="2400" u="sng" dirty="0" smtClean="0">
                <a:latin typeface="Comic Sans MS" pitchFamily="66" charset="0"/>
              </a:rPr>
              <a:t>4(x - 5)</a:t>
            </a:r>
            <a:endParaRPr lang="en-GB" sz="2400" u="sng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(x – 5)(x – 8)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265" y="3138633"/>
            <a:ext cx="2088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    </a:t>
            </a:r>
            <a:r>
              <a:rPr lang="en-GB" sz="2400" u="sng" dirty="0" smtClean="0">
                <a:latin typeface="Comic Sans MS" pitchFamily="66" charset="0"/>
              </a:rPr>
              <a:t>4x - 20</a:t>
            </a:r>
            <a:endParaRPr lang="en-GB" sz="2400" u="sng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x² - 13x + 40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22168" y="3138633"/>
            <a:ext cx="1277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_</a:t>
            </a:r>
            <a:r>
              <a:rPr lang="en-GB" sz="2400" u="sng" dirty="0" smtClean="0">
                <a:latin typeface="Comic Sans MS" pitchFamily="66" charset="0"/>
              </a:rPr>
              <a:t>4_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(x – 8)</a:t>
            </a:r>
            <a:endParaRPr lang="en-GB" sz="2400" dirty="0"/>
          </a:p>
        </p:txBody>
      </p:sp>
      <p:sp>
        <p:nvSpPr>
          <p:cNvPr id="16" name="Rectangle 15"/>
          <p:cNvSpPr/>
          <p:nvPr/>
        </p:nvSpPr>
        <p:spPr>
          <a:xfrm>
            <a:off x="2866464" y="4333248"/>
            <a:ext cx="237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(x + 4)(x – 4)</a:t>
            </a:r>
            <a:endParaRPr lang="en-GB" sz="2400" u="sng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 (x + 4)(x – 5)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264" y="4340504"/>
            <a:ext cx="180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   </a:t>
            </a:r>
            <a:r>
              <a:rPr lang="en-GB" sz="2400" u="sng" dirty="0" smtClean="0">
                <a:latin typeface="Comic Sans MS" pitchFamily="66" charset="0"/>
              </a:rPr>
              <a:t>x² - 16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x² - x - 20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92692" y="4333249"/>
            <a:ext cx="1634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(x – 4)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 (x - 5)</a:t>
            </a:r>
            <a:endParaRPr lang="en-GB" sz="240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587523" y="3554131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299206" y="4788076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220693" y="4428036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14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Simplifying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413" y="1946519"/>
            <a:ext cx="8055858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>
                <a:latin typeface="Comic Sans MS" pitchFamily="66" charset="0"/>
              </a:rPr>
              <a:t>5</a:t>
            </a:r>
            <a:r>
              <a:rPr lang="en-GB" sz="2000" u="sng" dirty="0" smtClean="0">
                <a:latin typeface="Comic Sans MS" pitchFamily="66" charset="0"/>
              </a:rPr>
              <a:t>x – 25	</a:t>
            </a:r>
            <a:r>
              <a:rPr lang="en-GB" sz="2000" dirty="0" smtClean="0">
                <a:latin typeface="Comic Sans MS" pitchFamily="66" charset="0"/>
              </a:rPr>
              <a:t>		</a:t>
            </a:r>
            <a:r>
              <a:rPr lang="en-GB" sz="2000" u="sng" dirty="0" smtClean="0">
                <a:latin typeface="Comic Sans MS" pitchFamily="66" charset="0"/>
              </a:rPr>
              <a:t>12x + 30</a:t>
            </a:r>
            <a:r>
              <a:rPr lang="en-GB" sz="2000" dirty="0" smtClean="0">
                <a:latin typeface="Comic Sans MS" pitchFamily="66" charset="0"/>
              </a:rPr>
              <a:t>		</a:t>
            </a:r>
            <a:r>
              <a:rPr lang="en-GB" sz="2000" u="sng" dirty="0" smtClean="0">
                <a:latin typeface="Comic Sans MS" pitchFamily="66" charset="0"/>
              </a:rPr>
              <a:t>20x² - 40x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 10x²			    9x²			     15x²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9413" y="2918627"/>
            <a:ext cx="8055858" cy="707886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8ab – 16b</a:t>
            </a:r>
            <a:r>
              <a:rPr lang="en-GB" sz="2000" dirty="0" smtClean="0">
                <a:latin typeface="Comic Sans MS" pitchFamily="66" charset="0"/>
              </a:rPr>
              <a:t>		</a:t>
            </a:r>
            <a:r>
              <a:rPr lang="en-GB" sz="2000" u="sng" dirty="0" smtClean="0">
                <a:latin typeface="Comic Sans MS" pitchFamily="66" charset="0"/>
              </a:rPr>
              <a:t>9cd² - 24d²</a:t>
            </a:r>
            <a:r>
              <a:rPr lang="en-GB" sz="2000" dirty="0" smtClean="0">
                <a:latin typeface="Comic Sans MS" pitchFamily="66" charset="0"/>
              </a:rPr>
              <a:t>		</a:t>
            </a:r>
            <a:r>
              <a:rPr lang="en-GB" sz="2000" u="sng" dirty="0">
                <a:latin typeface="Comic Sans MS" pitchFamily="66" charset="0"/>
              </a:rPr>
              <a:t> </a:t>
            </a:r>
            <a:r>
              <a:rPr lang="en-GB" sz="2000" u="sng" dirty="0" smtClean="0">
                <a:latin typeface="Comic Sans MS" pitchFamily="66" charset="0"/>
              </a:rPr>
              <a:t>14efg² + 7ef²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  24ab			      15d			        21efg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9413" y="3920642"/>
            <a:ext cx="8055858" cy="70788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x² + 9x + 20</a:t>
            </a:r>
            <a:r>
              <a:rPr lang="en-GB" sz="2000" dirty="0" smtClean="0">
                <a:latin typeface="Comic Sans MS" pitchFamily="66" charset="0"/>
              </a:rPr>
              <a:t>		 </a:t>
            </a:r>
            <a:r>
              <a:rPr lang="en-GB" sz="2000" u="sng" dirty="0" smtClean="0">
                <a:latin typeface="Comic Sans MS" pitchFamily="66" charset="0"/>
              </a:rPr>
              <a:t>x² - 3x - 88</a:t>
            </a:r>
            <a:r>
              <a:rPr lang="en-GB" sz="2000" dirty="0" smtClean="0">
                <a:latin typeface="Comic Sans MS" pitchFamily="66" charset="0"/>
              </a:rPr>
              <a:t>		    </a:t>
            </a:r>
            <a:r>
              <a:rPr lang="en-GB" sz="2000" u="sng" dirty="0" smtClean="0">
                <a:latin typeface="Comic Sans MS" pitchFamily="66" charset="0"/>
              </a:rPr>
              <a:t>x² - 49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  7x + 28		x² - 21x + 110	</a:t>
            </a:r>
            <a:r>
              <a:rPr lang="en-GB" sz="2000" dirty="0">
                <a:latin typeface="Comic Sans MS" pitchFamily="66" charset="0"/>
              </a:rPr>
              <a:t>	</a:t>
            </a:r>
            <a:r>
              <a:rPr lang="en-GB" sz="2000" dirty="0" smtClean="0">
                <a:latin typeface="Comic Sans MS" pitchFamily="66" charset="0"/>
              </a:rPr>
              <a:t>x² - 5x - 14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8351" y="4928754"/>
            <a:ext cx="8055858" cy="70788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2x² + 7x + 3</a:t>
            </a:r>
            <a:r>
              <a:rPr lang="en-GB" sz="2000" dirty="0" smtClean="0">
                <a:latin typeface="Comic Sans MS" pitchFamily="66" charset="0"/>
              </a:rPr>
              <a:t>		</a:t>
            </a:r>
            <a:r>
              <a:rPr lang="en-GB" sz="2000" u="sng" dirty="0" smtClean="0">
                <a:latin typeface="Comic Sans MS" pitchFamily="66" charset="0"/>
              </a:rPr>
              <a:t>5x² - 3x - 14</a:t>
            </a:r>
            <a:r>
              <a:rPr lang="en-GB" sz="2000" dirty="0" smtClean="0">
                <a:latin typeface="Comic Sans MS" pitchFamily="66" charset="0"/>
              </a:rPr>
              <a:t>		 </a:t>
            </a:r>
            <a:r>
              <a:rPr lang="en-GB" sz="2000" u="sng" dirty="0" smtClean="0">
                <a:latin typeface="Comic Sans MS" pitchFamily="66" charset="0"/>
              </a:rPr>
              <a:t>6x² - 13x - 5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    x² - 9		x² - 11x + 18	</a:t>
            </a:r>
            <a:r>
              <a:rPr lang="en-GB" sz="2000" dirty="0">
                <a:latin typeface="Comic Sans MS" pitchFamily="66" charset="0"/>
              </a:rPr>
              <a:t>	</a:t>
            </a:r>
            <a:r>
              <a:rPr lang="en-GB" sz="2000" dirty="0" smtClean="0">
                <a:latin typeface="Comic Sans MS" pitchFamily="66" charset="0"/>
              </a:rPr>
              <a:t>10² - 19x - 15</a:t>
            </a: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2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Answers 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413" y="1946519"/>
            <a:ext cx="8055858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x – 5</a:t>
            </a:r>
            <a:r>
              <a:rPr lang="en-GB" sz="2000" dirty="0" smtClean="0">
                <a:latin typeface="Comic Sans MS" pitchFamily="66" charset="0"/>
              </a:rPr>
              <a:t>			</a:t>
            </a:r>
            <a:r>
              <a:rPr lang="en-GB" sz="2000" u="sng" dirty="0" smtClean="0">
                <a:latin typeface="Comic Sans MS" pitchFamily="66" charset="0"/>
              </a:rPr>
              <a:t>2x + 5</a:t>
            </a:r>
            <a:r>
              <a:rPr lang="en-GB" sz="2000" dirty="0" smtClean="0">
                <a:latin typeface="Comic Sans MS" pitchFamily="66" charset="0"/>
              </a:rPr>
              <a:t>			</a:t>
            </a:r>
            <a:r>
              <a:rPr lang="en-GB" sz="2000" u="sng" dirty="0" smtClean="0">
                <a:latin typeface="Comic Sans MS" pitchFamily="66" charset="0"/>
              </a:rPr>
              <a:t>4x - 8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2x²			  3x²			   3x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9413" y="2918627"/>
            <a:ext cx="8055858" cy="707886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>
                <a:latin typeface="Comic Sans MS" pitchFamily="66" charset="0"/>
              </a:rPr>
              <a:t>a</a:t>
            </a:r>
            <a:r>
              <a:rPr lang="en-GB" sz="2000" u="sng" dirty="0" smtClean="0">
                <a:latin typeface="Comic Sans MS" pitchFamily="66" charset="0"/>
              </a:rPr>
              <a:t> - 2</a:t>
            </a:r>
            <a:r>
              <a:rPr lang="en-GB" sz="2000" dirty="0" smtClean="0">
                <a:latin typeface="Comic Sans MS" pitchFamily="66" charset="0"/>
              </a:rPr>
              <a:t>			</a:t>
            </a:r>
            <a:r>
              <a:rPr lang="en-GB" sz="2000" u="sng" dirty="0" smtClean="0">
                <a:latin typeface="Comic Sans MS" pitchFamily="66" charset="0"/>
              </a:rPr>
              <a:t>3cd – 8d</a:t>
            </a:r>
            <a:r>
              <a:rPr lang="en-GB" sz="2000" dirty="0" smtClean="0">
                <a:latin typeface="Comic Sans MS" pitchFamily="66" charset="0"/>
              </a:rPr>
              <a:t>		</a:t>
            </a:r>
            <a:r>
              <a:rPr lang="en-GB" sz="2000" u="sng" dirty="0" smtClean="0">
                <a:latin typeface="Comic Sans MS" pitchFamily="66" charset="0"/>
              </a:rPr>
              <a:t>2g² + 7f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3a			     5			    3g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9413" y="3920642"/>
            <a:ext cx="8055858" cy="70788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>
                <a:latin typeface="Comic Sans MS" pitchFamily="66" charset="0"/>
              </a:rPr>
              <a:t>x</a:t>
            </a:r>
            <a:r>
              <a:rPr lang="en-GB" sz="2000" u="sng" dirty="0" smtClean="0">
                <a:latin typeface="Comic Sans MS" pitchFamily="66" charset="0"/>
              </a:rPr>
              <a:t> + 5</a:t>
            </a:r>
            <a:r>
              <a:rPr lang="en-GB" sz="2000" dirty="0" smtClean="0">
                <a:latin typeface="Comic Sans MS" pitchFamily="66" charset="0"/>
              </a:rPr>
              <a:t>			 </a:t>
            </a:r>
            <a:r>
              <a:rPr lang="en-GB" sz="2000" u="sng" dirty="0" smtClean="0">
                <a:latin typeface="Comic Sans MS" pitchFamily="66" charset="0"/>
              </a:rPr>
              <a:t>x + 8</a:t>
            </a:r>
            <a:r>
              <a:rPr lang="en-GB" sz="2000" dirty="0" smtClean="0">
                <a:latin typeface="Comic Sans MS" pitchFamily="66" charset="0"/>
              </a:rPr>
              <a:t>		   	</a:t>
            </a:r>
            <a:r>
              <a:rPr lang="en-GB" sz="2000" u="sng" dirty="0" smtClean="0">
                <a:latin typeface="Comic Sans MS" pitchFamily="66" charset="0"/>
              </a:rPr>
              <a:t>x + 7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  7			x - 10	</a:t>
            </a:r>
            <a:r>
              <a:rPr lang="en-GB" sz="2000" dirty="0">
                <a:latin typeface="Comic Sans MS" pitchFamily="66" charset="0"/>
              </a:rPr>
              <a:t>	</a:t>
            </a:r>
            <a:r>
              <a:rPr lang="en-GB" sz="2000" dirty="0" smtClean="0">
                <a:latin typeface="Comic Sans MS" pitchFamily="66" charset="0"/>
              </a:rPr>
              <a:t>	x + 2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8351" y="4928754"/>
            <a:ext cx="8055858" cy="70788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2x + 1</a:t>
            </a:r>
            <a:r>
              <a:rPr lang="en-GB" sz="2000" dirty="0" smtClean="0">
                <a:latin typeface="Comic Sans MS" pitchFamily="66" charset="0"/>
              </a:rPr>
              <a:t>			</a:t>
            </a:r>
            <a:r>
              <a:rPr lang="en-GB" sz="2000" u="sng" dirty="0" smtClean="0">
                <a:latin typeface="Comic Sans MS" pitchFamily="66" charset="0"/>
              </a:rPr>
              <a:t>5x + 7</a:t>
            </a:r>
            <a:r>
              <a:rPr lang="en-GB" sz="2000" dirty="0" smtClean="0">
                <a:latin typeface="Comic Sans MS" pitchFamily="66" charset="0"/>
              </a:rPr>
              <a:t>		 	</a:t>
            </a:r>
            <a:r>
              <a:rPr lang="en-GB" sz="2000" u="sng" dirty="0" smtClean="0">
                <a:latin typeface="Comic Sans MS" pitchFamily="66" charset="0"/>
              </a:rPr>
              <a:t>3x + 1</a:t>
            </a:r>
            <a:endParaRPr lang="en-GB" sz="2000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x - 3			 x - 9	</a:t>
            </a:r>
            <a:r>
              <a:rPr lang="en-GB" sz="2000" dirty="0">
                <a:latin typeface="Comic Sans MS" pitchFamily="66" charset="0"/>
              </a:rPr>
              <a:t>	</a:t>
            </a:r>
            <a:r>
              <a:rPr lang="en-GB" sz="2000" dirty="0" smtClean="0">
                <a:latin typeface="Comic Sans MS" pitchFamily="66" charset="0"/>
              </a:rPr>
              <a:t>	5x + 3</a:t>
            </a: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4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Multiplying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167716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To </a:t>
            </a:r>
            <a:r>
              <a:rPr lang="en-GB" sz="2400" dirty="0" smtClean="0">
                <a:latin typeface="Comic Sans MS" pitchFamily="66" charset="0"/>
              </a:rPr>
              <a:t>multiply algebraic fractions: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>
                <a:latin typeface="Comic Sans MS" pitchFamily="66" charset="0"/>
              </a:rPr>
              <a:t>cancel common factors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multiply the numerators, multiply the denominators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99792" y="3138633"/>
            <a:ext cx="23003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a  x  </a:t>
            </a:r>
            <a:r>
              <a:rPr lang="en-GB" sz="2400" u="sng" dirty="0" smtClean="0">
                <a:latin typeface="Comic Sans MS" pitchFamily="66" charset="0"/>
              </a:rPr>
              <a:t>3b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    4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8232" y="3138633"/>
            <a:ext cx="1777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>
                <a:latin typeface="Comic Sans MS" pitchFamily="66" charset="0"/>
              </a:rPr>
              <a:t>4a</a:t>
            </a:r>
            <a:r>
              <a:rPr lang="en-GB" sz="2400" dirty="0" smtClean="0">
                <a:latin typeface="Comic Sans MS" pitchFamily="66" charset="0"/>
              </a:rPr>
              <a:t>  x  </a:t>
            </a:r>
            <a:r>
              <a:rPr lang="en-GB" sz="2400" u="sng" dirty="0" smtClean="0">
                <a:latin typeface="Comic Sans MS" pitchFamily="66" charset="0"/>
              </a:rPr>
              <a:t>15b</a:t>
            </a:r>
            <a:endParaRPr lang="en-GB" sz="2400" u="sng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5        16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1223" y="3138633"/>
            <a:ext cx="1277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3ab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4</a:t>
            </a:r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539552" y="4354018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>
                <a:latin typeface="Comic Sans MS" pitchFamily="66" charset="0"/>
              </a:rPr>
              <a:t>n + 4</a:t>
            </a:r>
            <a:r>
              <a:rPr lang="en-GB" sz="2400" dirty="0" smtClean="0">
                <a:latin typeface="Comic Sans MS" pitchFamily="66" charset="0"/>
              </a:rPr>
              <a:t>  x  </a:t>
            </a:r>
            <a:r>
              <a:rPr lang="en-GB" sz="2400" u="sng" dirty="0" smtClean="0">
                <a:latin typeface="Comic Sans MS" pitchFamily="66" charset="0"/>
              </a:rPr>
              <a:t>3n – 9</a:t>
            </a:r>
          </a:p>
          <a:p>
            <a:r>
              <a:rPr lang="en-GB" sz="2400" dirty="0">
                <a:latin typeface="Comic Sans MS" pitchFamily="66" charset="0"/>
              </a:rPr>
              <a:t>n</a:t>
            </a:r>
            <a:r>
              <a:rPr lang="en-GB" sz="2400" dirty="0" smtClean="0">
                <a:latin typeface="Comic Sans MS" pitchFamily="66" charset="0"/>
              </a:rPr>
              <a:t> – 3      5n + 20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774400" y="3138633"/>
            <a:ext cx="36683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347864" y="4395961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905451" y="4395738"/>
            <a:ext cx="733660" cy="3600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782949" y="3554131"/>
            <a:ext cx="36683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49779" y="354483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736068" y="3150100"/>
            <a:ext cx="366830" cy="3600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882849" y="3504314"/>
            <a:ext cx="366830" cy="3600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480895" y="2913557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70989" y="4340503"/>
            <a:ext cx="2797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n + 4</a:t>
            </a:r>
            <a:r>
              <a:rPr lang="en-GB" sz="2400" dirty="0" smtClean="0">
                <a:latin typeface="Comic Sans MS" pitchFamily="66" charset="0"/>
              </a:rPr>
              <a:t>  x  </a:t>
            </a:r>
            <a:r>
              <a:rPr lang="en-GB" sz="2400" u="sng" dirty="0" smtClean="0">
                <a:latin typeface="Comic Sans MS" pitchFamily="66" charset="0"/>
              </a:rPr>
              <a:t>3(n – 3)</a:t>
            </a:r>
          </a:p>
          <a:p>
            <a:r>
              <a:rPr lang="en-GB" sz="2400" dirty="0" smtClean="0">
                <a:latin typeface="Comic Sans MS" pitchFamily="66" charset="0"/>
              </a:rPr>
              <a:t>   n – 3      5(n + 4)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905451" y="4756001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347864" y="4745596"/>
            <a:ext cx="733660" cy="3600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971039" y="4341643"/>
            <a:ext cx="2797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3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5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2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/>
      <p:bldP spid="3" grpId="0"/>
      <p:bldP spid="26" grpId="0"/>
      <p:bldP spid="27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608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Dividing Algebraic Fractions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167716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To </a:t>
            </a:r>
            <a:r>
              <a:rPr lang="en-GB" sz="2400" dirty="0" smtClean="0">
                <a:latin typeface="Comic Sans MS" pitchFamily="66" charset="0"/>
              </a:rPr>
              <a:t>divide algebraic fractions: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flip the second fraction and change ÷ to x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>
                <a:latin typeface="Comic Sans MS" pitchFamily="66" charset="0"/>
              </a:rPr>
              <a:t>cancel common factors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multiply the numerators, multiply the denominators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5764" y="3354873"/>
            <a:ext cx="2088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_</a:t>
            </a:r>
            <a:r>
              <a:rPr lang="en-GB" sz="2400" u="sng" dirty="0" smtClean="0">
                <a:latin typeface="Comic Sans MS" pitchFamily="66" charset="0"/>
              </a:rPr>
              <a:t>11_</a:t>
            </a:r>
            <a:r>
              <a:rPr lang="en-GB" sz="2400" dirty="0" smtClean="0">
                <a:latin typeface="Comic Sans MS" pitchFamily="66" charset="0"/>
              </a:rPr>
              <a:t>  ÷  </a:t>
            </a:r>
            <a:r>
              <a:rPr lang="en-GB" sz="2400" u="sng" dirty="0" smtClean="0">
                <a:latin typeface="Comic Sans MS" pitchFamily="66" charset="0"/>
              </a:rPr>
              <a:t>77y</a:t>
            </a:r>
          </a:p>
          <a:p>
            <a:r>
              <a:rPr lang="en-GB" sz="2400" dirty="0" smtClean="0">
                <a:latin typeface="Comic Sans MS" pitchFamily="66" charset="0"/>
              </a:rPr>
              <a:t>9x²y      15x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5764" y="4316954"/>
            <a:ext cx="44144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    </a:t>
            </a:r>
            <a:r>
              <a:rPr lang="en-GB" sz="2400" u="sng" dirty="0" smtClean="0">
                <a:latin typeface="Comic Sans MS" pitchFamily="66" charset="0"/>
              </a:rPr>
              <a:t>x² - 4</a:t>
            </a:r>
            <a:r>
              <a:rPr lang="en-GB" sz="2400" dirty="0" smtClean="0">
                <a:latin typeface="Comic Sans MS" pitchFamily="66" charset="0"/>
              </a:rPr>
              <a:t>        ÷  </a:t>
            </a:r>
            <a:r>
              <a:rPr lang="en-GB" sz="2400" u="sng" dirty="0" smtClean="0">
                <a:latin typeface="Comic Sans MS" pitchFamily="66" charset="0"/>
              </a:rPr>
              <a:t>x² - 5x + 6</a:t>
            </a:r>
          </a:p>
          <a:p>
            <a:r>
              <a:rPr lang="en-GB" sz="2400" dirty="0" smtClean="0">
                <a:latin typeface="Comic Sans MS" pitchFamily="66" charset="0"/>
              </a:rPr>
              <a:t>x² + 4x – 32          5x + 40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63996" y="3354873"/>
            <a:ext cx="2478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_</a:t>
            </a:r>
            <a:r>
              <a:rPr lang="en-GB" sz="2400" u="sng" dirty="0" smtClean="0">
                <a:latin typeface="Comic Sans MS" pitchFamily="66" charset="0"/>
              </a:rPr>
              <a:t>11_</a:t>
            </a:r>
            <a:r>
              <a:rPr lang="en-GB" sz="2400" dirty="0" smtClean="0">
                <a:latin typeface="Comic Sans MS" pitchFamily="66" charset="0"/>
              </a:rPr>
              <a:t>  x  </a:t>
            </a:r>
            <a:r>
              <a:rPr lang="en-GB" sz="2400" u="sng" dirty="0" smtClean="0">
                <a:latin typeface="Comic Sans MS" pitchFamily="66" charset="0"/>
              </a:rPr>
              <a:t>15x</a:t>
            </a:r>
          </a:p>
          <a:p>
            <a:r>
              <a:rPr lang="en-GB" sz="2400" dirty="0" smtClean="0">
                <a:latin typeface="Comic Sans MS" pitchFamily="66" charset="0"/>
              </a:rPr>
              <a:t>   9x²y      77y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074806" y="3763251"/>
            <a:ext cx="36683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850046" y="3737500"/>
            <a:ext cx="514865" cy="3600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998081" y="3374844"/>
            <a:ext cx="36683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066746" y="3442292"/>
            <a:ext cx="515511" cy="29520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732323" y="3719558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10979" y="3741830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3x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604115" y="325789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5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942298" y="3354873"/>
            <a:ext cx="2478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_</a:t>
            </a:r>
            <a:r>
              <a:rPr lang="en-GB" sz="2400" u="sng" dirty="0" smtClean="0">
                <a:latin typeface="Comic Sans MS" pitchFamily="66" charset="0"/>
              </a:rPr>
              <a:t>1_</a:t>
            </a:r>
            <a:r>
              <a:rPr lang="en-GB" sz="2400" dirty="0" smtClean="0">
                <a:latin typeface="Comic Sans MS" pitchFamily="66" charset="0"/>
              </a:rPr>
              <a:t>  x  _</a:t>
            </a:r>
            <a:r>
              <a:rPr lang="en-GB" sz="2400" u="sng" dirty="0">
                <a:latin typeface="Comic Sans MS" pitchFamily="66" charset="0"/>
              </a:rPr>
              <a:t>5</a:t>
            </a:r>
            <a:r>
              <a:rPr lang="en-GB" sz="2400" u="sng" dirty="0" smtClean="0">
                <a:latin typeface="Comic Sans MS" pitchFamily="66" charset="0"/>
              </a:rPr>
              <a:t>_</a:t>
            </a:r>
          </a:p>
          <a:p>
            <a:r>
              <a:rPr lang="en-GB" sz="2400" dirty="0" smtClean="0">
                <a:latin typeface="Comic Sans MS" pitchFamily="66" charset="0"/>
              </a:rPr>
              <a:t>   3xy      7y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092280" y="3376674"/>
            <a:ext cx="2478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_</a:t>
            </a:r>
            <a:r>
              <a:rPr lang="en-GB" sz="2400" u="sng" dirty="0">
                <a:latin typeface="Comic Sans MS" pitchFamily="66" charset="0"/>
              </a:rPr>
              <a:t>5</a:t>
            </a:r>
            <a:r>
              <a:rPr lang="en-GB" sz="2400" u="sng" dirty="0" smtClean="0">
                <a:latin typeface="Comic Sans MS" pitchFamily="66" charset="0"/>
              </a:rPr>
              <a:t>_</a:t>
            </a:r>
          </a:p>
          <a:p>
            <a:r>
              <a:rPr lang="en-GB" sz="2400" dirty="0" smtClean="0">
                <a:latin typeface="Comic Sans MS" pitchFamily="66" charset="0"/>
              </a:rPr>
              <a:t>  21xy²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29540" y="4316954"/>
            <a:ext cx="44144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  </a:t>
            </a:r>
            <a:r>
              <a:rPr lang="en-GB" sz="2400" u="sng" dirty="0" smtClean="0">
                <a:latin typeface="Comic Sans MS" pitchFamily="66" charset="0"/>
              </a:rPr>
              <a:t>x² - 4</a:t>
            </a:r>
            <a:r>
              <a:rPr lang="en-GB" sz="2400" dirty="0" smtClean="0">
                <a:latin typeface="Comic Sans MS" pitchFamily="66" charset="0"/>
              </a:rPr>
              <a:t>      x   </a:t>
            </a:r>
            <a:r>
              <a:rPr lang="en-GB" sz="2400" u="sng" dirty="0" smtClean="0">
                <a:latin typeface="Comic Sans MS" pitchFamily="66" charset="0"/>
              </a:rPr>
              <a:t>5x </a:t>
            </a:r>
            <a:r>
              <a:rPr lang="en-GB" sz="2400" u="sng" dirty="0">
                <a:latin typeface="Comic Sans MS" pitchFamily="66" charset="0"/>
              </a:rPr>
              <a:t>+ 40</a:t>
            </a:r>
            <a:r>
              <a:rPr lang="en-GB" sz="2400" u="sng" dirty="0" smtClean="0">
                <a:latin typeface="Comic Sans MS" pitchFamily="66" charset="0"/>
              </a:rPr>
              <a:t> </a:t>
            </a:r>
          </a:p>
          <a:p>
            <a:r>
              <a:rPr lang="en-GB" sz="2400" dirty="0" smtClean="0">
                <a:latin typeface="Comic Sans MS" pitchFamily="66" charset="0"/>
              </a:rPr>
              <a:t>x² + 4x – 32     x² </a:t>
            </a:r>
            <a:r>
              <a:rPr lang="en-GB" sz="2400" dirty="0">
                <a:latin typeface="Comic Sans MS" pitchFamily="66" charset="0"/>
              </a:rPr>
              <a:t>- 5x + </a:t>
            </a:r>
            <a:r>
              <a:rPr lang="en-GB" sz="2400" dirty="0" smtClean="0">
                <a:latin typeface="Comic Sans MS" pitchFamily="66" charset="0"/>
              </a:rPr>
              <a:t>6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1128" y="5300351"/>
            <a:ext cx="45811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</a:t>
            </a:r>
            <a:r>
              <a:rPr lang="en-GB" sz="2400" u="sng" dirty="0" smtClean="0">
                <a:latin typeface="Comic Sans MS" pitchFamily="66" charset="0"/>
              </a:rPr>
              <a:t>(x + 2)(x – 2)</a:t>
            </a:r>
            <a:r>
              <a:rPr lang="en-GB" sz="2400" dirty="0" smtClean="0">
                <a:latin typeface="Comic Sans MS" pitchFamily="66" charset="0"/>
              </a:rPr>
              <a:t>  x     </a:t>
            </a:r>
            <a:r>
              <a:rPr lang="en-GB" sz="2400" u="sng" dirty="0" smtClean="0">
                <a:latin typeface="Comic Sans MS" pitchFamily="66" charset="0"/>
              </a:rPr>
              <a:t>5(x </a:t>
            </a:r>
            <a:r>
              <a:rPr lang="en-GB" sz="2400" u="sng" dirty="0">
                <a:latin typeface="Comic Sans MS" pitchFamily="66" charset="0"/>
              </a:rPr>
              <a:t>+ </a:t>
            </a:r>
            <a:r>
              <a:rPr lang="en-GB" sz="2400" u="sng" dirty="0" smtClean="0">
                <a:latin typeface="Comic Sans MS" pitchFamily="66" charset="0"/>
              </a:rPr>
              <a:t>8) </a:t>
            </a:r>
          </a:p>
          <a:p>
            <a:r>
              <a:rPr lang="en-GB" sz="2400" dirty="0" smtClean="0">
                <a:latin typeface="Comic Sans MS" pitchFamily="66" charset="0"/>
              </a:rPr>
              <a:t>   (x + 8)(x – 4)     (x – 2)(x – 3)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668193" y="5355809"/>
            <a:ext cx="733660" cy="3600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053706" y="5729388"/>
            <a:ext cx="733660" cy="3600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85564" y="5300351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827584" y="5723577"/>
            <a:ext cx="73366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30016" y="5290206"/>
            <a:ext cx="3201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=    </a:t>
            </a:r>
            <a:r>
              <a:rPr lang="en-GB" sz="2400" u="sng" dirty="0">
                <a:latin typeface="Comic Sans MS" pitchFamily="66" charset="0"/>
              </a:rPr>
              <a:t>5</a:t>
            </a:r>
            <a:r>
              <a:rPr lang="en-GB" sz="2400" u="sng" dirty="0" smtClean="0">
                <a:latin typeface="Comic Sans MS" pitchFamily="66" charset="0"/>
              </a:rPr>
              <a:t>(x </a:t>
            </a:r>
            <a:r>
              <a:rPr lang="en-GB" sz="2400" u="sng" dirty="0">
                <a:latin typeface="Comic Sans MS" pitchFamily="66" charset="0"/>
              </a:rPr>
              <a:t>+</a:t>
            </a:r>
            <a:r>
              <a:rPr lang="en-GB" sz="2400" u="sng" dirty="0" smtClean="0">
                <a:latin typeface="Comic Sans MS" pitchFamily="66" charset="0"/>
              </a:rPr>
              <a:t> 2)</a:t>
            </a:r>
          </a:p>
          <a:p>
            <a:r>
              <a:rPr lang="en-GB" sz="2400" dirty="0" smtClean="0">
                <a:latin typeface="Comic Sans MS" pitchFamily="66" charset="0"/>
              </a:rPr>
              <a:t>   (x - </a:t>
            </a:r>
            <a:r>
              <a:rPr lang="en-GB" sz="2400" dirty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)(x – 3)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69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20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45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 back</Template>
  <TotalTime>1775</TotalTime>
  <Words>828</Words>
  <Application>Microsoft Office PowerPoint</Application>
  <PresentationFormat>On-screen Show (4:3)</PresentationFormat>
  <Paragraphs>189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Microsoft YaHei</vt:lpstr>
      <vt:lpstr>Arial</vt:lpstr>
      <vt:lpstr>Calibri</vt:lpstr>
      <vt:lpstr>Comic Sans MS</vt:lpstr>
      <vt:lpstr>Times New Roman</vt:lpstr>
      <vt:lpstr>Wingdings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Daniel Burke</dc:creator>
  <cp:lastModifiedBy>Danielle Glover</cp:lastModifiedBy>
  <cp:revision>83</cp:revision>
  <cp:lastPrinted>2014-09-26T08:03:25Z</cp:lastPrinted>
  <dcterms:created xsi:type="dcterms:W3CDTF">2013-01-14T22:17:22Z</dcterms:created>
  <dcterms:modified xsi:type="dcterms:W3CDTF">2015-08-29T12:50:54Z</dcterms:modified>
</cp:coreProperties>
</file>