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57" r:id="rId4"/>
    <p:sldId id="258" r:id="rId5"/>
    <p:sldId id="259" r:id="rId6"/>
    <p:sldId id="260" r:id="rId7"/>
    <p:sldId id="264" r:id="rId8"/>
    <p:sldId id="26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7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B849D-6326-4366-8E5C-4201A57D799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F9218C0-E94A-4305-9506-415935C69C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C3EA6F0-7B2F-4C11-AD87-EE879B7634F3}"/>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5" name="Footer Placeholder 4">
            <a:extLst>
              <a:ext uri="{FF2B5EF4-FFF2-40B4-BE49-F238E27FC236}">
                <a16:creationId xmlns:a16="http://schemas.microsoft.com/office/drawing/2014/main" id="{5405A851-0AC7-42C2-91C1-D0A2EBB11F2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5CA6193-94F5-4CF1-88D7-CDFFE8762D72}"/>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1879883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A0E23-BDF8-4D96-B38E-178AEE332A9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232BA77-93A0-4C13-8ED0-3564BE89C0E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6A88258-503F-45FE-AA08-E2D8010CDBCA}"/>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5" name="Footer Placeholder 4">
            <a:extLst>
              <a:ext uri="{FF2B5EF4-FFF2-40B4-BE49-F238E27FC236}">
                <a16:creationId xmlns:a16="http://schemas.microsoft.com/office/drawing/2014/main" id="{A2FD97C3-64A8-4F02-BA52-E4E3BF45F23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D4178A6-0373-4C2D-AA41-1A4462300B78}"/>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840831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EFDCDD-1D4E-43EA-88B9-DDF3056F7B4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A4E0A1B-8C31-49A0-BC98-0320D0879A0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0912536-6EE5-4505-B2DB-D57F84ACF832}"/>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5" name="Footer Placeholder 4">
            <a:extLst>
              <a:ext uri="{FF2B5EF4-FFF2-40B4-BE49-F238E27FC236}">
                <a16:creationId xmlns:a16="http://schemas.microsoft.com/office/drawing/2014/main" id="{47666C7A-7701-4EC6-BB58-6E4DF6AA3B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2AEB7CA-4A1A-4EA6-9F4A-3B6DB3F58E0F}"/>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1080671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C0697-D7A1-46C8-969A-6047F9560C0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F1B0211-38FD-4201-841F-C633A1AE02F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13152AB-1865-4293-BDA3-030998CD35B7}"/>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5" name="Footer Placeholder 4">
            <a:extLst>
              <a:ext uri="{FF2B5EF4-FFF2-40B4-BE49-F238E27FC236}">
                <a16:creationId xmlns:a16="http://schemas.microsoft.com/office/drawing/2014/main" id="{63B4EEF5-F07D-4946-93BD-20B6F9FF5D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B2BE00E-BD3B-42D1-8AE9-838AFFC9FB11}"/>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1818103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6B895-6B0F-42A9-BCAD-E3CED4F5053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6E82A97-165E-4CAB-8DCA-D920E9B9CB8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1E4D145-9EC4-46B2-9FDD-1023D599BC79}"/>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5" name="Footer Placeholder 4">
            <a:extLst>
              <a:ext uri="{FF2B5EF4-FFF2-40B4-BE49-F238E27FC236}">
                <a16:creationId xmlns:a16="http://schemas.microsoft.com/office/drawing/2014/main" id="{64253276-2531-46B2-ADF3-18ED3C486BD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9467408-1028-4865-A830-4AD876FF6627}"/>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296850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A42E0-59A2-419A-B376-4784BF4AEB0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53A712A-2D8B-4BED-8A32-5C1D8F829FF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5E7892E-6C99-4F0B-B89D-F5D81C1201B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FBDB8A3-D3BE-4972-A537-F3EC9EC8106F}"/>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6" name="Footer Placeholder 5">
            <a:extLst>
              <a:ext uri="{FF2B5EF4-FFF2-40B4-BE49-F238E27FC236}">
                <a16:creationId xmlns:a16="http://schemas.microsoft.com/office/drawing/2014/main" id="{AE20FF0D-56E7-4350-991F-B038F75F311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00B4E6B-7C6D-4113-A79F-09A42A378D6B}"/>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3974788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587CE-328F-409D-A992-BC3C560995E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A038F53-07CC-4210-BCED-8C68F2F911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47B9532-0241-4F28-8AE6-224AE2597F7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1C2CABD-71E8-47E3-97C5-FE3268DBAC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0FDE563-73ED-454B-BDA5-9B06798A280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77F8E88-B9B2-4756-AD77-301F3902989F}"/>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8" name="Footer Placeholder 7">
            <a:extLst>
              <a:ext uri="{FF2B5EF4-FFF2-40B4-BE49-F238E27FC236}">
                <a16:creationId xmlns:a16="http://schemas.microsoft.com/office/drawing/2014/main" id="{74620867-41A7-4373-9316-F54EC8BEF07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1A802A4-DF1B-4748-90D6-887D21DF3EB8}"/>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2798254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6A02A-7A7F-4421-8743-E27A2D665AA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23FB85B-0BFD-43A9-A693-6680F8D4954C}"/>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4" name="Footer Placeholder 3">
            <a:extLst>
              <a:ext uri="{FF2B5EF4-FFF2-40B4-BE49-F238E27FC236}">
                <a16:creationId xmlns:a16="http://schemas.microsoft.com/office/drawing/2014/main" id="{BA17A012-8C04-43F2-8926-ED4120C238E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5D6B667-897F-442B-8D11-0C15D63A4563}"/>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50219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8276D1-2A94-4E9A-A9DC-D384949AFE98}"/>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3" name="Footer Placeholder 2">
            <a:extLst>
              <a:ext uri="{FF2B5EF4-FFF2-40B4-BE49-F238E27FC236}">
                <a16:creationId xmlns:a16="http://schemas.microsoft.com/office/drawing/2014/main" id="{399FE5EC-00F3-410F-84DA-59003DF7032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8EB844A-8EA6-4EC2-B4BF-4AF65F821518}"/>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423546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BA7F1-6CD7-451D-9C2A-0D25E8CF39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A882A47-DEDC-469B-BF89-A7E5BA41FD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262D79B-9E60-48DF-98CD-A37A5274BD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5F413A-3EC5-409B-A5C7-3B0A34ABA860}"/>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6" name="Footer Placeholder 5">
            <a:extLst>
              <a:ext uri="{FF2B5EF4-FFF2-40B4-BE49-F238E27FC236}">
                <a16:creationId xmlns:a16="http://schemas.microsoft.com/office/drawing/2014/main" id="{98912BD7-8F9C-459A-B002-8FBE73DA86B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A6FBF47-C553-4489-B360-32C704294EC7}"/>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316833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0E625-F179-4167-8CEB-9C3E6986A3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AFF8DC6-B867-4C9A-9182-D877DA3792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1813637-6941-48AF-A847-E16D016A3E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AB72CC-81F5-4DEB-A040-2162F544DEE2}"/>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6" name="Footer Placeholder 5">
            <a:extLst>
              <a:ext uri="{FF2B5EF4-FFF2-40B4-BE49-F238E27FC236}">
                <a16:creationId xmlns:a16="http://schemas.microsoft.com/office/drawing/2014/main" id="{F291C7A0-CE0D-4284-BCE3-BDDC55329F0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5BB502A-2682-423E-B0EB-F8BAC35585E6}"/>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19339700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87CD1C-69F6-49F8-97E0-4BAE39D270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A0ACE6A-C87D-4737-8F12-7A25010B87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586A222-4DD5-4B7B-B7FE-B51CA74353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1BA21D-242F-4F94-8024-A9FE9C3FAEE5}" type="datetimeFigureOut">
              <a:rPr lang="en-GB" smtClean="0"/>
              <a:t>10/12/2020</a:t>
            </a:fld>
            <a:endParaRPr lang="en-GB"/>
          </a:p>
        </p:txBody>
      </p:sp>
      <p:sp>
        <p:nvSpPr>
          <p:cNvPr id="5" name="Footer Placeholder 4">
            <a:extLst>
              <a:ext uri="{FF2B5EF4-FFF2-40B4-BE49-F238E27FC236}">
                <a16:creationId xmlns:a16="http://schemas.microsoft.com/office/drawing/2014/main" id="{364957B2-86D7-4A42-8330-AF860DB3A9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F1A0998-AC1A-499C-AAFB-85AFAEF567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2C5E57-3168-4666-9713-320B18DC6C18}" type="slidenum">
              <a:rPr lang="en-GB" smtClean="0"/>
              <a:t>‹#›</a:t>
            </a:fld>
            <a:endParaRPr lang="en-GB"/>
          </a:p>
        </p:txBody>
      </p:sp>
    </p:spTree>
    <p:extLst>
      <p:ext uri="{BB962C8B-B14F-4D97-AF65-F5344CB8AC3E}">
        <p14:creationId xmlns:p14="http://schemas.microsoft.com/office/powerpoint/2010/main" val="15403615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EEF7B-C435-468F-A104-9D5C602233D4}"/>
              </a:ext>
            </a:extLst>
          </p:cNvPr>
          <p:cNvSpPr>
            <a:spLocks noGrp="1"/>
          </p:cNvSpPr>
          <p:nvPr>
            <p:ph type="ctrTitle"/>
          </p:nvPr>
        </p:nvSpPr>
        <p:spPr>
          <a:xfrm>
            <a:off x="1524000" y="1122363"/>
            <a:ext cx="9144000" cy="1747837"/>
          </a:xfrm>
        </p:spPr>
        <p:txBody>
          <a:bodyPr/>
          <a:lstStyle/>
          <a:p>
            <a:r>
              <a:rPr lang="en-GB" dirty="0"/>
              <a:t>A Level Business</a:t>
            </a:r>
            <a:br>
              <a:rPr lang="en-GB" dirty="0"/>
            </a:br>
            <a:r>
              <a:rPr lang="en-GB" dirty="0"/>
              <a:t>(AQA 7132)</a:t>
            </a:r>
          </a:p>
        </p:txBody>
      </p:sp>
      <p:sp>
        <p:nvSpPr>
          <p:cNvPr id="3" name="Subtitle 2">
            <a:extLst>
              <a:ext uri="{FF2B5EF4-FFF2-40B4-BE49-F238E27FC236}">
                <a16:creationId xmlns:a16="http://schemas.microsoft.com/office/drawing/2014/main" id="{F9D085E8-244C-4EC3-A257-FE7C8DFE4938}"/>
              </a:ext>
            </a:extLst>
          </p:cNvPr>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2165500826"/>
      </p:ext>
    </p:extLst>
  </p:cSld>
  <p:clrMapOvr>
    <a:masterClrMapping/>
  </p:clrMapOvr>
  <mc:AlternateContent xmlns:mc="http://schemas.openxmlformats.org/markup-compatibility/2006">
    <mc:Choice xmlns:p14="http://schemas.microsoft.com/office/powerpoint/2010/main" Requires="p14">
      <p:transition spd="slow" p14:dur="2000" advTm="5087"/>
    </mc:Choice>
    <mc:Fallback>
      <p:transition spd="slow" advTm="508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A3C3E-D623-40ED-B6FC-AA839CA7FE8E}"/>
              </a:ext>
            </a:extLst>
          </p:cNvPr>
          <p:cNvSpPr>
            <a:spLocks noGrp="1"/>
          </p:cNvSpPr>
          <p:nvPr>
            <p:ph type="title"/>
          </p:nvPr>
        </p:nvSpPr>
        <p:spPr/>
        <p:txBody>
          <a:bodyPr/>
          <a:lstStyle/>
          <a:p>
            <a:r>
              <a:rPr lang="en-GB" dirty="0"/>
              <a:t>Who can take A Level Business?</a:t>
            </a:r>
          </a:p>
        </p:txBody>
      </p:sp>
      <p:sp>
        <p:nvSpPr>
          <p:cNvPr id="3" name="Content Placeholder 2">
            <a:extLst>
              <a:ext uri="{FF2B5EF4-FFF2-40B4-BE49-F238E27FC236}">
                <a16:creationId xmlns:a16="http://schemas.microsoft.com/office/drawing/2014/main" id="{52ECFD46-FA02-48E0-AF74-6A2DAF22DF44}"/>
              </a:ext>
            </a:extLst>
          </p:cNvPr>
          <p:cNvSpPr>
            <a:spLocks noGrp="1"/>
          </p:cNvSpPr>
          <p:nvPr>
            <p:ph idx="1"/>
          </p:nvPr>
        </p:nvSpPr>
        <p:spPr/>
        <p:txBody>
          <a:bodyPr/>
          <a:lstStyle/>
          <a:p>
            <a:r>
              <a:rPr lang="en-GB" dirty="0"/>
              <a:t>Pupils wishing to take A Level Business should have at least a grade 6 in English and Maths and should meet the School’s wider criteria for entry onto an A Level programme. </a:t>
            </a:r>
          </a:p>
          <a:p>
            <a:r>
              <a:rPr lang="en-GB" dirty="0"/>
              <a:t>While many pupils will have studied GCSE or IGCSE Business, this is not required as pupils will learn everything needed during the course. </a:t>
            </a:r>
          </a:p>
        </p:txBody>
      </p:sp>
    </p:spTree>
    <p:extLst>
      <p:ext uri="{BB962C8B-B14F-4D97-AF65-F5344CB8AC3E}">
        <p14:creationId xmlns:p14="http://schemas.microsoft.com/office/powerpoint/2010/main" val="21885775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94160-C03F-45EA-866D-7A78F0AE3AA7}"/>
              </a:ext>
            </a:extLst>
          </p:cNvPr>
          <p:cNvSpPr>
            <a:spLocks noGrp="1"/>
          </p:cNvSpPr>
          <p:nvPr>
            <p:ph type="title"/>
          </p:nvPr>
        </p:nvSpPr>
        <p:spPr/>
        <p:txBody>
          <a:bodyPr/>
          <a:lstStyle/>
          <a:p>
            <a:r>
              <a:rPr lang="en-GB" dirty="0"/>
              <a:t>What do we study? 	</a:t>
            </a:r>
          </a:p>
        </p:txBody>
      </p:sp>
      <p:sp>
        <p:nvSpPr>
          <p:cNvPr id="3" name="Content Placeholder 2">
            <a:extLst>
              <a:ext uri="{FF2B5EF4-FFF2-40B4-BE49-F238E27FC236}">
                <a16:creationId xmlns:a16="http://schemas.microsoft.com/office/drawing/2014/main" id="{983C0746-E5F3-4658-A9F4-18DF16E988B4}"/>
              </a:ext>
            </a:extLst>
          </p:cNvPr>
          <p:cNvSpPr>
            <a:spLocks noGrp="1"/>
          </p:cNvSpPr>
          <p:nvPr>
            <p:ph idx="1"/>
          </p:nvPr>
        </p:nvSpPr>
        <p:spPr/>
        <p:txBody>
          <a:bodyPr>
            <a:normAutofit fontScale="92500" lnSpcReduction="10000"/>
          </a:bodyPr>
          <a:lstStyle/>
          <a:p>
            <a:pPr marL="0" indent="0">
              <a:buNone/>
            </a:pPr>
            <a:r>
              <a:rPr lang="en-GB" dirty="0"/>
              <a:t>A Level Business aims to give pupils a developed understanding of business decision-making and strategic options. </a:t>
            </a:r>
          </a:p>
          <a:p>
            <a:pPr marL="0" indent="0">
              <a:buNone/>
            </a:pPr>
            <a:r>
              <a:rPr lang="en-GB" dirty="0"/>
              <a:t>In the first year of the course pupils will learn about decision-making, with a focus on the different business functional areas: marketing, operations, finance, and human resources. </a:t>
            </a:r>
          </a:p>
          <a:p>
            <a:pPr marL="0" indent="0">
              <a:buNone/>
            </a:pPr>
            <a:r>
              <a:rPr lang="en-GB" dirty="0"/>
              <a:t>In the second year of the course, pupils will learn about and apply lots of different strategic models and theories. They will look in detail at: </a:t>
            </a:r>
          </a:p>
          <a:p>
            <a:r>
              <a:rPr lang="en-GB" dirty="0"/>
              <a:t>Analysing a business’ strategic position</a:t>
            </a:r>
          </a:p>
          <a:p>
            <a:r>
              <a:rPr lang="en-GB" dirty="0"/>
              <a:t>Choosing a strategic direction</a:t>
            </a:r>
          </a:p>
          <a:p>
            <a:r>
              <a:rPr lang="en-GB" dirty="0"/>
              <a:t>Strategic methods </a:t>
            </a:r>
          </a:p>
          <a:p>
            <a:r>
              <a:rPr lang="en-GB" dirty="0"/>
              <a:t>Managing strategic change</a:t>
            </a:r>
          </a:p>
        </p:txBody>
      </p:sp>
    </p:spTree>
    <p:extLst>
      <p:ext uri="{BB962C8B-B14F-4D97-AF65-F5344CB8AC3E}">
        <p14:creationId xmlns:p14="http://schemas.microsoft.com/office/powerpoint/2010/main" val="640134718"/>
      </p:ext>
    </p:extLst>
  </p:cSld>
  <p:clrMapOvr>
    <a:masterClrMapping/>
  </p:clrMapOvr>
  <mc:AlternateContent xmlns:mc="http://schemas.openxmlformats.org/markup-compatibility/2006">
    <mc:Choice xmlns:p14="http://schemas.microsoft.com/office/powerpoint/2010/main" Requires="p14">
      <p:transition spd="slow" p14:dur="2000" advTm="3757"/>
    </mc:Choice>
    <mc:Fallback>
      <p:transition spd="slow" advTm="3757"/>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35FDE-9338-4C7E-8F4B-983370ED3B88}"/>
              </a:ext>
            </a:extLst>
          </p:cNvPr>
          <p:cNvSpPr>
            <a:spLocks noGrp="1"/>
          </p:cNvSpPr>
          <p:nvPr>
            <p:ph type="title"/>
          </p:nvPr>
        </p:nvSpPr>
        <p:spPr/>
        <p:txBody>
          <a:bodyPr/>
          <a:lstStyle/>
          <a:p>
            <a:r>
              <a:rPr lang="en-GB" dirty="0"/>
              <a:t>How are pupils taught?	</a:t>
            </a:r>
          </a:p>
        </p:txBody>
      </p:sp>
      <p:sp>
        <p:nvSpPr>
          <p:cNvPr id="3" name="Content Placeholder 2">
            <a:extLst>
              <a:ext uri="{FF2B5EF4-FFF2-40B4-BE49-F238E27FC236}">
                <a16:creationId xmlns:a16="http://schemas.microsoft.com/office/drawing/2014/main" id="{A3C4FF58-BEF8-4F66-BE7F-A47B82C08B31}"/>
              </a:ext>
            </a:extLst>
          </p:cNvPr>
          <p:cNvSpPr>
            <a:spLocks noGrp="1"/>
          </p:cNvSpPr>
          <p:nvPr>
            <p:ph idx="1"/>
          </p:nvPr>
        </p:nvSpPr>
        <p:spPr/>
        <p:txBody>
          <a:bodyPr/>
          <a:lstStyle/>
          <a:p>
            <a:pPr marL="0" indent="0">
              <a:buNone/>
            </a:pPr>
            <a:r>
              <a:rPr lang="en-GB" dirty="0"/>
              <a:t>Much of the content is taught using business case studies. We use examples of business activities, decisions and outcomes to understand what has caused the success of failure of a particular business activity. </a:t>
            </a:r>
          </a:p>
          <a:p>
            <a:pPr marL="0" indent="0">
              <a:buNone/>
            </a:pPr>
            <a:r>
              <a:rPr lang="en-GB" dirty="0" err="1"/>
              <a:t>Eg</a:t>
            </a:r>
            <a:r>
              <a:rPr lang="en-GB" dirty="0"/>
              <a:t> 	</a:t>
            </a:r>
            <a:r>
              <a:rPr lang="en-GB" sz="2400" dirty="0"/>
              <a:t>		</a:t>
            </a:r>
          </a:p>
        </p:txBody>
      </p:sp>
      <p:sp>
        <p:nvSpPr>
          <p:cNvPr id="4" name="Thought Bubble: Cloud 3">
            <a:extLst>
              <a:ext uri="{FF2B5EF4-FFF2-40B4-BE49-F238E27FC236}">
                <a16:creationId xmlns:a16="http://schemas.microsoft.com/office/drawing/2014/main" id="{31BF407A-1C8E-4F01-844A-79AC9A56A2EB}"/>
              </a:ext>
            </a:extLst>
          </p:cNvPr>
          <p:cNvSpPr/>
          <p:nvPr/>
        </p:nvSpPr>
        <p:spPr>
          <a:xfrm>
            <a:off x="876300" y="3289300"/>
            <a:ext cx="4597400" cy="18288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How can we judge whether a business like Apple is successful? </a:t>
            </a:r>
          </a:p>
        </p:txBody>
      </p:sp>
      <p:sp>
        <p:nvSpPr>
          <p:cNvPr id="5" name="Thought Bubble: Cloud 4">
            <a:extLst>
              <a:ext uri="{FF2B5EF4-FFF2-40B4-BE49-F238E27FC236}">
                <a16:creationId xmlns:a16="http://schemas.microsoft.com/office/drawing/2014/main" id="{8A5853D0-1ACD-47A1-9AEF-73A7767A0DB3}"/>
              </a:ext>
            </a:extLst>
          </p:cNvPr>
          <p:cNvSpPr/>
          <p:nvPr/>
        </p:nvSpPr>
        <p:spPr>
          <a:xfrm>
            <a:off x="7150100" y="3065463"/>
            <a:ext cx="4597400" cy="18288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What have they done that has contributed to that success?</a:t>
            </a:r>
          </a:p>
        </p:txBody>
      </p:sp>
      <p:sp>
        <p:nvSpPr>
          <p:cNvPr id="6" name="Thought Bubble: Cloud 5">
            <a:extLst>
              <a:ext uri="{FF2B5EF4-FFF2-40B4-BE49-F238E27FC236}">
                <a16:creationId xmlns:a16="http://schemas.microsoft.com/office/drawing/2014/main" id="{83B1F61C-27D4-4834-905E-038323F898C6}"/>
              </a:ext>
            </a:extLst>
          </p:cNvPr>
          <p:cNvSpPr/>
          <p:nvPr/>
        </p:nvSpPr>
        <p:spPr>
          <a:xfrm>
            <a:off x="3797300" y="4664075"/>
            <a:ext cx="4597400" cy="18288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What other factors have influenced their decisions and their success?</a:t>
            </a:r>
          </a:p>
        </p:txBody>
      </p:sp>
    </p:spTree>
    <p:extLst>
      <p:ext uri="{BB962C8B-B14F-4D97-AF65-F5344CB8AC3E}">
        <p14:creationId xmlns:p14="http://schemas.microsoft.com/office/powerpoint/2010/main" val="856175592"/>
      </p:ext>
    </p:extLst>
  </p:cSld>
  <p:clrMapOvr>
    <a:masterClrMapping/>
  </p:clrMapOvr>
  <mc:AlternateContent xmlns:mc="http://schemas.openxmlformats.org/markup-compatibility/2006">
    <mc:Choice xmlns:p14="http://schemas.microsoft.com/office/powerpoint/2010/main" Requires="p14">
      <p:transition spd="slow" p14:dur="2000" advTm="2632"/>
    </mc:Choice>
    <mc:Fallback>
      <p:transition spd="slow" advTm="2632"/>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F4BF0-E56E-4940-9D76-F717E190EE34}"/>
              </a:ext>
            </a:extLst>
          </p:cNvPr>
          <p:cNvSpPr>
            <a:spLocks noGrp="1"/>
          </p:cNvSpPr>
          <p:nvPr>
            <p:ph type="title"/>
          </p:nvPr>
        </p:nvSpPr>
        <p:spPr/>
        <p:txBody>
          <a:bodyPr/>
          <a:lstStyle/>
          <a:p>
            <a:r>
              <a:rPr lang="en-GB" dirty="0"/>
              <a:t>How are pupils assessed? </a:t>
            </a:r>
          </a:p>
        </p:txBody>
      </p:sp>
      <p:sp>
        <p:nvSpPr>
          <p:cNvPr id="3" name="Content Placeholder 2">
            <a:extLst>
              <a:ext uri="{FF2B5EF4-FFF2-40B4-BE49-F238E27FC236}">
                <a16:creationId xmlns:a16="http://schemas.microsoft.com/office/drawing/2014/main" id="{727383A3-42D9-496A-A3A3-2F7F4E12856A}"/>
              </a:ext>
            </a:extLst>
          </p:cNvPr>
          <p:cNvSpPr>
            <a:spLocks noGrp="1"/>
          </p:cNvSpPr>
          <p:nvPr>
            <p:ph idx="1"/>
          </p:nvPr>
        </p:nvSpPr>
        <p:spPr/>
        <p:txBody>
          <a:bodyPr>
            <a:normAutofit fontScale="70000" lnSpcReduction="20000"/>
          </a:bodyPr>
          <a:lstStyle/>
          <a:p>
            <a:pPr marL="0" indent="0">
              <a:buNone/>
            </a:pPr>
            <a:r>
              <a:rPr lang="en-GB" dirty="0"/>
              <a:t>The course is assessed by 3 separate exams. </a:t>
            </a:r>
          </a:p>
          <a:p>
            <a:r>
              <a:rPr lang="en-GB" dirty="0"/>
              <a:t>Paper 1 contains 3 sections: multiple choice questions, short-answer questions, and essay questions</a:t>
            </a:r>
          </a:p>
          <a:p>
            <a:r>
              <a:rPr lang="en-GB" dirty="0"/>
              <a:t>In Paper 2, pupils have to respond to 3 separate groups of data </a:t>
            </a:r>
          </a:p>
          <a:p>
            <a:r>
              <a:rPr lang="en-GB" dirty="0"/>
              <a:t>In Paper 3 pupils have to answer detailed questions based on a lengthy business case study</a:t>
            </a:r>
          </a:p>
          <a:p>
            <a:endParaRPr lang="en-GB" dirty="0"/>
          </a:p>
          <a:p>
            <a:pPr marL="0" indent="0">
              <a:buNone/>
            </a:pPr>
            <a:r>
              <a:rPr lang="en-GB" dirty="0"/>
              <a:t>To be successful, pupils need to be able to: </a:t>
            </a:r>
          </a:p>
          <a:p>
            <a:pPr lvl="1"/>
            <a:r>
              <a:rPr lang="en-GB" dirty="0"/>
              <a:t>Perform calculations</a:t>
            </a:r>
          </a:p>
          <a:p>
            <a:pPr lvl="1"/>
            <a:r>
              <a:rPr lang="en-GB" dirty="0"/>
              <a:t>Define and explain business terminology</a:t>
            </a:r>
          </a:p>
          <a:p>
            <a:pPr lvl="1"/>
            <a:r>
              <a:rPr lang="en-GB" dirty="0"/>
              <a:t>Apply their understanding of business to case study businesses</a:t>
            </a:r>
          </a:p>
          <a:p>
            <a:pPr lvl="1"/>
            <a:r>
              <a:rPr lang="en-GB" dirty="0"/>
              <a:t>Analyse and evaluate business activities</a:t>
            </a:r>
          </a:p>
          <a:p>
            <a:pPr marL="0" indent="0">
              <a:buNone/>
            </a:pPr>
            <a:endParaRPr lang="en-GB" dirty="0"/>
          </a:p>
          <a:p>
            <a:pPr marL="0" indent="0">
              <a:buNone/>
            </a:pPr>
            <a:r>
              <a:rPr lang="en-GB" dirty="0"/>
              <a:t>Throughout the course, pupils will learn how to answer the different types of question and will have lots of opportunity to practise answering exam questions. </a:t>
            </a:r>
          </a:p>
          <a:p>
            <a:pPr lvl="1"/>
            <a:endParaRPr lang="en-GB" dirty="0"/>
          </a:p>
        </p:txBody>
      </p:sp>
    </p:spTree>
    <p:extLst>
      <p:ext uri="{BB962C8B-B14F-4D97-AF65-F5344CB8AC3E}">
        <p14:creationId xmlns:p14="http://schemas.microsoft.com/office/powerpoint/2010/main" val="3483306201"/>
      </p:ext>
    </p:extLst>
  </p:cSld>
  <p:clrMapOvr>
    <a:masterClrMapping/>
  </p:clrMapOvr>
  <mc:AlternateContent xmlns:mc="http://schemas.openxmlformats.org/markup-compatibility/2006">
    <mc:Choice xmlns:p14="http://schemas.microsoft.com/office/powerpoint/2010/main" Requires="p14">
      <p:transition spd="slow" p14:dur="2000" advTm="2273"/>
    </mc:Choice>
    <mc:Fallback>
      <p:transition spd="slow" advTm="2273"/>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88DEA-1F3C-45F5-9DE9-85A9FF85115A}"/>
              </a:ext>
            </a:extLst>
          </p:cNvPr>
          <p:cNvSpPr>
            <a:spLocks noGrp="1"/>
          </p:cNvSpPr>
          <p:nvPr>
            <p:ph type="title"/>
          </p:nvPr>
        </p:nvSpPr>
        <p:spPr/>
        <p:txBody>
          <a:bodyPr/>
          <a:lstStyle/>
          <a:p>
            <a:r>
              <a:rPr lang="en-GB" dirty="0"/>
              <a:t>Example of exam questions</a:t>
            </a:r>
          </a:p>
        </p:txBody>
      </p:sp>
      <p:pic>
        <p:nvPicPr>
          <p:cNvPr id="8" name="Content Placeholder 7">
            <a:extLst>
              <a:ext uri="{FF2B5EF4-FFF2-40B4-BE49-F238E27FC236}">
                <a16:creationId xmlns:a16="http://schemas.microsoft.com/office/drawing/2014/main" id="{3284F3B4-687D-494B-8CFF-4D154B8BEB7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08356" y="1536284"/>
            <a:ext cx="8375287" cy="4956591"/>
          </a:xfrm>
        </p:spPr>
      </p:pic>
    </p:spTree>
    <p:extLst>
      <p:ext uri="{BB962C8B-B14F-4D97-AF65-F5344CB8AC3E}">
        <p14:creationId xmlns:p14="http://schemas.microsoft.com/office/powerpoint/2010/main" val="676479047"/>
      </p:ext>
    </p:extLst>
  </p:cSld>
  <p:clrMapOvr>
    <a:masterClrMapping/>
  </p:clrMapOvr>
  <mc:AlternateContent xmlns:mc="http://schemas.openxmlformats.org/markup-compatibility/2006">
    <mc:Choice xmlns:p14="http://schemas.microsoft.com/office/powerpoint/2010/main" Requires="p14">
      <p:transition spd="slow" p14:dur="2000" advTm="2766"/>
    </mc:Choice>
    <mc:Fallback>
      <p:transition spd="slow" advTm="2766"/>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88DEA-1F3C-45F5-9DE9-85A9FF85115A}"/>
              </a:ext>
            </a:extLst>
          </p:cNvPr>
          <p:cNvSpPr>
            <a:spLocks noGrp="1"/>
          </p:cNvSpPr>
          <p:nvPr>
            <p:ph type="title"/>
          </p:nvPr>
        </p:nvSpPr>
        <p:spPr/>
        <p:txBody>
          <a:bodyPr/>
          <a:lstStyle/>
          <a:p>
            <a:r>
              <a:rPr lang="en-GB" dirty="0"/>
              <a:t>Example of exam questions</a:t>
            </a:r>
          </a:p>
        </p:txBody>
      </p:sp>
      <p:sp>
        <p:nvSpPr>
          <p:cNvPr id="4" name="Content Placeholder 3">
            <a:extLst>
              <a:ext uri="{FF2B5EF4-FFF2-40B4-BE49-F238E27FC236}">
                <a16:creationId xmlns:a16="http://schemas.microsoft.com/office/drawing/2014/main" id="{93B54AEF-2399-41D2-B971-D0DDABFF59F4}"/>
              </a:ext>
            </a:extLst>
          </p:cNvPr>
          <p:cNvSpPr>
            <a:spLocks noGrp="1"/>
          </p:cNvSpPr>
          <p:nvPr>
            <p:ph idx="1"/>
          </p:nvPr>
        </p:nvSpPr>
        <p:spPr/>
        <p:txBody>
          <a:bodyPr/>
          <a:lstStyle/>
          <a:p>
            <a:endParaRPr lang="en-GB" dirty="0"/>
          </a:p>
        </p:txBody>
      </p:sp>
      <p:sp>
        <p:nvSpPr>
          <p:cNvPr id="5" name="Rectangle 4">
            <a:extLst>
              <a:ext uri="{FF2B5EF4-FFF2-40B4-BE49-F238E27FC236}">
                <a16:creationId xmlns:a16="http://schemas.microsoft.com/office/drawing/2014/main" id="{723A47EE-4D13-4472-9CF7-3525413561D4}"/>
              </a:ext>
            </a:extLst>
          </p:cNvPr>
          <p:cNvSpPr/>
          <p:nvPr/>
        </p:nvSpPr>
        <p:spPr>
          <a:xfrm>
            <a:off x="1244600" y="2628037"/>
            <a:ext cx="10109200" cy="1846659"/>
          </a:xfrm>
          <a:prstGeom prst="rect">
            <a:avLst/>
          </a:prstGeom>
        </p:spPr>
        <p:txBody>
          <a:bodyPr wrap="square">
            <a:spAutoFit/>
          </a:bodyPr>
          <a:lstStyle/>
          <a:p>
            <a:r>
              <a:rPr lang="en-GB" sz="2400" dirty="0">
                <a:solidFill>
                  <a:srgbClr val="000000"/>
                </a:solidFill>
                <a:latin typeface="Arial" panose="020B0604020202020204" pitchFamily="34" charset="0"/>
              </a:rPr>
              <a:t>The managers of a public limited company believe that it is important for the business to behave ethically. To what extent do you think that an ethical approach to business decision making is now essential for managers in public limited companies? </a:t>
            </a:r>
          </a:p>
          <a:p>
            <a:pPr algn="r"/>
            <a:r>
              <a:rPr lang="en-GB" b="1" dirty="0">
                <a:solidFill>
                  <a:srgbClr val="000000"/>
                </a:solidFill>
                <a:latin typeface="Arial" panose="020B0604020202020204" pitchFamily="34" charset="0"/>
              </a:rPr>
              <a:t>[25 marks] </a:t>
            </a:r>
            <a:endParaRPr lang="en-GB" dirty="0"/>
          </a:p>
        </p:txBody>
      </p:sp>
    </p:spTree>
    <p:extLst>
      <p:ext uri="{BB962C8B-B14F-4D97-AF65-F5344CB8AC3E}">
        <p14:creationId xmlns:p14="http://schemas.microsoft.com/office/powerpoint/2010/main" val="2377023631"/>
      </p:ext>
    </p:extLst>
  </p:cSld>
  <p:clrMapOvr>
    <a:masterClrMapping/>
  </p:clrMapOvr>
  <mc:AlternateContent xmlns:mc="http://schemas.openxmlformats.org/markup-compatibility/2006">
    <mc:Choice xmlns:p14="http://schemas.microsoft.com/office/powerpoint/2010/main" Requires="p14">
      <p:transition spd="slow" p14:dur="2000" advTm="2766"/>
    </mc:Choice>
    <mc:Fallback>
      <p:transition spd="slow" advTm="2766"/>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FBCE4-1C8E-4B5F-B35D-2CEF164628C3}"/>
              </a:ext>
            </a:extLst>
          </p:cNvPr>
          <p:cNvSpPr>
            <a:spLocks noGrp="1"/>
          </p:cNvSpPr>
          <p:nvPr>
            <p:ph type="title"/>
          </p:nvPr>
        </p:nvSpPr>
        <p:spPr/>
        <p:txBody>
          <a:bodyPr/>
          <a:lstStyle/>
          <a:p>
            <a:r>
              <a:rPr lang="en-GB" dirty="0"/>
              <a:t>Where does an A Level in Business lead? </a:t>
            </a:r>
          </a:p>
        </p:txBody>
      </p:sp>
      <p:sp>
        <p:nvSpPr>
          <p:cNvPr id="3" name="Content Placeholder 2">
            <a:extLst>
              <a:ext uri="{FF2B5EF4-FFF2-40B4-BE49-F238E27FC236}">
                <a16:creationId xmlns:a16="http://schemas.microsoft.com/office/drawing/2014/main" id="{32005D5A-C168-42CA-8168-0EFCDB3F3122}"/>
              </a:ext>
            </a:extLst>
          </p:cNvPr>
          <p:cNvSpPr>
            <a:spLocks noGrp="1"/>
          </p:cNvSpPr>
          <p:nvPr>
            <p:ph idx="1"/>
          </p:nvPr>
        </p:nvSpPr>
        <p:spPr/>
        <p:txBody>
          <a:bodyPr/>
          <a:lstStyle/>
          <a:p>
            <a:r>
              <a:rPr lang="en-GB" dirty="0"/>
              <a:t>A Level Business is very useful for any pupil wishing to go on to take a higher education course in a business or management subject. </a:t>
            </a:r>
          </a:p>
          <a:p>
            <a:r>
              <a:rPr lang="en-GB" dirty="0"/>
              <a:t>It also develops skills and understanding which will be useful for any other subject or career. </a:t>
            </a:r>
          </a:p>
          <a:p>
            <a:r>
              <a:rPr lang="en-GB" dirty="0"/>
              <a:t>Pupils’ understanding of how businesses operate and why they make particular decisions will be useful for any career. </a:t>
            </a:r>
          </a:p>
        </p:txBody>
      </p:sp>
    </p:spTree>
    <p:extLst>
      <p:ext uri="{BB962C8B-B14F-4D97-AF65-F5344CB8AC3E}">
        <p14:creationId xmlns:p14="http://schemas.microsoft.com/office/powerpoint/2010/main" val="29130738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218</TotalTime>
  <Words>499</Words>
  <Application>Microsoft Office PowerPoint</Application>
  <PresentationFormat>Widescreen</PresentationFormat>
  <Paragraphs>39</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A Level Business (AQA 7132)</vt:lpstr>
      <vt:lpstr>Who can take A Level Business?</vt:lpstr>
      <vt:lpstr>What do we study?  </vt:lpstr>
      <vt:lpstr>How are pupils taught? </vt:lpstr>
      <vt:lpstr>How are pupils assessed? </vt:lpstr>
      <vt:lpstr>Example of exam questions</vt:lpstr>
      <vt:lpstr>Example of exam questions</vt:lpstr>
      <vt:lpstr>Where does an A Level in Business lead?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IGCSE Business  (Pearson Edexcel 4BS1)</dc:title>
  <dc:creator>Adam Jacob</dc:creator>
  <cp:lastModifiedBy>Adam Jacob</cp:lastModifiedBy>
  <cp:revision>13</cp:revision>
  <dcterms:created xsi:type="dcterms:W3CDTF">2020-12-10T13:52:11Z</dcterms:created>
  <dcterms:modified xsi:type="dcterms:W3CDTF">2020-12-10T17:30:39Z</dcterms:modified>
</cp:coreProperties>
</file>