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82" r:id="rId12"/>
    <p:sldId id="263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3" r:id="rId21"/>
    <p:sldId id="280" r:id="rId22"/>
    <p:sldId id="281" r:id="rId23"/>
  </p:sldIdLst>
  <p:sldSz cx="9144000" cy="6858000" type="screen4x3"/>
  <p:notesSz cx="6858000" cy="9144000"/>
  <p:embeddedFontLst>
    <p:embeddedFont>
      <p:font typeface="Museo 500" panose="02000000000000000000" pitchFamily="2" charset="0"/>
      <p:regular r:id="rId25"/>
    </p:embeddedFont>
    <p:embeddedFont>
      <p:font typeface="Museo 100" panose="02000000000000000000" pitchFamily="2" charset="0"/>
      <p:regular r:id="rId26"/>
    </p:embeddedFont>
    <p:embeddedFont>
      <p:font typeface="Museo900-Regular" panose="02000000000000000000" pitchFamily="2" charset="0"/>
      <p:bold r:id="rId27"/>
    </p:embeddedFont>
    <p:embeddedFont>
      <p:font typeface="Museo 700" panose="02000000000000000000" pitchFamily="2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useo 900" panose="02000000000000000000" pitchFamily="2" charset="0"/>
      <p:bold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19B"/>
    <a:srgbClr val="C396A3"/>
    <a:srgbClr val="98A639"/>
    <a:srgbClr val="B2CB63"/>
    <a:srgbClr val="6C6F59"/>
    <a:srgbClr val="C0BB9E"/>
    <a:srgbClr val="2F586A"/>
    <a:srgbClr val="364656"/>
    <a:srgbClr val="274754"/>
    <a:srgbClr val="97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1590" y="78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09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87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3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04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65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04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49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64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81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2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9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9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815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30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8D5B-57F4-4A7F-8DDC-A432FF1B0DA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3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it 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C396A3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C396A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C396A3"/>
                </a:solidFill>
                <a:latin typeface="Arial"/>
                <a:cs typeface="Arial"/>
              </a:rPr>
              <a:t>2</a:t>
            </a:r>
            <a:endParaRPr lang="en-US" sz="4500" b="1" dirty="0">
              <a:solidFill>
                <a:srgbClr val="C396A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D191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369216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C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321667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Unit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The processor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pic>
        <p:nvPicPr>
          <p:cNvPr id="32" name="Picture 31" descr="Logo Unit 5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Logo Unit 5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8"/>
          </a:xfrm>
          <a:prstGeom prst="rect">
            <a:avLst/>
          </a:prstGeom>
        </p:spPr>
      </p:pic>
      <p:pic>
        <p:nvPicPr>
          <p:cNvPr id="44" name="Picture 43" descr="Unit 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The processor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37" name="Picture 36" descr="Unit 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The processor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Unit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The processor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The processor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>
              <a:spcBef>
                <a:spcPts val="0"/>
              </a:spcBef>
            </a:pPr>
            <a:endParaRPr lang="en-US" sz="2000" dirty="0" smtClean="0">
              <a:latin typeface="Museo 100" panose="02000000000000000000" pitchFamily="50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Museo 100" panose="02000000000000000000" pitchFamily="50" charset="0"/>
              </a:rPr>
              <a:t/>
            </a:r>
            <a:br>
              <a:rPr lang="en-US" sz="2000" dirty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Unit </a:t>
            </a:r>
            <a:r>
              <a:rPr lang="en-US" sz="2000" dirty="0">
                <a:latin typeface="Museo 100" panose="02000000000000000000" pitchFamily="50" charset="0"/>
              </a:rPr>
              <a:t>5</a:t>
            </a:r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Computer </a:t>
            </a:r>
            <a:r>
              <a:rPr lang="en-GB" sz="2000" dirty="0" smtClean="0">
                <a:latin typeface="Museo 100" panose="02000000000000000000" pitchFamily="50" charset="0"/>
              </a:rPr>
              <a:t>organisation</a:t>
            </a:r>
            <a:r>
              <a:rPr lang="en-US" sz="2000" dirty="0" smtClean="0">
                <a:latin typeface="Museo 100" panose="02000000000000000000" pitchFamily="50" charset="0"/>
              </a:rPr>
              <a:t> </a:t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Dedicated registers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7967333" cy="3453607"/>
          </a:xfrm>
        </p:spPr>
        <p:txBody>
          <a:bodyPr/>
          <a:lstStyle/>
          <a:p>
            <a:r>
              <a:rPr lang="en-GB" dirty="0" smtClean="0"/>
              <a:t>The processor uses the following dedicated registers:</a:t>
            </a:r>
          </a:p>
          <a:p>
            <a:pPr marL="625475" lvl="1"/>
            <a:r>
              <a:rPr lang="en-GB" b="1" dirty="0" smtClean="0"/>
              <a:t>Program counter (PC) </a:t>
            </a:r>
            <a:r>
              <a:rPr lang="en-GB" dirty="0" smtClean="0"/>
              <a:t>– holds the memory address of the next instruction to be executed</a:t>
            </a:r>
          </a:p>
          <a:p>
            <a:pPr marL="625475" lvl="1"/>
            <a:r>
              <a:rPr lang="en-GB" b="1" dirty="0" smtClean="0"/>
              <a:t>Current Instruction Register (CIR) </a:t>
            </a:r>
            <a:r>
              <a:rPr lang="en-GB" dirty="0" smtClean="0"/>
              <a:t>– holds the current instruction</a:t>
            </a:r>
          </a:p>
          <a:p>
            <a:pPr marL="625475" lvl="1"/>
            <a:r>
              <a:rPr lang="en-GB" b="1" dirty="0" smtClean="0"/>
              <a:t>Memory Address Register (MAR)</a:t>
            </a:r>
            <a:r>
              <a:rPr lang="en-GB" dirty="0" smtClean="0"/>
              <a:t> - </a:t>
            </a:r>
            <a:r>
              <a:rPr lang="en-GB" dirty="0"/>
              <a:t>holds the address in memory where </a:t>
            </a:r>
            <a:r>
              <a:rPr lang="en-GB" dirty="0" smtClean="0"/>
              <a:t>the processor is required to fetch or store data from or to</a:t>
            </a:r>
          </a:p>
          <a:p>
            <a:pPr marL="625475" lvl="1"/>
            <a:r>
              <a:rPr lang="en-GB" b="1" dirty="0" smtClean="0"/>
              <a:t>Memory Buffer Register (MBR) </a:t>
            </a:r>
            <a:r>
              <a:rPr lang="en-GB" dirty="0" smtClean="0"/>
              <a:t>– temporarily holds data moving between the processor and main memory</a:t>
            </a:r>
          </a:p>
          <a:p>
            <a:pPr marL="625475" lvl="1"/>
            <a:r>
              <a:rPr lang="en-GB" b="1" dirty="0" smtClean="0"/>
              <a:t>Status register (SR) </a:t>
            </a:r>
            <a:r>
              <a:rPr lang="en-GB" dirty="0" smtClean="0"/>
              <a:t>– holds information about the current state of operations. It is used to set flags (e.g. carry or overflow) or to detect error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4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processor</a:t>
            </a:r>
            <a:endParaRPr lang="en-GB" dirty="0"/>
          </a:p>
        </p:txBody>
      </p:sp>
      <p:pic>
        <p:nvPicPr>
          <p:cNvPr id="4102" name="Picture 6" descr="C:\Users\Rob\AppData\Roaming\PixelMetrics\CaptureWiz\Temp\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34" y="2019769"/>
            <a:ext cx="8439417" cy="38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processor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Task 1</a:t>
            </a:r>
            <a:r>
              <a:rPr lang="en-GB" dirty="0" smtClean="0"/>
              <a:t> of </a:t>
            </a:r>
            <a:r>
              <a:rPr lang="en-GB" b="1" dirty="0" smtClean="0"/>
              <a:t>Worksheet 2A</a:t>
            </a:r>
          </a:p>
        </p:txBody>
      </p:sp>
    </p:spTree>
    <p:extLst>
      <p:ext uri="{BB962C8B-B14F-4D97-AF65-F5344CB8AC3E}">
        <p14:creationId xmlns:p14="http://schemas.microsoft.com/office/powerpoint/2010/main" val="360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050" y="663191"/>
            <a:ext cx="9154049" cy="61998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Running programs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119025" cy="3453607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role of the processor is to carry out instructions from programs stored in memory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The Control Unit coordinates components to work together to achieve this in the same way that a conductor controls all the components of an orchestra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80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Fetch-execute cycle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Processors operate in defined stages that are used to carry out program instructions</a:t>
            </a:r>
          </a:p>
          <a:p>
            <a:pPr lvl="1"/>
            <a:r>
              <a:rPr lang="en-GB" dirty="0" smtClean="0"/>
              <a:t>The process is repeated over and over again for each instruction in a program</a:t>
            </a:r>
          </a:p>
        </p:txBody>
      </p:sp>
      <p:pic>
        <p:nvPicPr>
          <p:cNvPr id="1026" name="Picture 2" descr="C:\Users\Rob\AppData\Roaming\PixelMetrics\CaptureWiz\Temp\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942" y="3272931"/>
            <a:ext cx="3350405" cy="316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11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lIns="0" anchor="t">
            <a:noAutofit/>
          </a:bodyPr>
          <a:lstStyle/>
          <a:p>
            <a:r>
              <a:rPr lang="en-US" dirty="0" smtClean="0"/>
              <a:t>Fetch: (Steps 1 – 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anchor="t"/>
          <a:lstStyle/>
          <a:p>
            <a:r>
              <a:rPr lang="en-US" dirty="0"/>
              <a:t>The next instruction </a:t>
            </a:r>
            <a:r>
              <a:rPr lang="en-US" dirty="0" smtClean="0"/>
              <a:t>is fetched from the PC…</a:t>
            </a:r>
          </a:p>
          <a:p>
            <a:r>
              <a:rPr lang="en-US" dirty="0" smtClean="0"/>
              <a:t>What’s next? </a:t>
            </a:r>
          </a:p>
          <a:p>
            <a:endParaRPr lang="en-US" dirty="0"/>
          </a:p>
        </p:txBody>
      </p:sp>
      <p:pic>
        <p:nvPicPr>
          <p:cNvPr id="2050" name="Picture 2" descr="C:\Users\Rob\AppData\Roaming\PixelMetrics\CaptureWiz\Temp\7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6064" y="2730174"/>
            <a:ext cx="7127746" cy="35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2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lIns="0" anchor="t">
            <a:noAutofit/>
          </a:bodyPr>
          <a:lstStyle/>
          <a:p>
            <a:r>
              <a:rPr lang="en-US" dirty="0" smtClean="0"/>
              <a:t>Decode: (Steps 5 – 7)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anchor="t"/>
          <a:lstStyle/>
          <a:p>
            <a:r>
              <a:rPr lang="en-US" dirty="0" smtClean="0"/>
              <a:t>With the instruction now in the CIR, the Control Unit can work out what needs to be done to carry it out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C:\Users\Rob\AppData\Roaming\PixelMetrics\CaptureWiz\Temp\7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5"/>
          <a:stretch/>
        </p:blipFill>
        <p:spPr bwMode="auto">
          <a:xfrm>
            <a:off x="1016064" y="2739799"/>
            <a:ext cx="7127746" cy="35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1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Rob\AppData\Roaming\PixelMetrics\CaptureWiz\Temp\7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6064" y="2682049"/>
            <a:ext cx="7127746" cy="35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lIns="0" anchor="t">
            <a:noAutofit/>
          </a:bodyPr>
          <a:lstStyle/>
          <a:p>
            <a:r>
              <a:rPr lang="en-US" dirty="0" smtClean="0"/>
              <a:t>Execute: (Steps 8 – 10)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anchor="t"/>
          <a:lstStyle/>
          <a:p>
            <a:r>
              <a:rPr lang="en-US" dirty="0" smtClean="0"/>
              <a:t>The registers in the CPU now contain everything that the ALU needs to carry out the instruction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49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84" r="6000"/>
          <a:stretch/>
        </p:blipFill>
        <p:spPr>
          <a:xfrm>
            <a:off x="2662853" y="2717461"/>
            <a:ext cx="6481147" cy="405872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2A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Task 2</a:t>
            </a:r>
          </a:p>
          <a:p>
            <a:r>
              <a:rPr lang="en-GB" b="1" dirty="0" smtClean="0"/>
              <a:t>Extension task: </a:t>
            </a:r>
            <a:r>
              <a:rPr lang="en-GB" dirty="0" smtClean="0"/>
              <a:t>For a challenge, try </a:t>
            </a:r>
            <a:r>
              <a:rPr lang="en-GB" b="1" dirty="0" smtClean="0"/>
              <a:t>Worksheet 2B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7400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Factors affecting performance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Fetch-Execute </a:t>
            </a:r>
            <a:r>
              <a:rPr lang="en-GB" dirty="0" smtClean="0"/>
              <a:t>cycle is triggered from the clock pulses of the system clock</a:t>
            </a:r>
          </a:p>
          <a:p>
            <a:pPr marL="271463" lvl="1" indent="-271463">
              <a:spcAft>
                <a:spcPts val="1400"/>
              </a:spcAft>
            </a:pPr>
            <a:r>
              <a:rPr lang="en-GB" sz="2500" dirty="0">
                <a:solidFill>
                  <a:schemeClr val="tx1"/>
                </a:solidFill>
              </a:rPr>
              <a:t>The faster the clock speed, the faster a computer can fetch, decode and execute instructions</a:t>
            </a:r>
          </a:p>
          <a:p>
            <a:pPr lvl="1"/>
            <a:r>
              <a:rPr lang="en-GB" dirty="0" smtClean="0"/>
              <a:t>This clock can change state many billions of times per second</a:t>
            </a:r>
          </a:p>
          <a:p>
            <a:pPr lvl="1"/>
            <a:r>
              <a:rPr lang="en-GB" dirty="0" smtClean="0"/>
              <a:t>A 4GHz processor would tick 4 Billion times per second</a:t>
            </a:r>
          </a:p>
        </p:txBody>
      </p:sp>
    </p:spTree>
    <p:extLst>
      <p:ext uri="{BB962C8B-B14F-4D97-AF65-F5344CB8AC3E}">
        <p14:creationId xmlns:p14="http://schemas.microsoft.com/office/powerpoint/2010/main" val="405990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/>
              <a:t>Identify </a:t>
            </a:r>
            <a:r>
              <a:rPr lang="en-GB" dirty="0" smtClean="0"/>
              <a:t>the role and operation of a processor and its major components</a:t>
            </a:r>
            <a:endParaRPr lang="en-GB" dirty="0"/>
          </a:p>
          <a:p>
            <a:pPr lvl="0"/>
            <a:r>
              <a:rPr lang="en-GB" dirty="0" smtClean="0"/>
              <a:t>Explain </a:t>
            </a:r>
            <a:r>
              <a:rPr lang="en-GB" dirty="0"/>
              <a:t>the stages of the Fetch-Execute cycle and determine the roles of the various processor registers in facilitating this</a:t>
            </a:r>
          </a:p>
          <a:p>
            <a:pPr lvl="0"/>
            <a:r>
              <a:rPr lang="en-GB" dirty="0"/>
              <a:t>Examine factors that affect the performance of a processor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658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Cache memory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919206" cy="3453607"/>
          </a:xfrm>
        </p:spPr>
        <p:txBody>
          <a:bodyPr/>
          <a:lstStyle/>
          <a:p>
            <a:r>
              <a:rPr lang="en-GB" dirty="0" smtClean="0"/>
              <a:t>Cache is a small amount of superfast memory that </a:t>
            </a:r>
            <a:r>
              <a:rPr lang="en-GB" dirty="0" smtClean="0"/>
              <a:t>stores </a:t>
            </a:r>
            <a:r>
              <a:rPr lang="en-GB" dirty="0"/>
              <a:t>data </a:t>
            </a:r>
            <a:r>
              <a:rPr lang="en-GB" dirty="0" smtClean="0"/>
              <a:t>that is frequently </a:t>
            </a:r>
            <a:r>
              <a:rPr lang="en-GB" dirty="0"/>
              <a:t>used by the </a:t>
            </a:r>
            <a:r>
              <a:rPr lang="en-GB" dirty="0" smtClean="0"/>
              <a:t>processor</a:t>
            </a:r>
          </a:p>
          <a:p>
            <a:pPr lvl="1"/>
            <a:r>
              <a:rPr lang="en-GB" dirty="0" smtClean="0"/>
              <a:t>Larger </a:t>
            </a:r>
            <a:r>
              <a:rPr lang="en-GB" dirty="0" smtClean="0"/>
              <a:t>and slower than a register, faster and smaller than RAM</a:t>
            </a:r>
          </a:p>
          <a:p>
            <a:pPr lvl="1"/>
            <a:r>
              <a:rPr lang="en-GB" dirty="0" smtClean="0"/>
              <a:t>Larger amounts of cache memory can improve processing speed</a:t>
            </a:r>
            <a:endParaRPr lang="en-GB" dirty="0"/>
          </a:p>
        </p:txBody>
      </p:sp>
      <p:pic>
        <p:nvPicPr>
          <p:cNvPr id="1028" name="Picture 4" descr="C:\Users\Rob\AppData\Roaming\PixelMetrics\CaptureWiz\Temp\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329" y="3506932"/>
            <a:ext cx="3383805" cy="29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2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Other factors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There are other factors that influence the performance of a processor:</a:t>
            </a:r>
          </a:p>
          <a:p>
            <a:pPr lvl="1"/>
            <a:r>
              <a:rPr lang="en-GB" dirty="0" smtClean="0"/>
              <a:t>Number of cores: more processors can be linked together on a single chip allowing more instructions to be executed simultaneously</a:t>
            </a:r>
          </a:p>
          <a:p>
            <a:pPr lvl="1"/>
            <a:r>
              <a:rPr lang="en-GB" dirty="0" smtClean="0"/>
              <a:t>Word length: the amount of data that the CPU can process simultaneously</a:t>
            </a:r>
          </a:p>
          <a:p>
            <a:pPr lvl="1"/>
            <a:r>
              <a:rPr lang="en-GB" dirty="0" smtClean="0"/>
              <a:t>Address and data bus width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268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899956" cy="3453607"/>
          </a:xfrm>
        </p:spPr>
        <p:txBody>
          <a:bodyPr/>
          <a:lstStyle/>
          <a:p>
            <a:r>
              <a:rPr lang="en-GB" dirty="0" smtClean="0"/>
              <a:t>Which computer is theoretically faster? Put the following specifications in descending order of speed:</a:t>
            </a:r>
          </a:p>
          <a:p>
            <a:pPr lvl="1"/>
            <a:r>
              <a:rPr lang="en-GB" dirty="0" smtClean="0"/>
              <a:t>A 4GHz quad core processor, 2MB cache, 32-bit word length</a:t>
            </a:r>
          </a:p>
          <a:p>
            <a:pPr lvl="1"/>
            <a:r>
              <a:rPr lang="en-GB" dirty="0"/>
              <a:t>A </a:t>
            </a:r>
            <a:r>
              <a:rPr lang="en-GB" dirty="0" smtClean="0"/>
              <a:t>4.5GHz processor</a:t>
            </a:r>
            <a:r>
              <a:rPr lang="en-GB" dirty="0"/>
              <a:t>, 2MB cache, </a:t>
            </a:r>
            <a:r>
              <a:rPr lang="en-GB" dirty="0" smtClean="0"/>
              <a:t>32-bit </a:t>
            </a:r>
            <a:r>
              <a:rPr lang="en-GB" dirty="0"/>
              <a:t>word length</a:t>
            </a:r>
          </a:p>
          <a:p>
            <a:pPr lvl="1"/>
            <a:r>
              <a:rPr lang="en-GB" dirty="0"/>
              <a:t>A 4GHz </a:t>
            </a:r>
            <a:r>
              <a:rPr lang="en-GB" dirty="0" smtClean="0"/>
              <a:t>quad </a:t>
            </a:r>
            <a:r>
              <a:rPr lang="en-GB" dirty="0"/>
              <a:t>core processor, </a:t>
            </a:r>
            <a:r>
              <a:rPr lang="en-GB" dirty="0" smtClean="0"/>
              <a:t>4MB </a:t>
            </a:r>
            <a:r>
              <a:rPr lang="en-GB" dirty="0"/>
              <a:t>cache, </a:t>
            </a:r>
            <a:r>
              <a:rPr lang="en-GB" dirty="0" smtClean="0"/>
              <a:t>32-bit </a:t>
            </a:r>
            <a:r>
              <a:rPr lang="en-GB" dirty="0"/>
              <a:t>word length</a:t>
            </a:r>
          </a:p>
          <a:p>
            <a:pPr lvl="1"/>
            <a:r>
              <a:rPr lang="en-GB" dirty="0"/>
              <a:t>A 4GHz </a:t>
            </a:r>
            <a:r>
              <a:rPr lang="en-GB" dirty="0" smtClean="0"/>
              <a:t>quad </a:t>
            </a:r>
            <a:r>
              <a:rPr lang="en-GB" dirty="0"/>
              <a:t>core processor, 2MB cache, </a:t>
            </a:r>
            <a:r>
              <a:rPr lang="en-GB" dirty="0" smtClean="0"/>
              <a:t>16-bit </a:t>
            </a:r>
            <a:r>
              <a:rPr lang="en-GB" dirty="0"/>
              <a:t>word length</a:t>
            </a:r>
          </a:p>
          <a:p>
            <a:pPr lvl="1"/>
            <a:r>
              <a:rPr lang="en-GB" dirty="0" smtClean="0"/>
              <a:t>A 5GHz quad </a:t>
            </a:r>
            <a:r>
              <a:rPr lang="en-GB" dirty="0"/>
              <a:t>core processor, 2MB cache, </a:t>
            </a:r>
            <a:r>
              <a:rPr lang="en-GB" dirty="0" smtClean="0"/>
              <a:t>32-bit </a:t>
            </a:r>
            <a:r>
              <a:rPr lang="en-GB" dirty="0"/>
              <a:t>word length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0699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brain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What functions does the human brain perform?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604" y="2240782"/>
            <a:ext cx="4320792" cy="40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3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Central Processing Unit (CPU)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Similar to a human brain, (although it cannot think or make decisions for itself) a computer processor controls, calculates and executes instructions</a:t>
            </a:r>
          </a:p>
          <a:p>
            <a:r>
              <a:rPr lang="en-GB" dirty="0" smtClean="0"/>
              <a:t>A processor has a number of different components, each with their own role to perform:</a:t>
            </a:r>
          </a:p>
          <a:p>
            <a:pPr lvl="1"/>
            <a:r>
              <a:rPr lang="en-GB" dirty="0" smtClean="0"/>
              <a:t>Arithmetic-Logic Unit (ALU)</a:t>
            </a:r>
          </a:p>
          <a:p>
            <a:pPr lvl="1"/>
            <a:r>
              <a:rPr lang="en-GB" dirty="0" smtClean="0"/>
              <a:t>Control Unit</a:t>
            </a:r>
          </a:p>
          <a:p>
            <a:pPr lvl="1"/>
            <a:r>
              <a:rPr lang="en-GB" dirty="0" smtClean="0"/>
              <a:t>Clock</a:t>
            </a:r>
          </a:p>
          <a:p>
            <a:pPr lvl="1"/>
            <a:r>
              <a:rPr lang="en-GB" dirty="0" smtClean="0"/>
              <a:t>General purpose registers</a:t>
            </a:r>
          </a:p>
          <a:p>
            <a:pPr lvl="1"/>
            <a:r>
              <a:rPr lang="en-GB" dirty="0" smtClean="0"/>
              <a:t>Dedicated registers</a:t>
            </a:r>
          </a:p>
        </p:txBody>
      </p:sp>
    </p:spTree>
    <p:extLst>
      <p:ext uri="{BB962C8B-B14F-4D97-AF65-F5344CB8AC3E}">
        <p14:creationId xmlns:p14="http://schemas.microsoft.com/office/powerpoint/2010/main" val="88536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Arithmetic-Logic Unit (ALU)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problem solving part of the processor</a:t>
            </a:r>
          </a:p>
          <a:p>
            <a:pPr lvl="1"/>
            <a:r>
              <a:rPr lang="en-GB" dirty="0" smtClean="0"/>
              <a:t>This component performs arithmetic, logical and shift operations on data</a:t>
            </a:r>
          </a:p>
          <a:p>
            <a:pPr lvl="1"/>
            <a:r>
              <a:rPr lang="en-GB" dirty="0" smtClean="0"/>
              <a:t>Arithmetic operations: Add, Subtract, Multiply and Divide</a:t>
            </a:r>
          </a:p>
          <a:p>
            <a:pPr lvl="1"/>
            <a:r>
              <a:rPr lang="en-GB" dirty="0" smtClean="0"/>
              <a:t>Logical operations include: AND, OR, NOT, XOR</a:t>
            </a:r>
          </a:p>
          <a:p>
            <a:pPr lvl="1"/>
            <a:r>
              <a:rPr lang="en-GB" dirty="0" smtClean="0"/>
              <a:t>Shift operations: Move bits to the left or right within a register</a:t>
            </a:r>
          </a:p>
        </p:txBody>
      </p:sp>
      <p:pic>
        <p:nvPicPr>
          <p:cNvPr id="3076" name="Picture 4" descr="C:\Users\Rob\AppData\Roaming\PixelMetrics\CaptureWiz\Temp\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11" y="4471155"/>
            <a:ext cx="7037479" cy="15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8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02" y="2875741"/>
            <a:ext cx="4391130" cy="399230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Control unit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part of the processor that coordinates the activity of all other components</a:t>
            </a:r>
          </a:p>
          <a:p>
            <a:pPr marL="3497263" lvl="1" indent="-271463"/>
            <a:r>
              <a:rPr lang="en-GB" dirty="0" smtClean="0"/>
              <a:t>Each Instruction is accepted</a:t>
            </a:r>
            <a:r>
              <a:rPr lang="en-GB" dirty="0"/>
              <a:t> </a:t>
            </a:r>
            <a:r>
              <a:rPr lang="en-GB" dirty="0" smtClean="0"/>
              <a:t>and decoded</a:t>
            </a:r>
          </a:p>
          <a:p>
            <a:pPr marL="3497263" lvl="1" indent="-271463"/>
            <a:r>
              <a:rPr lang="en-GB" dirty="0" smtClean="0"/>
              <a:t>Separate steps such as fetching the address of data, and fetching the data itself from memory, are identified</a:t>
            </a:r>
          </a:p>
          <a:p>
            <a:pPr marL="3497263" lvl="1" indent="-271463"/>
            <a:r>
              <a:rPr lang="en-GB" dirty="0" smtClean="0"/>
              <a:t>Each step is synchronised with a regular pulse from the system clock</a:t>
            </a:r>
          </a:p>
        </p:txBody>
      </p:sp>
    </p:spTree>
    <p:extLst>
      <p:ext uri="{BB962C8B-B14F-4D97-AF65-F5344CB8AC3E}">
        <p14:creationId xmlns:p14="http://schemas.microsoft.com/office/powerpoint/2010/main" val="251397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system clock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series of regular ON/OFF signals used to synchronise the operations of the processor components</a:t>
            </a:r>
          </a:p>
          <a:p>
            <a:pPr lvl="1"/>
            <a:r>
              <a:rPr lang="en-GB" dirty="0" smtClean="0"/>
              <a:t>Actions are usually carried out on the rising edge of the clock</a:t>
            </a:r>
          </a:p>
          <a:p>
            <a:pPr lvl="1"/>
            <a:r>
              <a:rPr lang="en-GB" dirty="0" smtClean="0"/>
              <a:t>Actions each take a fixed number of cycles to complete</a:t>
            </a:r>
            <a:endParaRPr lang="en-GB" dirty="0"/>
          </a:p>
        </p:txBody>
      </p:sp>
      <p:pic>
        <p:nvPicPr>
          <p:cNvPr id="2050" name="Picture 2" descr="C:\Users\Rob\AppData\Roaming\PixelMetrics\CaptureWiz\Temp\5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729" y="4158453"/>
            <a:ext cx="7221331" cy="17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General purpose registers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Results from the ALU need to be stored somewhere</a:t>
            </a:r>
          </a:p>
          <a:p>
            <a:pPr lvl="1"/>
            <a:r>
              <a:rPr lang="en-GB" dirty="0" smtClean="0"/>
              <a:t>Rather than writing working data back to ‘slow’ memory, processors have several locations of super-fast memory called registers that are used to temporarily store results</a:t>
            </a:r>
          </a:p>
          <a:p>
            <a:pPr lvl="1"/>
            <a:r>
              <a:rPr lang="en-GB" dirty="0" smtClean="0"/>
              <a:t>The processor is then able to immediately access and re-use these results in subsequent </a:t>
            </a:r>
            <a:r>
              <a:rPr lang="en-GB" dirty="0" smtClean="0"/>
              <a:t>calculations, e.g. Add 2 + 3 + 4</a:t>
            </a:r>
            <a:endParaRPr lang="en-GB" dirty="0" smtClean="0"/>
          </a:p>
          <a:p>
            <a:pPr lvl="1"/>
            <a:r>
              <a:rPr lang="en-GB" dirty="0" smtClean="0"/>
              <a:t>Some processors have a single general purpose register called an Accumulator</a:t>
            </a:r>
            <a:endParaRPr lang="en-GB" dirty="0"/>
          </a:p>
        </p:txBody>
      </p:sp>
      <p:pic>
        <p:nvPicPr>
          <p:cNvPr id="2050" name="Picture 2" descr="C:\Users\Rob\AppData\Roaming\PixelMetrics\CaptureWiz\Temp\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499" y="4739301"/>
            <a:ext cx="6691115" cy="16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6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Executing instructions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Carrying out sequences of programming instructions requires many different snippets of information to be held</a:t>
            </a:r>
          </a:p>
          <a:p>
            <a:pPr lvl="1"/>
            <a:r>
              <a:rPr lang="en-GB" dirty="0" smtClean="0"/>
              <a:t>The processor has to temporarily hold the current instruction being executed</a:t>
            </a:r>
          </a:p>
          <a:p>
            <a:pPr lvl="1"/>
            <a:r>
              <a:rPr lang="en-GB" dirty="0" smtClean="0"/>
              <a:t>It has to hold the address of the data that it needs, and also the </a:t>
            </a:r>
            <a:r>
              <a:rPr lang="en-GB" dirty="0"/>
              <a:t>data </a:t>
            </a:r>
            <a:r>
              <a:rPr lang="en-GB" dirty="0" smtClean="0"/>
              <a:t>itself</a:t>
            </a:r>
          </a:p>
          <a:p>
            <a:pPr lvl="1"/>
            <a:r>
              <a:rPr lang="en-GB" dirty="0" smtClean="0"/>
              <a:t>It </a:t>
            </a:r>
            <a:r>
              <a:rPr lang="en-GB" dirty="0"/>
              <a:t>has to keep track of the address of the next </a:t>
            </a:r>
            <a:r>
              <a:rPr lang="en-GB" dirty="0" smtClean="0"/>
              <a:t>instruction to be executed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7844980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</Template>
  <TotalTime>4150</TotalTime>
  <Words>931</Words>
  <Application>Microsoft Office PowerPoint</Application>
  <PresentationFormat>On-screen Show (4:3)</PresentationFormat>
  <Paragraphs>109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Museo 500</vt:lpstr>
      <vt:lpstr>Arial</vt:lpstr>
      <vt:lpstr>Museo 100</vt:lpstr>
      <vt:lpstr>Museo900-Regular</vt:lpstr>
      <vt:lpstr>Museo 700</vt:lpstr>
      <vt:lpstr>Calibri</vt:lpstr>
      <vt:lpstr>Museo 900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 Heathcote</cp:lastModifiedBy>
  <cp:revision>140</cp:revision>
  <dcterms:created xsi:type="dcterms:W3CDTF">2015-08-13T09:52:03Z</dcterms:created>
  <dcterms:modified xsi:type="dcterms:W3CDTF">2015-12-14T09:19:51Z</dcterms:modified>
</cp:coreProperties>
</file>