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  <p:sldMasterId id="2147484135" r:id="rId2"/>
  </p:sldMasterIdLst>
  <p:notesMasterIdLst>
    <p:notesMasterId r:id="rId8"/>
  </p:notesMasterIdLst>
  <p:handoutMasterIdLst>
    <p:handoutMasterId r:id="rId9"/>
  </p:handoutMasterIdLst>
  <p:sldIdLst>
    <p:sldId id="265" r:id="rId3"/>
    <p:sldId id="269" r:id="rId4"/>
    <p:sldId id="270" r:id="rId5"/>
    <p:sldId id="271" r:id="rId6"/>
    <p:sldId id="272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8F86"/>
    <a:srgbClr val="008B5D"/>
    <a:srgbClr val="364395"/>
    <a:srgbClr val="FBF5EA"/>
    <a:srgbClr val="F8F8F8"/>
    <a:srgbClr val="EAEAEA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59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738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1E3FE-C1B3-40A7-BC60-3F6567C47634}" type="datetimeFigureOut">
              <a:rPr lang="en-GB" smtClean="0"/>
              <a:t>09/08/16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E34A4-59AA-4A91-8E2D-9AF67BF44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178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4E438D2-9173-4F27-B8C3-4EFC71EE80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96641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9857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565923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700808"/>
            <a:ext cx="8207375" cy="4382492"/>
          </a:xfrm>
          <a:prstGeom prst="rect">
            <a:avLst/>
          </a:prstGeom>
        </p:spPr>
        <p:txBody>
          <a:bodyPr vert="eaVert"/>
          <a:lstStyle>
            <a:lvl1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538983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8720"/>
            <a:ext cx="2057400" cy="5174580"/>
          </a:xfrm>
          <a:prstGeom prst="rect">
            <a:avLst/>
          </a:prstGeo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8720"/>
            <a:ext cx="6019800" cy="517458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2773622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68313" y="1800000"/>
            <a:ext cx="8207375" cy="431048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8066572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9857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9373335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/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4161878"/>
      </p:ext>
    </p:extLst>
  </p:cSld>
  <p:clrMapOvr>
    <a:masterClrMapping/>
  </p:clrMapOvr>
  <p:transition>
    <p:sndAc>
      <p:stSnd>
        <p:snd r:embed="rId1" name="click.wav"/>
      </p:stSnd>
    </p:sndAc>
  </p:transition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1782598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7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846800"/>
            <a:ext cx="4027487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46800"/>
            <a:ext cx="4027488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732440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313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64903"/>
            <a:ext cx="4040188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53134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64903"/>
            <a:ext cx="4041775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7218917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468161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324259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/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877337"/>
      </p:ext>
    </p:extLst>
  </p:cSld>
  <p:clrMapOvr>
    <a:masterClrMapping/>
  </p:clrMapOvr>
  <p:transition>
    <p:sndAc>
      <p:stSnd>
        <p:snd r:embed="rId1" name="click.wav"/>
      </p:stSnd>
    </p:sndAc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36712"/>
            <a:ext cx="3008313" cy="91660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209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6712"/>
            <a:ext cx="5111750" cy="5289451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3246105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98376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91062"/>
            <a:ext cx="5486400" cy="49817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89240"/>
            <a:ext cx="5486400" cy="5829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8650992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700808"/>
            <a:ext cx="8207375" cy="4382492"/>
          </a:xfrm>
          <a:prstGeom prst="rect">
            <a:avLst/>
          </a:prstGeom>
        </p:spPr>
        <p:txBody>
          <a:bodyPr vert="eaVert"/>
          <a:lstStyle>
            <a:lvl1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389274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8720"/>
            <a:ext cx="2057400" cy="5174580"/>
          </a:xfrm>
          <a:prstGeom prst="rect">
            <a:avLst/>
          </a:prstGeo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8720"/>
            <a:ext cx="6019800" cy="517458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3830335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68313" y="1800000"/>
            <a:ext cx="8207375" cy="431048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345034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>
                <a:solidFill>
                  <a:srgbClr val="568F86"/>
                </a:solidFill>
              </a:defRPr>
            </a:lvl1pPr>
            <a:lvl2pPr marL="457200" indent="0">
              <a:buFontTx/>
              <a:buNone/>
              <a:defRPr>
                <a:solidFill>
                  <a:srgbClr val="568F8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453188"/>
            <a:ext cx="8218487" cy="287337"/>
          </a:xfrm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06581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 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361950" indent="-361950"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rgbClr val="568F86"/>
                </a:solidFill>
              </a:defRPr>
            </a:lvl1pPr>
            <a:lvl2pPr marL="457200" indent="0">
              <a:buFontTx/>
              <a:buNone/>
              <a:defRPr>
                <a:solidFill>
                  <a:srgbClr val="568F8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/>
              <a:t>© Pearson Education Ltd 2015. Copying permitted for purchasing institution only.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418922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336327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7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846800"/>
            <a:ext cx="4027487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46800"/>
            <a:ext cx="4027488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854095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313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64903"/>
            <a:ext cx="4040188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53134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64903"/>
            <a:ext cx="4041775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1193002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4765487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777513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36712"/>
            <a:ext cx="3008313" cy="91660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209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6712"/>
            <a:ext cx="5111750" cy="5289451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3299890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98376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91062"/>
            <a:ext cx="5486400" cy="49817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89240"/>
            <a:ext cx="5486400" cy="5829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9548701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14.xml"/><Relationship Id="rId16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36000"/>
            <a:ext cx="8229600" cy="648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Title or banner area</a:t>
            </a:r>
            <a:endParaRPr lang="en-GB" alt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44166"/>
            <a:ext cx="8229600" cy="4305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Use simple bullet points and lines, with no more than two lines per bullet point if possible.</a:t>
            </a:r>
          </a:p>
          <a:p>
            <a:pPr lvl="0"/>
            <a:r>
              <a:rPr lang="en-GB" altLang="en-US" dirty="0"/>
              <a:t>Try to use a maximum of ten words per line. </a:t>
            </a:r>
          </a:p>
          <a:p>
            <a:pPr lvl="0"/>
            <a:r>
              <a:rPr lang="en-GB" altLang="en-US" dirty="0"/>
              <a:t>Set up generic formatting on this master. </a:t>
            </a:r>
          </a:p>
          <a:p>
            <a:pPr lvl="0"/>
            <a:r>
              <a:rPr lang="en-GB" altLang="en-US" dirty="0"/>
              <a:t>By applying this master to your slides, you’ll maintain consistent font and bullet style.</a:t>
            </a:r>
          </a:p>
          <a:p>
            <a:pPr lvl="0"/>
            <a:r>
              <a:rPr lang="en-GB" altLang="en-US" dirty="0"/>
              <a:t>To change the layout of individual slides, select ‘Slide layout’ and choose the desired layout from the right-hand menu.</a:t>
            </a:r>
          </a:p>
          <a:p>
            <a:pPr lvl="0"/>
            <a:r>
              <a:rPr lang="en-GB" altLang="en-US" dirty="0"/>
              <a:t>Read the PowerPoint guidelines before creating a slide show.</a:t>
            </a:r>
          </a:p>
        </p:txBody>
      </p:sp>
      <p:sp>
        <p:nvSpPr>
          <p:cNvPr id="2" name="Rectangle 2"/>
          <p:cNvSpPr>
            <a:spLocks noChangeArrowheads="1"/>
          </p:cNvSpPr>
          <p:nvPr userDrawn="1"/>
        </p:nvSpPr>
        <p:spPr bwMode="gray">
          <a:xfrm>
            <a:off x="0" y="6381750"/>
            <a:ext cx="9144000" cy="476250"/>
          </a:xfrm>
          <a:prstGeom prst="rect">
            <a:avLst/>
          </a:prstGeom>
          <a:solidFill>
            <a:srgbClr val="568F86"/>
          </a:solidFill>
          <a:ln>
            <a:noFill/>
          </a:ln>
          <a:extLst/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68313" y="6453188"/>
            <a:ext cx="8218487" cy="287337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 </a:t>
            </a:r>
          </a:p>
        </p:txBody>
      </p:sp>
      <p:pic>
        <p:nvPicPr>
          <p:cNvPr id="3" name="Picture 2" descr="Edexcel GCSE (9-1)&#10;Sciences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763688" y="108000"/>
            <a:ext cx="1008112" cy="3600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/>
              <a:t>CB1a</a:t>
            </a:r>
          </a:p>
        </p:txBody>
      </p:sp>
      <p:pic>
        <p:nvPicPr>
          <p:cNvPr id="14" name="Picture 13" descr="Edexcel GCSE (9-1)&#10;Sciences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1763688" y="124404"/>
            <a:ext cx="1008112" cy="3781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/>
              <a:t>SB1a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28" r:id="rId7"/>
    <p:sldLayoutId id="2147484129" r:id="rId8"/>
    <p:sldLayoutId id="2147484130" r:id="rId9"/>
    <p:sldLayoutId id="2147484131" r:id="rId10"/>
    <p:sldLayoutId id="2147484132" r:id="rId11"/>
    <p:sldLayoutId id="2147484133" r:id="rId12"/>
  </p:sldLayoutIdLst>
  <p:transition>
    <p:sndAc>
      <p:stSnd>
        <p:snd r:embed="rId14" name="click.wav"/>
      </p:stSnd>
    </p:sndAc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568F8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36000"/>
            <a:ext cx="8229600" cy="648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Title or banner area</a:t>
            </a:r>
            <a:endParaRPr lang="en-GB" alt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46800"/>
            <a:ext cx="8229600" cy="4305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Use simple bullet points and lines, with no more than two lines per bullet point if possible.</a:t>
            </a:r>
          </a:p>
          <a:p>
            <a:pPr lvl="0"/>
            <a:r>
              <a:rPr lang="en-GB" altLang="en-US" dirty="0"/>
              <a:t>Try to use a maximum of ten words per line. </a:t>
            </a:r>
          </a:p>
          <a:p>
            <a:pPr lvl="0"/>
            <a:r>
              <a:rPr lang="en-GB" altLang="en-US" dirty="0"/>
              <a:t>Set up generic formatting on this master. </a:t>
            </a:r>
          </a:p>
          <a:p>
            <a:pPr lvl="0"/>
            <a:r>
              <a:rPr lang="en-GB" altLang="en-US" dirty="0"/>
              <a:t>By applying this master to your slides, you’ll maintain consistent font and bullet style.</a:t>
            </a:r>
          </a:p>
          <a:p>
            <a:pPr lvl="0"/>
            <a:r>
              <a:rPr lang="en-GB" altLang="en-US" dirty="0"/>
              <a:t>To change the layout of individual slides, select ‘Slide layout’ and choose the desired layout from the right-hand menu.</a:t>
            </a:r>
          </a:p>
          <a:p>
            <a:pPr lvl="0"/>
            <a:r>
              <a:rPr lang="en-GB" altLang="en-US" dirty="0"/>
              <a:t>Read the PowerPoint guidelines before creating a slide show.</a:t>
            </a:r>
          </a:p>
        </p:txBody>
      </p:sp>
      <p:sp>
        <p:nvSpPr>
          <p:cNvPr id="2" name="Rectangle 2"/>
          <p:cNvSpPr>
            <a:spLocks noChangeArrowheads="1"/>
          </p:cNvSpPr>
          <p:nvPr userDrawn="1"/>
        </p:nvSpPr>
        <p:spPr bwMode="gray">
          <a:xfrm>
            <a:off x="0" y="6381750"/>
            <a:ext cx="9144000" cy="476250"/>
          </a:xfrm>
          <a:prstGeom prst="rect">
            <a:avLst/>
          </a:prstGeom>
          <a:solidFill>
            <a:srgbClr val="568F86"/>
          </a:solidFill>
          <a:ln>
            <a:noFill/>
          </a:ln>
          <a:extLst/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68313" y="6453188"/>
            <a:ext cx="8218487" cy="287337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 </a:t>
            </a:r>
          </a:p>
        </p:txBody>
      </p:sp>
      <p:pic>
        <p:nvPicPr>
          <p:cNvPr id="3" name="Picture 2" descr="Edexcel GCSE (9-1)&#10;Sciences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763688" y="108000"/>
            <a:ext cx="1008112" cy="3600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/>
              <a:t>CB1a</a:t>
            </a:r>
          </a:p>
        </p:txBody>
      </p:sp>
      <p:pic>
        <p:nvPicPr>
          <p:cNvPr id="14" name="Picture 13" descr="Edexcel GCSE (9-1)&#10;Sciences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1763688" y="124404"/>
            <a:ext cx="1008112" cy="3781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/>
              <a:t>SB1a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2854474" y="172327"/>
            <a:ext cx="5698976" cy="3620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0" dirty="0"/>
              <a:t>Microscopes</a:t>
            </a:r>
          </a:p>
        </p:txBody>
      </p:sp>
    </p:spTree>
    <p:extLst>
      <p:ext uri="{BB962C8B-B14F-4D97-AF65-F5344CB8AC3E}">
        <p14:creationId xmlns:p14="http://schemas.microsoft.com/office/powerpoint/2010/main" val="44599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6" r:id="rId1"/>
    <p:sldLayoutId id="2147484137" r:id="rId2"/>
    <p:sldLayoutId id="2147484138" r:id="rId3"/>
    <p:sldLayoutId id="2147484139" r:id="rId4"/>
    <p:sldLayoutId id="2147484140" r:id="rId5"/>
    <p:sldLayoutId id="2147484141" r:id="rId6"/>
    <p:sldLayoutId id="2147484142" r:id="rId7"/>
    <p:sldLayoutId id="2147484143" r:id="rId8"/>
    <p:sldLayoutId id="2147484144" r:id="rId9"/>
    <p:sldLayoutId id="2147484145" r:id="rId10"/>
    <p:sldLayoutId id="2147484146" r:id="rId11"/>
    <p:sldLayoutId id="2147484147" r:id="rId12"/>
    <p:sldLayoutId id="2147484148" r:id="rId13"/>
    <p:sldLayoutId id="2147484149" r:id="rId14"/>
  </p:sldLayoutIdLst>
  <p:transition>
    <p:sndAc>
      <p:stSnd>
        <p:snd r:embed="rId16" name="click.wav"/>
      </p:stSnd>
    </p:sndAc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568F8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Microscopes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453188"/>
            <a:ext cx="8218487" cy="287337"/>
          </a:xfrm>
        </p:spPr>
        <p:txBody>
          <a:bodyPr/>
          <a:lstStyle/>
          <a:p>
            <a:pPr algn="ctr">
              <a:defRPr/>
            </a:pPr>
            <a:r>
              <a:rPr lang="en-GB"/>
              <a:t>© Pearson Education Ltd 2015. Copying permitted for purchasing institution only.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947230"/>
      </p:ext>
    </p:extLst>
  </p:cSld>
  <p:clrMapOvr>
    <a:masterClrMapping/>
  </p:clrMapOvr>
  <p:transition>
    <p:sndAc>
      <p:stSnd>
        <p:snd r:embed="rId2" name="click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Quick Quiz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1	What does a microscope do?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dirty="0"/>
              <a:t>	makes small objects appear larger/magnifies 	small objects</a:t>
            </a:r>
          </a:p>
          <a:p>
            <a:pPr marL="0" indent="0">
              <a:buNone/>
              <a:tabLst>
                <a:tab pos="539750" algn="l"/>
              </a:tabLst>
            </a:pPr>
            <a:endParaRPr lang="en-GB" dirty="0"/>
          </a:p>
          <a:p>
            <a:pPr marL="0" indent="0">
              <a:buNone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2	What part of a microscope do you look through? 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dirty="0"/>
              <a:t>	eyepiece lens</a:t>
            </a:r>
          </a:p>
          <a:p>
            <a:pPr marL="0" indent="0">
              <a:buNone/>
              <a:tabLst>
                <a:tab pos="539750" algn="l"/>
              </a:tabLst>
            </a:pPr>
            <a:endParaRPr lang="en-GB" dirty="0"/>
          </a:p>
          <a:p>
            <a:pPr marL="0" indent="0">
              <a:buNone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3	Which part of a microscope do you use to get a 	clear image?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dirty="0"/>
              <a:t>	the focusing wheel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2848550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Quick Quiz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4 	If an average height person in Year 10 is magnified 	600 times, how tall will they be compared to the 	tallest building in the world, which is 828 m tall? 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dirty="0"/>
              <a:t>	about the same height; the </a:t>
            </a:r>
            <a:r>
              <a:rPr lang="en-US" dirty="0" err="1"/>
              <a:t>Burj</a:t>
            </a:r>
            <a:r>
              <a:rPr lang="en-US" dirty="0"/>
              <a:t> </a:t>
            </a:r>
            <a:r>
              <a:rPr lang="en-US" dirty="0" err="1"/>
              <a:t>Khalifa</a:t>
            </a:r>
            <a:r>
              <a:rPr lang="en-US" dirty="0"/>
              <a:t>, Dubai is 	828 m tall</a:t>
            </a:r>
            <a:endParaRPr lang="en-GB" dirty="0"/>
          </a:p>
          <a:p>
            <a:pPr marL="457200" indent="-457200">
              <a:spcBef>
                <a:spcPts val="2400"/>
              </a:spcBef>
              <a:buAutoNum type="arabicPlain" startAt="5"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Put these in order of size, biggest first: atom, animal cell, cell nucleus, muscle tissue, protein molecule, water molecule 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dirty="0"/>
              <a:t>	muscle tissue, animal cell, cell nucleus, protein 	molecule, water molecule, atom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0768029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Quick Quiz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6	A microscope has a ×5 eyepiece lens and a ×5 	objective lens. What is the total magnification?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dirty="0"/>
              <a:t>	×25; 5 × 5 = 25</a:t>
            </a:r>
          </a:p>
          <a:p>
            <a:pPr marL="0" indent="0">
              <a:buNone/>
              <a:tabLst>
                <a:tab pos="539750" algn="l"/>
              </a:tabLst>
            </a:pPr>
            <a:endParaRPr lang="en-GB" b="1" dirty="0">
              <a:solidFill>
                <a:srgbClr val="568F86"/>
              </a:solidFill>
            </a:endParaRPr>
          </a:p>
          <a:p>
            <a:pPr marL="0" indent="0">
              <a:buNone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7	A human hair has a width of 100 µm but appears 	20 mm wide in a photo. What magnification is the 	photo? 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dirty="0"/>
              <a:t>	×200; 20 mm = 20 000 µm; 20 000 ÷ 100 = 200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818041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Quick Quiz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534988" algn="l"/>
              </a:tabLst>
            </a:pPr>
            <a:r>
              <a:rPr lang="en-GB" b="1" dirty="0">
                <a:solidFill>
                  <a:srgbClr val="568F86"/>
                </a:solidFill>
              </a:rPr>
              <a:t>8	How many millimetres are there in a metre? </a:t>
            </a:r>
          </a:p>
          <a:p>
            <a:pPr marL="0" indent="0" defTabSz="534988">
              <a:buNone/>
            </a:pPr>
            <a:r>
              <a:rPr lang="en-GB" dirty="0"/>
              <a:t>	1000</a:t>
            </a:r>
          </a:p>
          <a:p>
            <a:pPr marL="0" indent="0">
              <a:buNone/>
            </a:pPr>
            <a:endParaRPr lang="en-GB" dirty="0"/>
          </a:p>
          <a:p>
            <a:pPr marL="0" lvl="1" indent="0">
              <a:buNone/>
              <a:tabLst>
                <a:tab pos="534988" algn="l"/>
              </a:tabLst>
            </a:pPr>
            <a:r>
              <a:rPr lang="en-GB" b="1" dirty="0">
                <a:solidFill>
                  <a:srgbClr val="568F86"/>
                </a:solidFill>
              </a:rPr>
              <a:t>9	What unit is 1000 times smaller than a millimetre?</a:t>
            </a:r>
          </a:p>
          <a:p>
            <a:pPr marL="0" indent="0">
              <a:buNone/>
              <a:tabLst>
                <a:tab pos="534988" algn="l"/>
              </a:tabLst>
            </a:pPr>
            <a:r>
              <a:rPr lang="en-GB" b="1" dirty="0">
                <a:solidFill>
                  <a:srgbClr val="568F86"/>
                </a:solidFill>
              </a:rPr>
              <a:t> 	</a:t>
            </a:r>
            <a:r>
              <a:rPr lang="en-GB" dirty="0"/>
              <a:t>micrometre, µm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  <a:tabLst>
                <a:tab pos="534988" algn="l"/>
              </a:tabLst>
            </a:pPr>
            <a:r>
              <a:rPr lang="en-GB" b="1" dirty="0">
                <a:solidFill>
                  <a:srgbClr val="568F86"/>
                </a:solidFill>
              </a:rPr>
              <a:t>10	What is the unit symbol for a nanometre? </a:t>
            </a:r>
          </a:p>
          <a:p>
            <a:pPr marL="0" indent="0">
              <a:buNone/>
              <a:tabLst>
                <a:tab pos="534988" algn="l"/>
              </a:tabLst>
            </a:pPr>
            <a:r>
              <a:rPr lang="en-GB" dirty="0"/>
              <a:t>	nm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46916448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568F86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2D2D8A"/>
      </a:hlink>
      <a:folHlink>
        <a:srgbClr val="00B05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Biology">
      <a:dk1>
        <a:srgbClr val="000000"/>
      </a:dk1>
      <a:lt1>
        <a:srgbClr val="FFFFFF"/>
      </a:lt1>
      <a:dk2>
        <a:srgbClr val="000000"/>
      </a:dk2>
      <a:lt2>
        <a:srgbClr val="568F86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2D2D8A"/>
      </a:hlink>
      <a:folHlink>
        <a:srgbClr val="568F86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78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Verdana</vt:lpstr>
      <vt:lpstr>Wingdings</vt:lpstr>
      <vt:lpstr>2_Default Design</vt:lpstr>
      <vt:lpstr>3_Default Design</vt:lpstr>
      <vt:lpstr>Microscopes</vt:lpstr>
      <vt:lpstr>Quick Quiz</vt:lpstr>
      <vt:lpstr>Quick Quiz</vt:lpstr>
      <vt:lpstr>Quick Quiz</vt:lpstr>
      <vt:lpstr>Quick Quiz</vt:lpstr>
    </vt:vector>
  </TitlesOfParts>
  <Company>Pearson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GCSE Science</dc:title>
  <dc:creator>Pearson Education</dc:creator>
  <cp:lastModifiedBy>Fleur Frederick</cp:lastModifiedBy>
  <cp:revision>155</cp:revision>
  <dcterms:created xsi:type="dcterms:W3CDTF">2010-12-13T13:21:58Z</dcterms:created>
  <dcterms:modified xsi:type="dcterms:W3CDTF">2016-08-09T08:12:54Z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