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7"/>
  </p:notesMasterIdLst>
  <p:sldIdLst>
    <p:sldId id="260" r:id="rId2"/>
    <p:sldId id="261" r:id="rId3"/>
    <p:sldId id="262" r:id="rId4"/>
    <p:sldId id="264" r:id="rId5"/>
    <p:sldId id="265" r:id="rId6"/>
    <p:sldId id="279" r:id="rId7"/>
    <p:sldId id="266" r:id="rId8"/>
    <p:sldId id="284" r:id="rId9"/>
    <p:sldId id="267" r:id="rId10"/>
    <p:sldId id="275" r:id="rId11"/>
    <p:sldId id="268" r:id="rId12"/>
    <p:sldId id="280" r:id="rId13"/>
    <p:sldId id="269" r:id="rId14"/>
    <p:sldId id="270" r:id="rId15"/>
    <p:sldId id="281" r:id="rId16"/>
    <p:sldId id="276" r:id="rId17"/>
    <p:sldId id="271" r:id="rId18"/>
    <p:sldId id="272" r:id="rId19"/>
    <p:sldId id="282" r:id="rId20"/>
    <p:sldId id="273" r:id="rId21"/>
    <p:sldId id="274" r:id="rId22"/>
    <p:sldId id="285" r:id="rId23"/>
    <p:sldId id="277" r:id="rId24"/>
    <p:sldId id="278" r:id="rId25"/>
    <p:sldId id="283" r:id="rId26"/>
  </p:sldIdLst>
  <p:sldSz cx="9144000" cy="6858000" type="screen4x3"/>
  <p:notesSz cx="6858000" cy="9144000"/>
  <p:embeddedFontLst>
    <p:embeddedFont>
      <p:font typeface="Museo900-Regular" panose="02000000000000000000" pitchFamily="2" charset="0"/>
      <p:bold r:id="rId28"/>
    </p:embeddedFon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Consolas" panose="020B0609020204030204" pitchFamily="49" charset="0"/>
      <p:regular r:id="rId34"/>
      <p:bold r:id="rId35"/>
      <p:italic r:id="rId36"/>
      <p:boldItalic r:id="rId37"/>
    </p:embeddedFont>
    <p:embeddedFont>
      <p:font typeface="Museo 500" panose="02000000000000000000" pitchFamily="2" charset="0"/>
      <p:regular r:id="rId38"/>
    </p:embeddedFont>
    <p:embeddedFont>
      <p:font typeface="Museo 100" panose="02000000000000000000" pitchFamily="2" charset="0"/>
      <p:regular r:id="rId39"/>
    </p:embeddedFont>
    <p:embeddedFont>
      <p:font typeface="Museo 700" panose="02000000000000000000" pitchFamily="2" charset="0"/>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Stinchcombe" initials="AS" lastIdx="33" clrIdx="0">
    <p:extLst>
      <p:ext uri="{19B8F6BF-5375-455C-9EA6-DF929625EA0E}">
        <p15:presenceInfo xmlns:p15="http://schemas.microsoft.com/office/powerpoint/2012/main" userId="f1ec475444195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5A6"/>
    <a:srgbClr val="F7F7F7"/>
    <a:srgbClr val="50AAC1"/>
    <a:srgbClr val="D68328"/>
    <a:srgbClr val="D7A764"/>
    <a:srgbClr val="0C4B7F"/>
    <a:srgbClr val="223E7A"/>
    <a:srgbClr val="B9D769"/>
    <a:srgbClr val="70BC22"/>
    <a:srgbClr val="F68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snapToObjects="1" showGuides="1">
      <p:cViewPr varScale="1">
        <p:scale>
          <a:sx n="76" d="100"/>
          <a:sy n="76" d="100"/>
        </p:scale>
        <p:origin x="108" y="85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40" d="100"/>
        <a:sy n="140" d="100"/>
      </p:scale>
      <p:origin x="0" y="-5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Unit 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0AAC1"/>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50AAC1"/>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50AAC1"/>
                </a:solidFill>
                <a:latin typeface="Arial"/>
                <a:cs typeface="Arial"/>
              </a:rPr>
              <a:t>6</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B75A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25805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0AAC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4" name="Picture 13"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pic>
        <p:nvPicPr>
          <p:cNvPr id="18" name="Picture 17" descr="Logo Unit 10.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B75A6"/>
                </a:solidFill>
                <a:latin typeface="Arial"/>
                <a:cs typeface="Arial"/>
              </a:defRPr>
            </a:lvl2pPr>
            <a:lvl3pPr marL="723900" indent="-279400">
              <a:lnSpc>
                <a:spcPct val="100000"/>
              </a:lnSpc>
              <a:buFont typeface="Arial"/>
              <a:buChar char="•"/>
              <a:defRPr lang="en-US" sz="2000" kern="1200" baseline="0" dirty="0" smtClean="0">
                <a:solidFill>
                  <a:srgbClr val="50AAC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3" name="Picture 12" descr="Unit 10.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5" name="TextBox 14"/>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5" name="Picture 14" descr="Logo Unit 10.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18" name="Picture 17" descr="Unit 10.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Client</a:t>
            </a:r>
            <a:r>
              <a:rPr lang="en-US" sz="1200" b="1" baseline="0" dirty="0">
                <a:solidFill>
                  <a:srgbClr val="FFFFFF"/>
                </a:solidFill>
                <a:latin typeface="Arial"/>
                <a:cs typeface="Arial"/>
              </a:rPr>
              <a:t> </a:t>
            </a:r>
            <a:r>
              <a:rPr lang="en-US" sz="1200" b="1" dirty="0">
                <a:solidFill>
                  <a:srgbClr val="FFFFFF"/>
                </a:solidFill>
                <a:latin typeface="Arial"/>
                <a:cs typeface="Arial"/>
              </a:rPr>
              <a:t>server model</a:t>
            </a:r>
          </a:p>
          <a:p>
            <a:pPr>
              <a:spcBef>
                <a:spcPts val="288"/>
              </a:spcBef>
            </a:pPr>
            <a:r>
              <a:rPr lang="en-US" sz="1200" b="0" dirty="0">
                <a:solidFill>
                  <a:srgbClr val="FFFFFF"/>
                </a:solidFill>
                <a:latin typeface="Arial"/>
                <a:cs typeface="Arial"/>
              </a:rPr>
              <a:t>Unit 10 The Internet</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4269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Client server </a:t>
            </a:r>
            <a:r>
              <a:rPr lang="en-US" dirty="0">
                <a:latin typeface="Museo 900" panose="02000000000000000000" pitchFamily="50" charset="0"/>
              </a:rPr>
              <a:t>model</a:t>
            </a:r>
            <a:endParaRPr lang="en-US" dirty="0">
              <a:latin typeface="Museo 100" panose="02000000000000000000" pitchFamily="50" charset="0"/>
            </a:endParaRPr>
          </a:p>
          <a:p>
            <a:pPr lvl="1"/>
            <a:br>
              <a:rPr lang="en-US" sz="2000" dirty="0">
                <a:latin typeface="Museo 100" panose="02000000000000000000" pitchFamily="50" charset="0"/>
              </a:rPr>
            </a:br>
            <a:endParaRPr lang="en-US" sz="2000" dirty="0">
              <a:latin typeface="Museo 100" panose="02000000000000000000" pitchFamily="50" charset="0"/>
            </a:endParaRPr>
          </a:p>
          <a:p>
            <a:pPr lvl="1"/>
            <a:r>
              <a:rPr lang="en-US" sz="2000" dirty="0">
                <a:latin typeface="Museo 100" panose="02000000000000000000" pitchFamily="50" charset="0"/>
              </a:rPr>
              <a:t>Unit 10</a:t>
            </a:r>
          </a:p>
          <a:p>
            <a:pPr lvl="1"/>
            <a:r>
              <a:rPr lang="en-US" sz="2000" dirty="0">
                <a:latin typeface="Museo 100" panose="02000000000000000000" pitchFamily="50" charset="0"/>
              </a:rPr>
              <a:t>The Internet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211647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Online database systems</a:t>
            </a:r>
          </a:p>
        </p:txBody>
      </p:sp>
      <p:sp>
        <p:nvSpPr>
          <p:cNvPr id="3" name="Text Placeholder 2"/>
          <p:cNvSpPr>
            <a:spLocks noGrp="1"/>
          </p:cNvSpPr>
          <p:nvPr>
            <p:ph type="body" sz="quarter" idx="14"/>
          </p:nvPr>
        </p:nvSpPr>
        <p:spPr/>
        <p:txBody>
          <a:bodyPr/>
          <a:lstStyle/>
          <a:p>
            <a:pPr>
              <a:spcAft>
                <a:spcPts val="1000"/>
              </a:spcAft>
            </a:pPr>
            <a:r>
              <a:rPr lang="en-GB"/>
              <a:t>Client server </a:t>
            </a:r>
            <a:r>
              <a:rPr lang="en-GB" dirty="0"/>
              <a:t>models often make use of databases to store and retrieve information</a:t>
            </a:r>
          </a:p>
          <a:p>
            <a:pPr lvl="1">
              <a:spcAft>
                <a:spcPts val="1000"/>
              </a:spcAft>
            </a:pPr>
            <a:r>
              <a:rPr lang="en-GB" dirty="0"/>
              <a:t>What happens when you search for a product online?</a:t>
            </a:r>
          </a:p>
          <a:p>
            <a:pPr lvl="1">
              <a:spcAft>
                <a:spcPts val="1000"/>
              </a:spcAft>
            </a:pPr>
            <a:endParaRPr lang="en-GB" dirty="0"/>
          </a:p>
          <a:p>
            <a:pPr lvl="1">
              <a:spcAft>
                <a:spcPts val="1000"/>
              </a:spcAft>
            </a:pPr>
            <a:endParaRPr lang="en-GB" dirty="0"/>
          </a:p>
          <a:p>
            <a:pPr lvl="1">
              <a:spcAft>
                <a:spcPts val="1000"/>
              </a:spcAft>
            </a:pPr>
            <a:endParaRPr lang="en-GB" dirty="0"/>
          </a:p>
          <a:p>
            <a:pPr lvl="1">
              <a:spcAft>
                <a:spcPts val="1000"/>
              </a:spcAft>
            </a:pPr>
            <a:r>
              <a:rPr lang="en-GB" dirty="0"/>
              <a:t>What other examples of online databases can you think of?</a:t>
            </a:r>
          </a:p>
        </p:txBody>
      </p:sp>
      <p:pic>
        <p:nvPicPr>
          <p:cNvPr id="6" name="Picture 2" descr="C:\Users\Rob\AppData\Roaming\PixelMetrics\CaptureWiz\Temp\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340" y="3099172"/>
            <a:ext cx="584835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3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 CRUD applications</a:t>
            </a:r>
          </a:p>
        </p:txBody>
      </p:sp>
      <p:sp>
        <p:nvSpPr>
          <p:cNvPr id="3" name="Text Placeholder 2"/>
          <p:cNvSpPr>
            <a:spLocks noGrp="1"/>
          </p:cNvSpPr>
          <p:nvPr>
            <p:ph type="body" sz="quarter" idx="14"/>
          </p:nvPr>
        </p:nvSpPr>
        <p:spPr/>
        <p:txBody>
          <a:bodyPr/>
          <a:lstStyle/>
          <a:p>
            <a:pPr>
              <a:spcAft>
                <a:spcPts val="1200"/>
              </a:spcAft>
            </a:pPr>
            <a:r>
              <a:rPr lang="en-GB" dirty="0"/>
              <a:t>There are four basic data manipulation operations (often referred to as CRUD):</a:t>
            </a:r>
          </a:p>
          <a:p>
            <a:pPr lvl="1"/>
            <a:r>
              <a:rPr lang="en-GB" b="1" dirty="0"/>
              <a:t>C</a:t>
            </a:r>
            <a:r>
              <a:rPr lang="en-GB" dirty="0"/>
              <a:t>reate – write a record to a database</a:t>
            </a:r>
          </a:p>
          <a:p>
            <a:pPr lvl="1"/>
            <a:r>
              <a:rPr lang="en-GB" b="1"/>
              <a:t>R</a:t>
            </a:r>
            <a:r>
              <a:rPr lang="en-GB"/>
              <a:t>etrieve </a:t>
            </a:r>
            <a:r>
              <a:rPr lang="en-GB" dirty="0"/>
              <a:t>– retrieve a record from a database</a:t>
            </a:r>
          </a:p>
          <a:p>
            <a:pPr lvl="1"/>
            <a:r>
              <a:rPr lang="en-GB" b="1" dirty="0"/>
              <a:t>U</a:t>
            </a:r>
            <a:r>
              <a:rPr lang="en-GB" dirty="0"/>
              <a:t>pdate </a:t>
            </a:r>
            <a:r>
              <a:rPr lang="en-GB"/>
              <a:t>– amend a record</a:t>
            </a:r>
            <a:endParaRPr lang="en-GB" dirty="0"/>
          </a:p>
          <a:p>
            <a:pPr lvl="1"/>
            <a:r>
              <a:rPr lang="en-GB" b="1" dirty="0"/>
              <a:t>D</a:t>
            </a:r>
            <a:r>
              <a:rPr lang="en-GB" dirty="0"/>
              <a:t>elete – remove a </a:t>
            </a:r>
            <a:r>
              <a:rPr lang="en-GB"/>
              <a:t>record from the database</a:t>
            </a:r>
            <a:endParaRPr lang="en-GB" dirty="0"/>
          </a:p>
          <a:p>
            <a:pPr>
              <a:spcAft>
                <a:spcPts val="1200"/>
              </a:spcAft>
            </a:pPr>
            <a:r>
              <a:rPr lang="en-GB" dirty="0"/>
              <a:t>SQL statements used to interact with a database map directly to these functions</a:t>
            </a:r>
          </a:p>
          <a:p>
            <a:endParaRPr lang="en-GB" dirty="0"/>
          </a:p>
        </p:txBody>
      </p:sp>
    </p:spTree>
    <p:extLst>
      <p:ext uri="{BB962C8B-B14F-4D97-AF65-F5344CB8AC3E}">
        <p14:creationId xmlns:p14="http://schemas.microsoft.com/office/powerpoint/2010/main" val="356199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HTTP request methods</a:t>
            </a:r>
          </a:p>
        </p:txBody>
      </p:sp>
      <p:sp>
        <p:nvSpPr>
          <p:cNvPr id="3" name="Text Placeholder 2"/>
          <p:cNvSpPr>
            <a:spLocks noGrp="1"/>
          </p:cNvSpPr>
          <p:nvPr>
            <p:ph type="body" sz="quarter" idx="14"/>
          </p:nvPr>
        </p:nvSpPr>
        <p:spPr/>
        <p:txBody>
          <a:bodyPr/>
          <a:lstStyle/>
          <a:p>
            <a:pPr>
              <a:spcAft>
                <a:spcPts val="1000"/>
              </a:spcAft>
            </a:pPr>
            <a:r>
              <a:rPr lang="en-GB" dirty="0"/>
              <a:t>HTTP uses a common set of actions:</a:t>
            </a:r>
          </a:p>
          <a:p>
            <a:pPr lvl="1">
              <a:spcAft>
                <a:spcPts val="1000"/>
              </a:spcAft>
            </a:pPr>
            <a:r>
              <a:rPr lang="en-GB" dirty="0"/>
              <a:t>GET – request data from a source</a:t>
            </a:r>
          </a:p>
          <a:p>
            <a:pPr lvl="1">
              <a:spcAft>
                <a:spcPts val="1000"/>
              </a:spcAft>
            </a:pPr>
            <a:r>
              <a:rPr lang="en-GB" dirty="0"/>
              <a:t>POST – submit data to be processed</a:t>
            </a:r>
          </a:p>
          <a:p>
            <a:pPr lvl="1">
              <a:spcAft>
                <a:spcPts val="1000"/>
              </a:spcAft>
            </a:pPr>
            <a:r>
              <a:rPr lang="en-GB" dirty="0"/>
              <a:t>PUT – uploads a new resource to the server</a:t>
            </a:r>
          </a:p>
          <a:p>
            <a:pPr lvl="1">
              <a:spcAft>
                <a:spcPts val="1000"/>
              </a:spcAft>
            </a:pPr>
            <a:r>
              <a:rPr lang="en-GB" dirty="0"/>
              <a:t>DELETE – removes a resource from the server</a:t>
            </a:r>
          </a:p>
          <a:p>
            <a:pPr>
              <a:spcAft>
                <a:spcPts val="1000"/>
              </a:spcAft>
            </a:pPr>
            <a:r>
              <a:rPr lang="en-GB" dirty="0"/>
              <a:t>These </a:t>
            </a:r>
            <a:r>
              <a:rPr lang="en-GB"/>
              <a:t>map CRUD operations to SQL commands: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273256125"/>
              </p:ext>
            </p:extLst>
          </p:nvPr>
        </p:nvGraphicFramePr>
        <p:xfrm>
          <a:off x="1307972" y="4455386"/>
          <a:ext cx="6649086" cy="167640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836728968"/>
                    </a:ext>
                  </a:extLst>
                </a:gridCol>
                <a:gridCol w="2820353">
                  <a:extLst>
                    <a:ext uri="{9D8B030D-6E8A-4147-A177-3AD203B41FA5}">
                      <a16:colId xmlns:a16="http://schemas.microsoft.com/office/drawing/2014/main" val="2023654991"/>
                    </a:ext>
                  </a:extLst>
                </a:gridCol>
                <a:gridCol w="2731453">
                  <a:extLst>
                    <a:ext uri="{9D8B030D-6E8A-4147-A177-3AD203B41FA5}">
                      <a16:colId xmlns:a16="http://schemas.microsoft.com/office/drawing/2014/main" val="290121000"/>
                    </a:ext>
                  </a:extLst>
                </a:gridCol>
              </a:tblGrid>
              <a:tr h="324000">
                <a:tc>
                  <a:txBody>
                    <a:bodyPr/>
                    <a:lstStyle/>
                    <a:p>
                      <a:pPr algn="ctr"/>
                      <a:r>
                        <a:rPr lang="en-GB" sz="1600" dirty="0">
                          <a:solidFill>
                            <a:schemeClr val="bg1"/>
                          </a:solidFill>
                          <a:latin typeface="Arial" panose="020B0604020202020204" pitchFamily="34" charset="0"/>
                          <a:cs typeface="Arial" panose="020B0604020202020204" pitchFamily="34" charset="0"/>
                        </a:rPr>
                        <a:t>CRUD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HTTP Request methods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SQL </a:t>
                      </a:r>
                      <a:r>
                        <a:rPr lang="en-GB" sz="1600">
                          <a:solidFill>
                            <a:schemeClr val="bg1"/>
                          </a:solidFill>
                          <a:latin typeface="Arial" panose="020B0604020202020204" pitchFamily="34" charset="0"/>
                          <a:cs typeface="Arial" panose="020B0604020202020204" pitchFamily="34" charset="0"/>
                        </a:rPr>
                        <a:t>database command</a:t>
                      </a: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algn="ctr"/>
                      <a:r>
                        <a:rPr lang="en-GB" sz="1600" dirty="0">
                          <a:latin typeface="Arial" panose="020B0604020202020204" pitchFamily="34" charset="0"/>
                          <a:cs typeface="Arial" panose="020B0604020202020204" pitchFamily="34" charset="0"/>
                        </a:rPr>
                        <a:t>Create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POST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INSERT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324000">
                <a:tc>
                  <a:txBody>
                    <a:bodyPr/>
                    <a:lstStyle/>
                    <a:p>
                      <a:pPr algn="ctr"/>
                      <a:r>
                        <a:rPr lang="en-GB" sz="1600" dirty="0">
                          <a:latin typeface="Arial" panose="020B0604020202020204" pitchFamily="34" charset="0"/>
                          <a:cs typeface="Arial" panose="020B0604020202020204" pitchFamily="34" charset="0"/>
                        </a:rPr>
                        <a:t>Retrieve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GET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SELECT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324000">
                <a:tc>
                  <a:txBody>
                    <a:bodyPr/>
                    <a:lstStyle/>
                    <a:p>
                      <a:pPr algn="ctr"/>
                      <a:r>
                        <a:rPr lang="en-GB" sz="1600" dirty="0">
                          <a:latin typeface="Arial" panose="020B0604020202020204" pitchFamily="34" charset="0"/>
                          <a:cs typeface="Arial" panose="020B0604020202020204" pitchFamily="34" charset="0"/>
                        </a:rPr>
                        <a:t>Update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PUT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UPDATE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r h="324000">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DELETE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553718601"/>
                  </a:ext>
                </a:extLst>
              </a:tr>
            </a:tbl>
          </a:graphicData>
        </a:graphic>
      </p:graphicFrame>
    </p:spTree>
    <p:extLst>
      <p:ext uri="{BB962C8B-B14F-4D97-AF65-F5344CB8AC3E}">
        <p14:creationId xmlns:p14="http://schemas.microsoft.com/office/powerpoint/2010/main" val="313254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REpresentational State Transfer</a:t>
            </a:r>
          </a:p>
        </p:txBody>
      </p:sp>
      <p:sp>
        <p:nvSpPr>
          <p:cNvPr id="3" name="Text Placeholder 2"/>
          <p:cNvSpPr>
            <a:spLocks noGrp="1"/>
          </p:cNvSpPr>
          <p:nvPr>
            <p:ph type="body" sz="quarter" idx="14"/>
          </p:nvPr>
        </p:nvSpPr>
        <p:spPr/>
        <p:txBody>
          <a:bodyPr/>
          <a:lstStyle/>
          <a:p>
            <a:r>
              <a:rPr lang="en-GB"/>
              <a:t>REST is an architectural style which determines </a:t>
            </a:r>
            <a:r>
              <a:rPr lang="en-GB" dirty="0"/>
              <a:t>how systems communicate with each other</a:t>
            </a:r>
          </a:p>
          <a:p>
            <a:pPr lvl="1"/>
            <a:r>
              <a:rPr lang="en-GB" dirty="0"/>
              <a:t>Typically REST uses HTTP request methods to interact with online databases</a:t>
            </a:r>
          </a:p>
          <a:p>
            <a:pPr lvl="1"/>
            <a:r>
              <a:rPr lang="en-GB" dirty="0"/>
              <a:t>RESTful </a:t>
            </a:r>
            <a:r>
              <a:rPr lang="en-GB"/>
              <a:t>systems and APIs </a:t>
            </a:r>
            <a:r>
              <a:rPr lang="en-GB" dirty="0"/>
              <a:t>separate the client from the server database allowing either to be updated independently without impacting on the other</a:t>
            </a:r>
          </a:p>
        </p:txBody>
      </p:sp>
      <p:pic>
        <p:nvPicPr>
          <p:cNvPr id="4098" name="Picture 2" descr="C:\Users\Rob\AppData\Roaming\PixelMetrics\CaptureWiz\Temp\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05" y="4439802"/>
            <a:ext cx="6810020" cy="17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5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t>
            </a:r>
            <a:r>
              <a:rPr lang="en-GB"/>
              <a:t>HTTP request methods </a:t>
            </a:r>
            <a:r>
              <a:rPr lang="en-GB" dirty="0"/>
              <a:t>with RESTful services</a:t>
            </a:r>
          </a:p>
        </p:txBody>
      </p:sp>
      <p:sp>
        <p:nvSpPr>
          <p:cNvPr id="3" name="Text Placeholder 2"/>
          <p:cNvSpPr>
            <a:spLocks noGrp="1"/>
          </p:cNvSpPr>
          <p:nvPr>
            <p:ph type="body" sz="quarter" idx="14"/>
          </p:nvPr>
        </p:nvSpPr>
        <p:spPr>
          <a:xfrm>
            <a:off x="724280" y="2130725"/>
            <a:ext cx="7797230" cy="3027061"/>
          </a:xfrm>
        </p:spPr>
        <p:txBody>
          <a:bodyPr/>
          <a:lstStyle/>
          <a:p>
            <a:r>
              <a:rPr lang="en-GB" dirty="0"/>
              <a:t>The following server database is named </a:t>
            </a:r>
            <a:r>
              <a:rPr lang="en-GB" dirty="0">
                <a:latin typeface="Consolas" panose="020B0609020204030204" pitchFamily="49" charset="0"/>
              </a:rPr>
              <a:t>dinosaur</a:t>
            </a:r>
          </a:p>
          <a:p>
            <a:endParaRPr lang="en-GB" dirty="0"/>
          </a:p>
          <a:p>
            <a:endParaRPr lang="en-GB" dirty="0"/>
          </a:p>
          <a:p>
            <a:endParaRPr lang="en-GB" dirty="0"/>
          </a:p>
          <a:p>
            <a:r>
              <a:rPr lang="en-GB" dirty="0"/>
              <a:t>What is the effect of the following HTTP requests?</a:t>
            </a:r>
          </a:p>
          <a:p>
            <a:pPr lvl="1"/>
            <a:r>
              <a:rPr lang="en-GB" dirty="0"/>
              <a:t>PUT dino.com/dinosaur/Triceratops/period/Cretaceous</a:t>
            </a:r>
          </a:p>
          <a:p>
            <a:pPr lvl="1"/>
            <a:r>
              <a:rPr lang="en-GB" dirty="0"/>
              <a:t>DELETE dino.com/dinosaur/</a:t>
            </a:r>
            <a:r>
              <a:rPr lang="en-GB" dirty="0" err="1"/>
              <a:t>Chindesaurus</a:t>
            </a:r>
            <a:endParaRPr lang="en-GB" dirty="0"/>
          </a:p>
          <a:p>
            <a:pPr lvl="1"/>
            <a:r>
              <a:rPr lang="en-GB" dirty="0"/>
              <a:t>GET dino.com/dinosaur/</a:t>
            </a:r>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47096154"/>
              </p:ext>
            </p:extLst>
          </p:nvPr>
        </p:nvGraphicFramePr>
        <p:xfrm>
          <a:off x="2138895" y="2730103"/>
          <a:ext cx="4968000" cy="134112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836728968"/>
                    </a:ext>
                  </a:extLst>
                </a:gridCol>
                <a:gridCol w="1656000">
                  <a:extLst>
                    <a:ext uri="{9D8B030D-6E8A-4147-A177-3AD203B41FA5}">
                      <a16:colId xmlns:a16="http://schemas.microsoft.com/office/drawing/2014/main" val="2023654991"/>
                    </a:ext>
                  </a:extLst>
                </a:gridCol>
                <a:gridCol w="1656000">
                  <a:extLst>
                    <a:ext uri="{9D8B030D-6E8A-4147-A177-3AD203B41FA5}">
                      <a16:colId xmlns:a16="http://schemas.microsoft.com/office/drawing/2014/main" val="290121000"/>
                    </a:ext>
                  </a:extLst>
                </a:gridCol>
              </a:tblGrid>
              <a:tr h="324000">
                <a:tc>
                  <a:txBody>
                    <a:bodyPr/>
                    <a:lstStyle/>
                    <a:p>
                      <a:pPr algn="ctr"/>
                      <a:r>
                        <a:rPr lang="en-GB" sz="1600" dirty="0">
                          <a:solidFill>
                            <a:schemeClr val="bg1"/>
                          </a:solidFill>
                          <a:latin typeface="Arial" panose="020B0604020202020204" pitchFamily="34" charset="0"/>
                          <a:cs typeface="Arial" panose="020B0604020202020204" pitchFamily="34" charset="0"/>
                        </a:rPr>
                        <a:t>name</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lengthM</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period</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algn="ctr"/>
                      <a:r>
                        <a:rPr lang="en-GB" sz="1600" dirty="0">
                          <a:effectLst/>
                          <a:latin typeface="Arial" panose="020B0604020202020204" pitchFamily="34" charset="0"/>
                          <a:cs typeface="Arial" panose="020B0604020202020204" pitchFamily="34" charset="0"/>
                        </a:rPr>
                        <a:t>Chindesaurus</a:t>
                      </a:r>
                      <a:endParaRPr lang="en-GB" sz="1600" dirty="0">
                        <a:latin typeface="Arial" panose="020B0604020202020204" pitchFamily="34" charset="0"/>
                        <a:cs typeface="Arial" panose="020B0604020202020204" pitchFamily="34" charset="0"/>
                      </a:endParaRP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4</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Triassic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324000">
                <a:tc>
                  <a:txBody>
                    <a:bodyPr/>
                    <a:lstStyle/>
                    <a:p>
                      <a:pPr marL="0" algn="ctr" defTabSz="457200" rtl="0" eaLnBrk="1"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Brachiosaurus </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30</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Jurassic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324000">
                <a:tc>
                  <a:txBody>
                    <a:bodyPr/>
                    <a:lstStyle/>
                    <a:p>
                      <a:pPr marL="0" algn="ctr" defTabSz="457200" rtl="0" eaLnBrk="1" latinLnBrk="0" hangingPunct="1"/>
                      <a:r>
                        <a:rPr lang="en-GB" sz="1600" kern="1200" dirty="0">
                          <a:solidFill>
                            <a:schemeClr val="dk1"/>
                          </a:solidFill>
                          <a:effectLst/>
                          <a:latin typeface="Arial" panose="020B0604020202020204" pitchFamily="34" charset="0"/>
                          <a:ea typeface="+mn-ea"/>
                          <a:cs typeface="Arial" panose="020B0604020202020204" pitchFamily="34" charset="0"/>
                        </a:rPr>
                        <a:t>Triceratops </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latin typeface="Arial" panose="020B0604020202020204" pitchFamily="34" charset="0"/>
                          <a:cs typeface="Arial" panose="020B0604020202020204" pitchFamily="34" charset="0"/>
                        </a:rPr>
                        <a:t>9</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Jurassic</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bl>
          </a:graphicData>
        </a:graphic>
      </p:graphicFrame>
    </p:spTree>
    <p:extLst>
      <p:ext uri="{BB962C8B-B14F-4D97-AF65-F5344CB8AC3E}">
        <p14:creationId xmlns:p14="http://schemas.microsoft.com/office/powerpoint/2010/main" val="60648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2</a:t>
            </a:r>
          </a:p>
        </p:txBody>
      </p:sp>
    </p:spTree>
    <p:extLst>
      <p:ext uri="{BB962C8B-B14F-4D97-AF65-F5344CB8AC3E}">
        <p14:creationId xmlns:p14="http://schemas.microsoft.com/office/powerpoint/2010/main" val="2233751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JSON and XML</a:t>
            </a:r>
          </a:p>
        </p:txBody>
      </p:sp>
      <p:sp>
        <p:nvSpPr>
          <p:cNvPr id="3" name="Text Placeholder 2"/>
          <p:cNvSpPr>
            <a:spLocks noGrp="1"/>
          </p:cNvSpPr>
          <p:nvPr>
            <p:ph type="body" sz="quarter" idx="14"/>
          </p:nvPr>
        </p:nvSpPr>
        <p:spPr/>
        <p:txBody>
          <a:bodyPr/>
          <a:lstStyle/>
          <a:p>
            <a:r>
              <a:rPr lang="en-GB" dirty="0"/>
              <a:t>There are two widely used formats for the standardised data objects that server and client can both process:</a:t>
            </a:r>
          </a:p>
          <a:p>
            <a:pPr lvl="1"/>
            <a:r>
              <a:rPr lang="en-GB" dirty="0"/>
              <a:t>JSON - JavaScript Object Notation is written in a standard programming form, similar to JavaScript, and can be directly used by JavaScript</a:t>
            </a:r>
          </a:p>
          <a:p>
            <a:pPr lvl="1"/>
            <a:r>
              <a:rPr lang="en-GB" dirty="0"/>
              <a:t>XML - Extensible Markup Language has a format similar to HTML and wraps content in tags</a:t>
            </a:r>
          </a:p>
        </p:txBody>
      </p:sp>
    </p:spTree>
    <p:extLst>
      <p:ext uri="{BB962C8B-B14F-4D97-AF65-F5344CB8AC3E}">
        <p14:creationId xmlns:p14="http://schemas.microsoft.com/office/powerpoint/2010/main" val="63078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910762" cy="670772"/>
          </a:xfrm>
        </p:spPr>
        <p:txBody>
          <a:bodyPr/>
          <a:lstStyle/>
          <a:p>
            <a:r>
              <a:rPr lang="en-GB" dirty="0"/>
              <a:t>A comparison of JSON and XML</a:t>
            </a:r>
          </a:p>
        </p:txBody>
      </p:sp>
      <p:graphicFrame>
        <p:nvGraphicFramePr>
          <p:cNvPr id="8" name="Table 7"/>
          <p:cNvGraphicFramePr>
            <a:graphicFrameLocks noGrp="1"/>
          </p:cNvGraphicFramePr>
          <p:nvPr>
            <p:extLst>
              <p:ext uri="{D42A27DB-BD31-4B8C-83A1-F6EECF244321}">
                <p14:modId xmlns:p14="http://schemas.microsoft.com/office/powerpoint/2010/main" val="4019278364"/>
              </p:ext>
            </p:extLst>
          </p:nvPr>
        </p:nvGraphicFramePr>
        <p:xfrm>
          <a:off x="1030938" y="1612176"/>
          <a:ext cx="7297445" cy="4597400"/>
        </p:xfrm>
        <a:graphic>
          <a:graphicData uri="http://schemas.openxmlformats.org/drawingml/2006/table">
            <a:tbl>
              <a:tblPr firstRow="1" bandRow="1">
                <a:tableStyleId>{5C22544A-7EE6-4342-B048-85BDC9FD1C3A}</a:tableStyleId>
              </a:tblPr>
              <a:tblGrid>
                <a:gridCol w="7297445">
                  <a:extLst>
                    <a:ext uri="{9D8B030D-6E8A-4147-A177-3AD203B41FA5}">
                      <a16:colId xmlns:a16="http://schemas.microsoft.com/office/drawing/2014/main" val="836728968"/>
                    </a:ext>
                  </a:extLst>
                </a:gridCol>
              </a:tblGrid>
              <a:tr h="288000">
                <a:tc>
                  <a:txBody>
                    <a:bodyPr/>
                    <a:lstStyle/>
                    <a:p>
                      <a:pPr algn="l"/>
                      <a:r>
                        <a:rPr lang="en-GB" sz="1500" dirty="0">
                          <a:solidFill>
                            <a:schemeClr val="bg1"/>
                          </a:solidFill>
                          <a:latin typeface="Arial" panose="020B0604020202020204" pitchFamily="34" charset="0"/>
                          <a:cs typeface="Arial" panose="020B0604020202020204" pitchFamily="34" charset="0"/>
                        </a:rPr>
                        <a:t>JSON format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3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dirty="0">
                          <a:latin typeface="Consolas" panose="020B0609020204030204" pitchFamily="49" charset="0"/>
                          <a:cs typeface="Arial" panose="020B0604020202020204" pitchFamily="34" charset="0"/>
                        </a:rPr>
                        <a:t>{"dinosaurs":[</a:t>
                      </a:r>
                    </a:p>
                    <a:p>
                      <a:pPr marL="0" algn="l" defTabSz="457200" rtl="0" eaLnBrk="1" latinLnBrk="0" hangingPunct="1"/>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name</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Brachiosaurus</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lengthM</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30,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period</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Jurassic</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name</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Triceratops</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lengthM</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9,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period</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 </a:t>
                      </a:r>
                      <a:r>
                        <a:rPr lang="en-GB" sz="1500" dirty="0">
                          <a:latin typeface="Consolas" panose="020B0609020204030204" pitchFamily="49" charset="0"/>
                          <a:cs typeface="Arial" panose="020B0604020202020204" pitchFamily="34" charset="0"/>
                        </a:rPr>
                        <a:t>"</a:t>
                      </a:r>
                      <a:r>
                        <a:rPr lang="en-GB" sz="1500" kern="1200" dirty="0">
                          <a:solidFill>
                            <a:schemeClr val="dk1"/>
                          </a:solidFill>
                          <a:effectLst/>
                          <a:latin typeface="Consolas" panose="020B0609020204030204" pitchFamily="49" charset="0"/>
                          <a:ea typeface="+mn-ea"/>
                          <a:cs typeface="Arial" panose="020B0604020202020204" pitchFamily="34" charset="0"/>
                        </a:rPr>
                        <a:t>Cretaceous”}</a:t>
                      </a:r>
                    </a:p>
                    <a:p>
                      <a:pPr marL="0" algn="l" defTabSz="457200" rtl="0" eaLnBrk="1" latinLnBrk="0" hangingPunct="1"/>
                      <a:r>
                        <a:rPr lang="en-GB" sz="1500" kern="1200" dirty="0">
                          <a:solidFill>
                            <a:schemeClr val="dk1"/>
                          </a:solidFill>
                          <a:effectLst/>
                          <a:latin typeface="Consolas" panose="020B0609020204030204" pitchFamily="49" charset="0"/>
                          <a:ea typeface="+mn-ea"/>
                          <a:cs typeface="Arial" panose="020B0604020202020204" pitchFamily="34" charset="0"/>
                        </a:rPr>
                        <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r h="0">
                <a:tc>
                  <a:txBody>
                    <a:bodyPr/>
                    <a:lstStyle/>
                    <a:p>
                      <a:pPr marL="0" algn="l" defTabSz="457200" rtl="0" eaLnBrk="1" latinLnBrk="0" hangingPunct="1"/>
                      <a:endParaRPr lang="en-GB" sz="1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101105281"/>
                  </a:ext>
                </a:extLst>
              </a:tr>
              <a:tr h="288000">
                <a:tc>
                  <a:txBody>
                    <a:bodyPr/>
                    <a:lstStyle/>
                    <a:p>
                      <a:pPr algn="l"/>
                      <a:r>
                        <a:rPr lang="en-GB" sz="1500" b="1" dirty="0">
                          <a:solidFill>
                            <a:schemeClr val="bg1"/>
                          </a:solidFill>
                          <a:latin typeface="Arial" panose="020B0604020202020204" pitchFamily="34" charset="0"/>
                          <a:cs typeface="Arial" panose="020B0604020202020204" pitchFamily="34" charset="0"/>
                        </a:rPr>
                        <a:t>XML format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579116843"/>
                  </a:ext>
                </a:extLst>
              </a:tr>
              <a:tr h="3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&lt;dinosaurs&gt;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&lt;name&gt;Brachiosaurus&lt;/name&gt;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&lt;lengthM&gt;30&lt;/lengthM&gt;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&lt;period&gt;Jurassic&lt;/period&gt;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&lt;name&gt;Triceratops&lt;/name&gt;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&lt;lengthM&gt;9&lt;/lengthM&gt;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&lt;period&gt;Cretaceous&lt;/period&gt;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  &lt;/dinosaur&gt;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Consolas" panose="020B0609020204030204" pitchFamily="49" charset="0"/>
                          <a:ea typeface="+mn-ea"/>
                          <a:cs typeface="Arial" panose="020B0604020202020204" pitchFamily="34" charset="0"/>
                        </a:rPr>
                        <a:t>&lt;/dinosaurs&gt;</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1352222549"/>
                  </a:ext>
                </a:extLst>
              </a:tr>
            </a:tbl>
          </a:graphicData>
        </a:graphic>
      </p:graphicFrame>
    </p:spTree>
    <p:extLst>
      <p:ext uri="{BB962C8B-B14F-4D97-AF65-F5344CB8AC3E}">
        <p14:creationId xmlns:p14="http://schemas.microsoft.com/office/powerpoint/2010/main" val="142854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JSON versus XML</a:t>
            </a:r>
          </a:p>
        </p:txBody>
      </p:sp>
      <p:sp>
        <p:nvSpPr>
          <p:cNvPr id="3" name="Text Placeholder 2"/>
          <p:cNvSpPr>
            <a:spLocks noGrp="1"/>
          </p:cNvSpPr>
          <p:nvPr>
            <p:ph type="body" sz="quarter" idx="14"/>
          </p:nvPr>
        </p:nvSpPr>
        <p:spPr/>
        <p:txBody>
          <a:bodyPr/>
          <a:lstStyle/>
          <a:p>
            <a:r>
              <a:rPr lang="en-GB" dirty="0"/>
              <a:t>Despite a few disadvantages JSON, is considered to be the neatest solution to data interchange </a:t>
            </a:r>
          </a:p>
        </p:txBody>
      </p:sp>
      <p:graphicFrame>
        <p:nvGraphicFramePr>
          <p:cNvPr id="6" name="Table 5"/>
          <p:cNvGraphicFramePr>
            <a:graphicFrameLocks noGrp="1"/>
          </p:cNvGraphicFramePr>
          <p:nvPr>
            <p:extLst>
              <p:ext uri="{D42A27DB-BD31-4B8C-83A1-F6EECF244321}">
                <p14:modId xmlns:p14="http://schemas.microsoft.com/office/powerpoint/2010/main" val="75504860"/>
              </p:ext>
            </p:extLst>
          </p:nvPr>
        </p:nvGraphicFramePr>
        <p:xfrm>
          <a:off x="939935" y="2764601"/>
          <a:ext cx="7272480" cy="3261360"/>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836728968"/>
                    </a:ext>
                  </a:extLst>
                </a:gridCol>
                <a:gridCol w="3240000">
                  <a:extLst>
                    <a:ext uri="{9D8B030D-6E8A-4147-A177-3AD203B41FA5}">
                      <a16:colId xmlns:a16="http://schemas.microsoft.com/office/drawing/2014/main" val="2023654991"/>
                    </a:ext>
                  </a:extLst>
                </a:gridCol>
                <a:gridCol w="3240000">
                  <a:extLst>
                    <a:ext uri="{9D8B030D-6E8A-4147-A177-3AD203B41FA5}">
                      <a16:colId xmlns:a16="http://schemas.microsoft.com/office/drawing/2014/main" val="290121000"/>
                    </a:ext>
                  </a:extLst>
                </a:gridCol>
              </a:tblGrid>
              <a:tr h="324000">
                <a:tc>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75A6"/>
                      </a:solidFill>
                      <a:prstDash val="solid"/>
                      <a:round/>
                      <a:headEnd type="none" w="med" len="med"/>
                      <a:tailEnd type="none" w="med" len="med"/>
                    </a:lnB>
                    <a:noFill/>
                  </a:tcPr>
                </a:tc>
                <a:tc>
                  <a:txBody>
                    <a:bodyPr/>
                    <a:lstStyle/>
                    <a:p>
                      <a:pPr algn="ctr"/>
                      <a:r>
                        <a:rPr lang="en-GB" sz="1600" dirty="0">
                          <a:solidFill>
                            <a:schemeClr val="bg1"/>
                          </a:solidFill>
                          <a:latin typeface="Arial" panose="020B0604020202020204" pitchFamily="34" charset="0"/>
                          <a:cs typeface="Arial" panose="020B0604020202020204" pitchFamily="34" charset="0"/>
                        </a:rPr>
                        <a:t>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Disadvantages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720000">
                <a:tc>
                  <a:txBody>
                    <a:bodyPr/>
                    <a:lstStyle/>
                    <a:p>
                      <a:pPr algn="ctr"/>
                      <a:r>
                        <a:rPr lang="en-GB" sz="1600" b="1" kern="1200" dirty="0">
                          <a:solidFill>
                            <a:schemeClr val="bg1"/>
                          </a:solidFill>
                          <a:latin typeface="Arial" panose="020B0604020202020204" pitchFamily="34" charset="0"/>
                          <a:ea typeface="+mn-ea"/>
                          <a:cs typeface="Arial" panose="020B0604020202020204" pitchFamily="34" charset="0"/>
                        </a:rPr>
                        <a:t>JSON</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Easier to for a human to read, write and maintain</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More compact so requires less storage and quicker to transmit and process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Can be directly manipulated by JavaScript</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Works with a limited range of data types</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720000">
                <a:tc>
                  <a:txBody>
                    <a:bodyPr/>
                    <a:lstStyle/>
                    <a:p>
                      <a:pPr marL="0" algn="ctr" defTabSz="457200"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XML </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Any </a:t>
                      </a:r>
                      <a:r>
                        <a:rPr lang="en-GB" sz="1800">
                          <a:latin typeface="Arial" panose="020B0604020202020204" pitchFamily="34" charset="0"/>
                          <a:cs typeface="Arial" panose="020B0604020202020204" pitchFamily="34" charset="0"/>
                        </a:rPr>
                        <a:t>data type </a:t>
                      </a:r>
                      <a:r>
                        <a:rPr lang="en-GB" sz="1800" dirty="0">
                          <a:latin typeface="Arial" panose="020B0604020202020204" pitchFamily="34" charset="0"/>
                          <a:cs typeface="Arial" panose="020B0604020202020204" pitchFamily="34" charset="0"/>
                        </a:rPr>
                        <a:t>allowed so more flexible</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Expansive use of tags make it more difficult to follow</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bl>
          </a:graphicData>
        </a:graphic>
      </p:graphicFrame>
    </p:spTree>
    <p:extLst>
      <p:ext uri="{BB962C8B-B14F-4D97-AF65-F5344CB8AC3E}">
        <p14:creationId xmlns:p14="http://schemas.microsoft.com/office/powerpoint/2010/main" val="62092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800"/>
            <a:ext cx="7861300" cy="4309812"/>
          </a:xfrm>
        </p:spPr>
        <p:txBody>
          <a:bodyPr/>
          <a:lstStyle/>
          <a:p>
            <a:r>
              <a:rPr lang="en-GB" dirty="0"/>
              <a:t>Be familiar with </a:t>
            </a:r>
            <a:r>
              <a:rPr lang="en-GB"/>
              <a:t>the client server </a:t>
            </a:r>
            <a:r>
              <a:rPr lang="en-GB" dirty="0"/>
              <a:t>model</a:t>
            </a:r>
          </a:p>
          <a:p>
            <a:r>
              <a:rPr lang="en-GB" dirty="0"/>
              <a:t>Be familiar with the WebSocket protocol and know why and where it is used</a:t>
            </a:r>
          </a:p>
          <a:p>
            <a:r>
              <a:rPr lang="en-GB" dirty="0"/>
              <a:t>Understand the principles </a:t>
            </a:r>
            <a:r>
              <a:rPr lang="en-GB"/>
              <a:t>of web </a:t>
            </a:r>
            <a:r>
              <a:rPr lang="en-GB" dirty="0"/>
              <a:t>CRUD applications </a:t>
            </a:r>
            <a:r>
              <a:rPr lang="en-GB"/>
              <a:t>and REpresentational </a:t>
            </a:r>
            <a:r>
              <a:rPr lang="en-GB" dirty="0"/>
              <a:t>State Transfer (REST)</a:t>
            </a:r>
          </a:p>
          <a:p>
            <a:r>
              <a:rPr lang="en-GB" dirty="0"/>
              <a:t>Compare JSON (JavaScript Object Notation) with XML</a:t>
            </a:r>
          </a:p>
          <a:p>
            <a:r>
              <a:rPr lang="en-GB" dirty="0"/>
              <a:t>Compare and contrast thin‐client computing with thick‐client computing</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31122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Thick clients</a:t>
            </a:r>
          </a:p>
        </p:txBody>
      </p:sp>
      <p:sp>
        <p:nvSpPr>
          <p:cNvPr id="3" name="Text Placeholder 2"/>
          <p:cNvSpPr>
            <a:spLocks noGrp="1"/>
          </p:cNvSpPr>
          <p:nvPr>
            <p:ph type="body" sz="quarter" idx="14"/>
          </p:nvPr>
        </p:nvSpPr>
        <p:spPr/>
        <p:txBody>
          <a:bodyPr/>
          <a:lstStyle/>
          <a:p>
            <a:r>
              <a:rPr lang="en-GB" dirty="0"/>
              <a:t>The easiest way of implementing a network is to use standard computers as hosts and join them via a network medium</a:t>
            </a:r>
          </a:p>
          <a:p>
            <a:pPr lvl="1"/>
            <a:r>
              <a:rPr lang="en-GB" dirty="0"/>
              <a:t>Each host on the network would be a powerful computer in its own right</a:t>
            </a:r>
          </a:p>
          <a:p>
            <a:pPr lvl="1"/>
            <a:r>
              <a:rPr lang="en-GB" dirty="0"/>
              <a:t>Unfortunately this power is relatively expensive and each node needs to be administered individually</a:t>
            </a:r>
          </a:p>
        </p:txBody>
      </p:sp>
    </p:spTree>
    <p:extLst>
      <p:ext uri="{BB962C8B-B14F-4D97-AF65-F5344CB8AC3E}">
        <p14:creationId xmlns:p14="http://schemas.microsoft.com/office/powerpoint/2010/main" val="3586720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Thin clients</a:t>
            </a:r>
          </a:p>
        </p:txBody>
      </p:sp>
      <p:sp>
        <p:nvSpPr>
          <p:cNvPr id="3" name="Text Placeholder 2"/>
          <p:cNvSpPr>
            <a:spLocks noGrp="1"/>
          </p:cNvSpPr>
          <p:nvPr>
            <p:ph type="body" sz="quarter" idx="14"/>
          </p:nvPr>
        </p:nvSpPr>
        <p:spPr/>
        <p:txBody>
          <a:bodyPr/>
          <a:lstStyle/>
          <a:p>
            <a:r>
              <a:rPr lang="en-GB" dirty="0"/>
              <a:t>An alternative is to use low-powered processors in hosts specifically designed as network machines</a:t>
            </a:r>
          </a:p>
          <a:p>
            <a:pPr lvl="1"/>
            <a:r>
              <a:rPr lang="en-GB" dirty="0"/>
              <a:t>The processing is done on a powerful central server and </a:t>
            </a:r>
            <a:br>
              <a:rPr lang="en-GB" dirty="0"/>
            </a:br>
            <a:r>
              <a:rPr lang="en-GB" dirty="0"/>
              <a:t>the hosts are only used to display the results and provide </a:t>
            </a:r>
            <a:br>
              <a:rPr lang="en-GB" dirty="0"/>
            </a:br>
            <a:r>
              <a:rPr lang="en-GB" dirty="0"/>
              <a:t>user input</a:t>
            </a:r>
          </a:p>
          <a:p>
            <a:pPr lvl="1"/>
            <a:r>
              <a:rPr lang="en-GB" dirty="0"/>
              <a:t>Thin client has a simple operating system requiring little maintenance or administration (configuration of settings)</a:t>
            </a:r>
          </a:p>
          <a:p>
            <a:pPr lvl="1"/>
            <a:r>
              <a:rPr lang="en-GB" dirty="0"/>
              <a:t>A ‘zero’ client can download the latest OS version and its configuration from a server each time a user switches it on</a:t>
            </a:r>
          </a:p>
          <a:p>
            <a:pPr lvl="1"/>
            <a:r>
              <a:rPr lang="en-GB" dirty="0"/>
              <a:t>Whilst there is a cost saving from not requiring multiple powerful individual machines, a powerful server and a highly responsive network infrastructure are required</a:t>
            </a:r>
          </a:p>
        </p:txBody>
      </p:sp>
    </p:spTree>
    <p:extLst>
      <p:ext uri="{BB962C8B-B14F-4D97-AF65-F5344CB8AC3E}">
        <p14:creationId xmlns:p14="http://schemas.microsoft.com/office/powerpoint/2010/main" val="3833067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Thin- vs thick-client computing</a:t>
            </a:r>
          </a:p>
        </p:txBody>
      </p:sp>
      <p:graphicFrame>
        <p:nvGraphicFramePr>
          <p:cNvPr id="6" name="Table 5"/>
          <p:cNvGraphicFramePr>
            <a:graphicFrameLocks noGrp="1"/>
          </p:cNvGraphicFramePr>
          <p:nvPr>
            <p:extLst>
              <p:ext uri="{D42A27DB-BD31-4B8C-83A1-F6EECF244321}">
                <p14:modId xmlns:p14="http://schemas.microsoft.com/office/powerpoint/2010/main" val="1299642829"/>
              </p:ext>
            </p:extLst>
          </p:nvPr>
        </p:nvGraphicFramePr>
        <p:xfrm>
          <a:off x="939935" y="1735901"/>
          <a:ext cx="7272480" cy="4358640"/>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836728968"/>
                    </a:ext>
                  </a:extLst>
                </a:gridCol>
                <a:gridCol w="3240000">
                  <a:extLst>
                    <a:ext uri="{9D8B030D-6E8A-4147-A177-3AD203B41FA5}">
                      <a16:colId xmlns:a16="http://schemas.microsoft.com/office/drawing/2014/main" val="2023654991"/>
                    </a:ext>
                  </a:extLst>
                </a:gridCol>
                <a:gridCol w="3240000">
                  <a:extLst>
                    <a:ext uri="{9D8B030D-6E8A-4147-A177-3AD203B41FA5}">
                      <a16:colId xmlns:a16="http://schemas.microsoft.com/office/drawing/2014/main" val="290121000"/>
                    </a:ext>
                  </a:extLst>
                </a:gridCol>
              </a:tblGrid>
              <a:tr h="324000">
                <a:tc>
                  <a:txBody>
                    <a:bodyPr/>
                    <a:lstStyle/>
                    <a:p>
                      <a:pPr algn="ctr"/>
                      <a:endParaRPr lang="en-GB" sz="1600" dirty="0">
                        <a:solidFill>
                          <a:schemeClr val="bg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B75A6"/>
                      </a:solidFill>
                      <a:prstDash val="solid"/>
                      <a:round/>
                      <a:headEnd type="none" w="med" len="med"/>
                      <a:tailEnd type="none" w="med" len="med"/>
                    </a:lnB>
                    <a:noFill/>
                  </a:tcPr>
                </a:tc>
                <a:tc>
                  <a:txBody>
                    <a:bodyPr/>
                    <a:lstStyle/>
                    <a:p>
                      <a:pPr algn="ctr"/>
                      <a:r>
                        <a:rPr lang="en-GB" sz="1600" dirty="0">
                          <a:solidFill>
                            <a:schemeClr val="bg1"/>
                          </a:solidFill>
                          <a:latin typeface="Arial" panose="020B0604020202020204" pitchFamily="34" charset="0"/>
                          <a:cs typeface="Arial" panose="020B0604020202020204" pitchFamily="34" charset="0"/>
                        </a:rPr>
                        <a:t>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algn="ctr"/>
                      <a:r>
                        <a:rPr lang="en-GB" sz="1600" dirty="0">
                          <a:solidFill>
                            <a:schemeClr val="bg1"/>
                          </a:solidFill>
                          <a:latin typeface="Arial" panose="020B0604020202020204" pitchFamily="34" charset="0"/>
                          <a:cs typeface="Arial" panose="020B0604020202020204" pitchFamily="34" charset="0"/>
                        </a:rPr>
                        <a:t>Disadvantages</a:t>
                      </a:r>
                    </a:p>
                  </a:txBody>
                  <a:tcP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extLst>
                  <a:ext uri="{0D108BD9-81ED-4DB2-BD59-A6C34878D82A}">
                    <a16:rowId xmlns:a16="http://schemas.microsoft.com/office/drawing/2014/main" val="3876424776"/>
                  </a:ext>
                </a:extLst>
              </a:tr>
              <a:tr h="720000">
                <a:tc>
                  <a:txBody>
                    <a:bodyPr/>
                    <a:lstStyle/>
                    <a:p>
                      <a:pPr algn="ctr"/>
                      <a:r>
                        <a:rPr lang="en-GB" sz="1600" b="1" kern="1200" dirty="0">
                          <a:solidFill>
                            <a:schemeClr val="bg1"/>
                          </a:solidFill>
                          <a:latin typeface="Arial" panose="020B0604020202020204" pitchFamily="34" charset="0"/>
                          <a:ea typeface="+mn-ea"/>
                          <a:cs typeface="Arial" panose="020B0604020202020204" pitchFamily="34" charset="0"/>
                        </a:rPr>
                        <a:t>Thin</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Easy to set up, maintain and add</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terminals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Server software and updates can be automatically distributed to each client terminal</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More secure</a:t>
                      </a:r>
                      <a:endParaRPr lang="en-GB" sz="1800" dirty="0">
                        <a:latin typeface="Arial" panose="020B0604020202020204" pitchFamily="34" charset="0"/>
                        <a:cs typeface="Arial" panose="020B0604020202020204" pitchFamily="34" charset="0"/>
                      </a:endParaRP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Reliant on the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Requires a very powerful, and reliable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Server demand and bandwidth increased</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3400274997"/>
                  </a:ext>
                </a:extLst>
              </a:tr>
              <a:tr h="720000">
                <a:tc>
                  <a:txBody>
                    <a:bodyPr/>
                    <a:lstStyle/>
                    <a:p>
                      <a:pPr marL="0" algn="ctr" defTabSz="457200"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Thick </a:t>
                      </a: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rgbClr val="2B75A6"/>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Robust and reliable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Can operate without a continuous connection to the server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Generally</a:t>
                      </a:r>
                      <a:r>
                        <a:rPr lang="en-GB" sz="1800" baseline="0" dirty="0">
                          <a:latin typeface="Arial" panose="020B0604020202020204" pitchFamily="34" charset="0"/>
                          <a:cs typeface="Arial" panose="020B0604020202020204" pitchFamily="34" charset="0"/>
                        </a:rPr>
                        <a:t> better for running more powerful applications</a:t>
                      </a:r>
                      <a:endParaRPr lang="en-GB" sz="1800" dirty="0">
                        <a:latin typeface="Arial" panose="020B0604020202020204" pitchFamily="34" charset="0"/>
                        <a:cs typeface="Arial" panose="020B0604020202020204" pitchFamily="34" charset="0"/>
                      </a:endParaRP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Higher specification client computers required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Installation of software required on each terminal separately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Integrity issues with distributed data</a:t>
                      </a:r>
                      <a:endParaRPr lang="en-GB" sz="1800" dirty="0">
                        <a:latin typeface="Arial" panose="020B0604020202020204" pitchFamily="34" charset="0"/>
                        <a:cs typeface="Arial" panose="020B0604020202020204" pitchFamily="34" charset="0"/>
                      </a:endParaRPr>
                    </a:p>
                  </a:txBody>
                  <a:tcPr anchor="ctr">
                    <a:lnL w="12700" cap="flat" cmpd="sng" algn="ctr">
                      <a:solidFill>
                        <a:srgbClr val="2B75A6"/>
                      </a:solidFill>
                      <a:prstDash val="solid"/>
                      <a:round/>
                      <a:headEnd type="none" w="med" len="med"/>
                      <a:tailEnd type="none" w="med" len="med"/>
                    </a:lnL>
                    <a:lnR w="12700" cap="flat" cmpd="sng" algn="ctr">
                      <a:solidFill>
                        <a:srgbClr val="2B75A6"/>
                      </a:solidFill>
                      <a:prstDash val="solid"/>
                      <a:round/>
                      <a:headEnd type="none" w="med" len="med"/>
                      <a:tailEnd type="none" w="med" len="med"/>
                    </a:lnR>
                    <a:lnT w="12700" cap="flat" cmpd="sng" algn="ctr">
                      <a:solidFill>
                        <a:srgbClr val="2B75A6"/>
                      </a:solidFill>
                      <a:prstDash val="solid"/>
                      <a:round/>
                      <a:headEnd type="none" w="med" len="med"/>
                      <a:tailEnd type="none" w="med" len="med"/>
                    </a:lnT>
                    <a:lnB w="12700" cap="flat" cmpd="sng" algn="ctr">
                      <a:solidFill>
                        <a:srgbClr val="2B75A6"/>
                      </a:solidFill>
                      <a:prstDash val="solid"/>
                      <a:round/>
                      <a:headEnd type="none" w="med" len="med"/>
                      <a:tailEnd type="none" w="med" len="med"/>
                    </a:lnB>
                    <a:solidFill>
                      <a:schemeClr val="bg1"/>
                    </a:solidFill>
                  </a:tcPr>
                </a:tc>
                <a:extLst>
                  <a:ext uri="{0D108BD9-81ED-4DB2-BD59-A6C34878D82A}">
                    <a16:rowId xmlns:a16="http://schemas.microsoft.com/office/drawing/2014/main" val="4240811897"/>
                  </a:ext>
                </a:extLst>
              </a:tr>
            </a:tbl>
          </a:graphicData>
        </a:graphic>
      </p:graphicFrame>
    </p:spTree>
    <p:extLst>
      <p:ext uri="{BB962C8B-B14F-4D97-AF65-F5344CB8AC3E}">
        <p14:creationId xmlns:p14="http://schemas.microsoft.com/office/powerpoint/2010/main" val="3900377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slide</a:t>
            </a:r>
          </a:p>
        </p:txBody>
      </p:sp>
      <p:sp>
        <p:nvSpPr>
          <p:cNvPr id="5" name="Text Placeholder 4"/>
          <p:cNvSpPr>
            <a:spLocks noGrp="1"/>
          </p:cNvSpPr>
          <p:nvPr>
            <p:ph type="body" sz="quarter" idx="14"/>
          </p:nvPr>
        </p:nvSpPr>
        <p:spPr/>
        <p:txBody>
          <a:bodyPr/>
          <a:lstStyle/>
          <a:p>
            <a:r>
              <a:rPr lang="en-GB" dirty="0"/>
              <a:t>Complete </a:t>
            </a:r>
            <a:r>
              <a:rPr lang="en-GB" b="1" dirty="0"/>
              <a:t>Task 3</a:t>
            </a:r>
          </a:p>
        </p:txBody>
      </p:sp>
    </p:spTree>
    <p:extLst>
      <p:ext uri="{BB962C8B-B14F-4D97-AF65-F5344CB8AC3E}">
        <p14:creationId xmlns:p14="http://schemas.microsoft.com/office/powerpoint/2010/main" val="1495122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Identify which CRUD operation is performed on an online ticket database by the following HTTP requests:</a:t>
            </a:r>
          </a:p>
          <a:p>
            <a:pPr lvl="1"/>
            <a:r>
              <a:rPr lang="en-GB" dirty="0"/>
              <a:t>DELETE tickets.com/</a:t>
            </a:r>
            <a:r>
              <a:rPr lang="en-GB" dirty="0" err="1"/>
              <a:t>LnToBh</a:t>
            </a:r>
            <a:r>
              <a:rPr lang="en-GB" dirty="0"/>
              <a:t>/100916_45_1c</a:t>
            </a:r>
          </a:p>
          <a:p>
            <a:pPr lvl="1"/>
            <a:r>
              <a:rPr lang="en-GB" dirty="0"/>
              <a:t>PUT tickets.com/</a:t>
            </a:r>
            <a:r>
              <a:rPr lang="en-GB" dirty="0" err="1"/>
              <a:t>LnToBh</a:t>
            </a:r>
            <a:r>
              <a:rPr lang="en-GB" dirty="0"/>
              <a:t>/100916_22_2c/surname/smith</a:t>
            </a:r>
          </a:p>
          <a:p>
            <a:pPr lvl="1"/>
            <a:r>
              <a:rPr lang="en-GB" dirty="0"/>
              <a:t>GET tickets.com/</a:t>
            </a:r>
            <a:r>
              <a:rPr lang="en-GB" dirty="0" err="1"/>
              <a:t>LnToBh</a:t>
            </a:r>
            <a:endParaRPr lang="en-GB" dirty="0"/>
          </a:p>
          <a:p>
            <a:pPr lvl="1"/>
            <a:r>
              <a:rPr lang="en-GB" dirty="0"/>
              <a:t>POST tickets.com/</a:t>
            </a:r>
            <a:r>
              <a:rPr lang="en-GB" dirty="0" err="1"/>
              <a:t>LnToBh</a:t>
            </a:r>
            <a:r>
              <a:rPr lang="en-GB" dirty="0"/>
              <a:t>/100916_2_1c</a:t>
            </a:r>
          </a:p>
          <a:p>
            <a:pPr lvl="1"/>
            <a:endParaRPr lang="en-GB" dirty="0"/>
          </a:p>
          <a:p>
            <a:r>
              <a:rPr lang="en-GB" dirty="0"/>
              <a:t>Describe what the requests might do</a:t>
            </a:r>
          </a:p>
        </p:txBody>
      </p:sp>
    </p:spTree>
    <p:extLst>
      <p:ext uri="{BB962C8B-B14F-4D97-AF65-F5344CB8AC3E}">
        <p14:creationId xmlns:p14="http://schemas.microsoft.com/office/powerpoint/2010/main" val="198061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Starter</a:t>
            </a:r>
          </a:p>
        </p:txBody>
      </p:sp>
      <p:sp>
        <p:nvSpPr>
          <p:cNvPr id="7" name="Text Placeholder 6"/>
          <p:cNvSpPr>
            <a:spLocks noGrp="1"/>
          </p:cNvSpPr>
          <p:nvPr>
            <p:ph type="body" sz="quarter" idx="14"/>
          </p:nvPr>
        </p:nvSpPr>
        <p:spPr/>
        <p:txBody>
          <a:bodyPr/>
          <a:lstStyle/>
          <a:p>
            <a:r>
              <a:rPr lang="en-GB"/>
              <a:t>A host (or client computer) </a:t>
            </a:r>
            <a:r>
              <a:rPr lang="en-GB" dirty="0"/>
              <a:t>on a </a:t>
            </a:r>
            <a:r>
              <a:rPr lang="en-GB"/>
              <a:t>network contacts a server </a:t>
            </a:r>
            <a:r>
              <a:rPr lang="en-GB" dirty="0"/>
              <a:t>to request something</a:t>
            </a:r>
          </a:p>
          <a:p>
            <a:r>
              <a:rPr lang="en-GB" dirty="0"/>
              <a:t>What do hosts request from the </a:t>
            </a:r>
            <a:r>
              <a:rPr lang="en-GB"/>
              <a:t>following servers?</a:t>
            </a:r>
            <a:endParaRPr lang="en-GB" dirty="0"/>
          </a:p>
          <a:p>
            <a:pPr lvl="1">
              <a:spcAft>
                <a:spcPts val="1000"/>
              </a:spcAft>
            </a:pPr>
            <a:r>
              <a:rPr lang="en-GB" dirty="0"/>
              <a:t>File server</a:t>
            </a:r>
          </a:p>
          <a:p>
            <a:pPr lvl="1">
              <a:spcAft>
                <a:spcPts val="1000"/>
              </a:spcAft>
            </a:pPr>
            <a:r>
              <a:rPr lang="en-GB" dirty="0"/>
              <a:t>Email server</a:t>
            </a:r>
          </a:p>
          <a:p>
            <a:pPr lvl="1">
              <a:spcAft>
                <a:spcPts val="1000"/>
              </a:spcAft>
            </a:pPr>
            <a:r>
              <a:rPr lang="en-GB" dirty="0"/>
              <a:t>FTP server</a:t>
            </a:r>
          </a:p>
          <a:p>
            <a:pPr lvl="1">
              <a:spcAft>
                <a:spcPts val="1000"/>
              </a:spcAft>
            </a:pPr>
            <a:r>
              <a:rPr lang="en-GB" dirty="0"/>
              <a:t>Proxy server</a:t>
            </a:r>
          </a:p>
          <a:p>
            <a:pPr lvl="1">
              <a:spcAft>
                <a:spcPts val="1000"/>
              </a:spcAft>
            </a:pPr>
            <a:r>
              <a:rPr lang="en-GB" dirty="0"/>
              <a:t>DHCP server</a:t>
            </a:r>
          </a:p>
          <a:p>
            <a:pPr lvl="1">
              <a:spcAft>
                <a:spcPts val="1000"/>
              </a:spcAft>
            </a:pPr>
            <a:r>
              <a:rPr lang="en-GB" dirty="0"/>
              <a:t>Print server</a:t>
            </a:r>
          </a:p>
          <a:p>
            <a:pPr lvl="1">
              <a:spcAft>
                <a:spcPts val="1000"/>
              </a:spcAft>
            </a:pPr>
            <a:r>
              <a:rPr lang="en-GB" dirty="0"/>
              <a:t>Database server</a:t>
            </a:r>
          </a:p>
        </p:txBody>
      </p:sp>
      <p:sp>
        <p:nvSpPr>
          <p:cNvPr id="2" name="Rectangle 1"/>
          <p:cNvSpPr/>
          <p:nvPr/>
        </p:nvSpPr>
        <p:spPr>
          <a:xfrm>
            <a:off x="7552083" y="3438144"/>
            <a:ext cx="1222048" cy="125033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3015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Client server </a:t>
            </a:r>
            <a:r>
              <a:rPr lang="en-GB" dirty="0"/>
              <a:t>model</a:t>
            </a:r>
          </a:p>
        </p:txBody>
      </p:sp>
      <p:sp>
        <p:nvSpPr>
          <p:cNvPr id="3" name="Text Placeholder 2"/>
          <p:cNvSpPr>
            <a:spLocks noGrp="1"/>
          </p:cNvSpPr>
          <p:nvPr>
            <p:ph type="body" sz="quarter" idx="14"/>
          </p:nvPr>
        </p:nvSpPr>
        <p:spPr/>
        <p:txBody>
          <a:bodyPr/>
          <a:lstStyle/>
          <a:p>
            <a:r>
              <a:rPr lang="en-GB" dirty="0"/>
              <a:t>Network services are designed to act as on-demand services where </a:t>
            </a:r>
            <a:r>
              <a:rPr lang="en-GB" dirty="0"/>
              <a:t>the server is responsible for the bulk of the processing</a:t>
            </a:r>
            <a:endParaRPr lang="en-GB" dirty="0"/>
          </a:p>
          <a:p>
            <a:pPr lvl="1"/>
            <a:r>
              <a:rPr lang="en-GB" dirty="0"/>
              <a:t>A server presents its services to requesting clients </a:t>
            </a:r>
          </a:p>
          <a:p>
            <a:pPr lvl="1"/>
            <a:r>
              <a:rPr lang="en-GB" dirty="0"/>
              <a:t>If the request cannot be fulfilled a suitable notification will </a:t>
            </a:r>
            <a:br>
              <a:rPr lang="en-GB" dirty="0"/>
            </a:br>
            <a:r>
              <a:rPr lang="en-GB" dirty="0"/>
              <a:t>be sent</a:t>
            </a:r>
          </a:p>
        </p:txBody>
      </p:sp>
      <p:pic>
        <p:nvPicPr>
          <p:cNvPr id="1028"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733" y="4272624"/>
            <a:ext cx="6342809" cy="178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Application Programming Interface (API)</a:t>
            </a:r>
          </a:p>
        </p:txBody>
      </p:sp>
      <p:sp>
        <p:nvSpPr>
          <p:cNvPr id="3" name="Text Placeholder 2"/>
          <p:cNvSpPr>
            <a:spLocks noGrp="1"/>
          </p:cNvSpPr>
          <p:nvPr>
            <p:ph type="body" sz="quarter" idx="14"/>
          </p:nvPr>
        </p:nvSpPr>
        <p:spPr>
          <a:xfrm>
            <a:off x="724280" y="2113472"/>
            <a:ext cx="7797230" cy="3044314"/>
          </a:xfrm>
        </p:spPr>
        <p:txBody>
          <a:bodyPr/>
          <a:lstStyle/>
          <a:p>
            <a:r>
              <a:rPr lang="en-GB"/>
              <a:t>Servers often provide a programmable interface to their services</a:t>
            </a:r>
          </a:p>
          <a:p>
            <a:pPr lvl="1"/>
            <a:r>
              <a:rPr lang="en-GB"/>
              <a:t>An API is a set of functions and protocols that clients can use</a:t>
            </a:r>
          </a:p>
          <a:p>
            <a:pPr lvl="1"/>
            <a:r>
              <a:rPr lang="en-GB"/>
              <a:t>A server-side web API is a set of web services or web resources to enable programmers to build web applications</a:t>
            </a:r>
          </a:p>
          <a:p>
            <a:pPr lvl="1"/>
            <a:r>
              <a:rPr lang="en-GB"/>
              <a:t>Sometimes, programmers use multiple server-side web APIs to create combined web applications called mashups</a:t>
            </a:r>
          </a:p>
          <a:p>
            <a:pPr lvl="1"/>
            <a:r>
              <a:rPr lang="en-GB"/>
              <a:t>For example, programmers might use the APIs of Spotify and Google Maps to build a mashup website that combines a music playing application with an interactive map</a:t>
            </a:r>
            <a:endParaRPr lang="en-GB" strike="sngStrike" dirty="0"/>
          </a:p>
        </p:txBody>
      </p:sp>
    </p:spTree>
    <p:extLst>
      <p:ext uri="{BB962C8B-B14F-4D97-AF65-F5344CB8AC3E}">
        <p14:creationId xmlns:p14="http://schemas.microsoft.com/office/powerpoint/2010/main" val="156486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API</a:t>
            </a:r>
          </a:p>
        </p:txBody>
      </p:sp>
      <p:sp>
        <p:nvSpPr>
          <p:cNvPr id="3" name="Text Placeholder 2"/>
          <p:cNvSpPr>
            <a:spLocks noGrp="1"/>
          </p:cNvSpPr>
          <p:nvPr>
            <p:ph type="body" sz="quarter" idx="14"/>
          </p:nvPr>
        </p:nvSpPr>
        <p:spPr>
          <a:xfrm>
            <a:off x="724280" y="1704179"/>
            <a:ext cx="7797230" cy="2553496"/>
          </a:xfrm>
        </p:spPr>
        <p:txBody>
          <a:bodyPr/>
          <a:lstStyle/>
          <a:p>
            <a:r>
              <a:rPr lang="en-GB" dirty="0"/>
              <a:t>This simple line of code allows any web page to make use of the Google </a:t>
            </a:r>
            <a:r>
              <a:rPr lang="en-GB"/>
              <a:t>Map server</a:t>
            </a:r>
          </a:p>
          <a:p>
            <a:endParaRPr lang="en-GB"/>
          </a:p>
          <a:p>
            <a:endParaRPr lang="en-GB"/>
          </a:p>
          <a:p>
            <a:pPr lvl="1"/>
            <a:r>
              <a:rPr lang="en-GB"/>
              <a:t>The </a:t>
            </a:r>
            <a:r>
              <a:rPr lang="en-GB" dirty="0"/>
              <a:t>process is initialised and defined by the client</a:t>
            </a:r>
          </a:p>
          <a:p>
            <a:pPr lvl="1"/>
            <a:r>
              <a:rPr lang="en-GB" dirty="0"/>
              <a:t>Once the API has been initialised, the web page can define how to interact and request data </a:t>
            </a:r>
          </a:p>
          <a:p>
            <a:endParaRPr lang="en-GB" dirty="0"/>
          </a:p>
        </p:txBody>
      </p:sp>
      <p:sp>
        <p:nvSpPr>
          <p:cNvPr id="4" name="Rectangle 3"/>
          <p:cNvSpPr/>
          <p:nvPr/>
        </p:nvSpPr>
        <p:spPr>
          <a:xfrm>
            <a:off x="724280" y="2823494"/>
            <a:ext cx="7840167" cy="707886"/>
          </a:xfrm>
          <a:prstGeom prst="rect">
            <a:avLst/>
          </a:prstGeom>
        </p:spPr>
        <p:txBody>
          <a:bodyPr wrap="square">
            <a:spAutoFit/>
          </a:bodyPr>
          <a:lstStyle/>
          <a:p>
            <a:r>
              <a:rPr lang="en-GB" sz="2000" dirty="0">
                <a:solidFill>
                  <a:srgbClr val="C00000"/>
                </a:solidFill>
                <a:latin typeface="Consolas" panose="020B0609020204030204" pitchFamily="49" charset="0"/>
                <a:cs typeface="Consolas" panose="020B0609020204030204" pitchFamily="49" charset="0"/>
              </a:rPr>
              <a:t>&lt;script src= </a:t>
            </a:r>
            <a:r>
              <a:rPr lang="en-GB" sz="2000" dirty="0">
                <a:latin typeface="Consolas" panose="020B0609020204030204" pitchFamily="49" charset="0"/>
                <a:cs typeface="Consolas" panose="020B0609020204030204" pitchFamily="49" charset="0"/>
              </a:rPr>
              <a:t>"http://maps.googleapis.com/maps/api/js"&gt; </a:t>
            </a:r>
          </a:p>
          <a:p>
            <a:r>
              <a:rPr lang="en-GB" sz="2000" dirty="0">
                <a:solidFill>
                  <a:srgbClr val="C00000"/>
                </a:solidFill>
                <a:latin typeface="Consolas" panose="020B0609020204030204" pitchFamily="49" charset="0"/>
                <a:cs typeface="Consolas" panose="020B0609020204030204" pitchFamily="49" charset="0"/>
              </a:rPr>
              <a:t>&lt;/script&gt;</a:t>
            </a:r>
          </a:p>
        </p:txBody>
      </p:sp>
    </p:spTree>
    <p:extLst>
      <p:ext uri="{BB962C8B-B14F-4D97-AF65-F5344CB8AC3E}">
        <p14:creationId xmlns:p14="http://schemas.microsoft.com/office/powerpoint/2010/main" val="147284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HTTP communication</a:t>
            </a:r>
            <a:endParaRPr lang="en-GB" dirty="0"/>
          </a:p>
        </p:txBody>
      </p:sp>
      <p:sp>
        <p:nvSpPr>
          <p:cNvPr id="3" name="Text Placeholder 2"/>
          <p:cNvSpPr>
            <a:spLocks noGrp="1"/>
          </p:cNvSpPr>
          <p:nvPr>
            <p:ph type="body" sz="quarter" idx="14"/>
          </p:nvPr>
        </p:nvSpPr>
        <p:spPr/>
        <p:txBody>
          <a:bodyPr/>
          <a:lstStyle/>
          <a:p>
            <a:r>
              <a:rPr lang="en-GB"/>
              <a:t>Limitations of HTTP communication:</a:t>
            </a:r>
          </a:p>
          <a:p>
            <a:pPr lvl="1"/>
            <a:r>
              <a:rPr lang="en-GB"/>
              <a:t>Client has to request (“pull”) data from the server</a:t>
            </a:r>
          </a:p>
          <a:p>
            <a:pPr lvl="1"/>
            <a:r>
              <a:rPr lang="en-GB"/>
              <a:t>If too much time passes between establishing a socket connection between client and web server, and receipt of a client request, the server drops the connection to conserve its resources and returns an error message</a:t>
            </a:r>
          </a:p>
          <a:p>
            <a:endParaRPr lang="en-GB" dirty="0"/>
          </a:p>
        </p:txBody>
      </p:sp>
      <p:pic>
        <p:nvPicPr>
          <p:cNvPr id="1026" name="Picture 2" descr="C:\Users\Rob\AppData\Roaming\PixelMetrics\CaptureWiz\Temp\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4432665"/>
            <a:ext cx="5289740" cy="242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8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WebSocket protocol</a:t>
            </a:r>
          </a:p>
        </p:txBody>
      </p:sp>
      <p:sp>
        <p:nvSpPr>
          <p:cNvPr id="3" name="Text Placeholder 2"/>
          <p:cNvSpPr>
            <a:spLocks noGrp="1"/>
          </p:cNvSpPr>
          <p:nvPr>
            <p:ph type="body" sz="quarter" idx="14"/>
          </p:nvPr>
        </p:nvSpPr>
        <p:spPr>
          <a:xfrm>
            <a:off x="724280" y="1704179"/>
            <a:ext cx="7797230" cy="4036221"/>
          </a:xfrm>
        </p:spPr>
        <p:txBody>
          <a:bodyPr/>
          <a:lstStyle/>
          <a:p>
            <a:r>
              <a:rPr lang="en-GB" dirty="0" err="1"/>
              <a:t>WebSocket</a:t>
            </a:r>
            <a:r>
              <a:rPr lang="en-GB" dirty="0"/>
              <a:t> protocol includes API for establishing a persistent TCP socket connection</a:t>
            </a:r>
          </a:p>
          <a:p>
            <a:pPr lvl="1"/>
            <a:r>
              <a:rPr lang="en-GB" dirty="0"/>
              <a:t>Designed for web browser and server, but any type of client and server </a:t>
            </a:r>
            <a:r>
              <a:rPr lang="en-GB"/>
              <a:t>can use it</a:t>
            </a:r>
            <a:endParaRPr lang="en-GB" dirty="0"/>
          </a:p>
          <a:p>
            <a:pPr lvl="1"/>
            <a:r>
              <a:rPr lang="en-GB" dirty="0"/>
              <a:t>Connection is full-duplex (simultaneous two-way)</a:t>
            </a:r>
          </a:p>
          <a:p>
            <a:pPr lvl="1"/>
            <a:r>
              <a:rPr lang="en-GB" dirty="0"/>
              <a:t>Allows client and server to send data at any time</a:t>
            </a:r>
          </a:p>
          <a:p>
            <a:pPr lvl="1"/>
            <a:r>
              <a:rPr lang="en-GB" dirty="0"/>
              <a:t>Server can offer (“push”) data to the client</a:t>
            </a:r>
          </a:p>
          <a:p>
            <a:pPr lvl="1"/>
            <a:r>
              <a:rPr lang="en-GB" dirty="0"/>
              <a:t>WebSocket Secure is encrypted</a:t>
            </a:r>
          </a:p>
        </p:txBody>
      </p:sp>
    </p:spTree>
    <p:extLst>
      <p:ext uri="{BB962C8B-B14F-4D97-AF65-F5344CB8AC3E}">
        <p14:creationId xmlns:p14="http://schemas.microsoft.com/office/powerpoint/2010/main" val="205992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Smaller packets	</a:t>
            </a:r>
          </a:p>
        </p:txBody>
      </p:sp>
      <p:sp>
        <p:nvSpPr>
          <p:cNvPr id="3" name="Text Placeholder 2"/>
          <p:cNvSpPr>
            <a:spLocks noGrp="1"/>
          </p:cNvSpPr>
          <p:nvPr>
            <p:ph type="body" sz="quarter" idx="14"/>
          </p:nvPr>
        </p:nvSpPr>
        <p:spPr/>
        <p:txBody>
          <a:bodyPr/>
          <a:lstStyle/>
          <a:p>
            <a:r>
              <a:rPr lang="en-GB" dirty="0"/>
              <a:t>With a trusted, open connection WebSocket packet sizes are greatly reduced without the usual headers</a:t>
            </a:r>
          </a:p>
          <a:p>
            <a:pPr lvl="1"/>
            <a:r>
              <a:rPr lang="en-GB" dirty="0"/>
              <a:t>This in turn creates a superfast, interactive connection commonly used with websites requiring real-time updates</a:t>
            </a:r>
          </a:p>
          <a:p>
            <a:pPr lvl="1"/>
            <a:r>
              <a:rPr lang="en-GB" dirty="0"/>
              <a:t>Server load is reduced, saving bandwidth and running costs as well as reducing the number of web servers required</a:t>
            </a:r>
          </a:p>
        </p:txBody>
      </p:sp>
      <p:pic>
        <p:nvPicPr>
          <p:cNvPr id="3076" name="Picture 4" descr="C:\Users\Rob\AppData\Roaming\PixelMetrics\CaptureWiz\Temp\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413" y="4272493"/>
            <a:ext cx="6798459" cy="184881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84025"/>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10</Template>
  <TotalTime>913</TotalTime>
  <Words>1173</Words>
  <Application>Microsoft Office PowerPoint</Application>
  <PresentationFormat>On-screen Show (4:3)</PresentationFormat>
  <Paragraphs>194</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Museo900-Regular</vt:lpstr>
      <vt:lpstr>Calibri</vt:lpstr>
      <vt:lpstr>Museo 900</vt:lpstr>
      <vt:lpstr>Consolas</vt:lpstr>
      <vt:lpstr>Museo 500</vt:lpstr>
      <vt:lpstr>Arial</vt:lpstr>
      <vt:lpstr>Museo 100</vt:lpstr>
      <vt:lpstr>Museo 700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88</cp:revision>
  <dcterms:created xsi:type="dcterms:W3CDTF">2015-10-07T14:11:04Z</dcterms:created>
  <dcterms:modified xsi:type="dcterms:W3CDTF">2016-11-11T12:33:16Z</dcterms:modified>
</cp:coreProperties>
</file>