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9"/>
  </p:notesMasterIdLst>
  <p:sldIdLst>
    <p:sldId id="260" r:id="rId2"/>
    <p:sldId id="262" r:id="rId3"/>
    <p:sldId id="264" r:id="rId4"/>
    <p:sldId id="265" r:id="rId5"/>
    <p:sldId id="266" r:id="rId6"/>
    <p:sldId id="278" r:id="rId7"/>
    <p:sldId id="291" r:id="rId8"/>
    <p:sldId id="267" r:id="rId9"/>
    <p:sldId id="275" r:id="rId10"/>
    <p:sldId id="277" r:id="rId11"/>
    <p:sldId id="280" r:id="rId12"/>
    <p:sldId id="293" r:id="rId13"/>
    <p:sldId id="287" r:id="rId14"/>
    <p:sldId id="281" r:id="rId15"/>
    <p:sldId id="298" r:id="rId16"/>
    <p:sldId id="282" r:id="rId17"/>
    <p:sldId id="299" r:id="rId18"/>
    <p:sldId id="276" r:id="rId19"/>
    <p:sldId id="294" r:id="rId20"/>
    <p:sldId id="283" r:id="rId21"/>
    <p:sldId id="284" r:id="rId22"/>
    <p:sldId id="296" r:id="rId23"/>
    <p:sldId id="297" r:id="rId24"/>
    <p:sldId id="285" r:id="rId25"/>
    <p:sldId id="295" r:id="rId26"/>
    <p:sldId id="286" r:id="rId27"/>
    <p:sldId id="288" r:id="rId28"/>
  </p:sldIdLst>
  <p:sldSz cx="9144000" cy="6858000" type="screen4x3"/>
  <p:notesSz cx="6858000" cy="9144000"/>
  <p:embeddedFontLst>
    <p:embeddedFont>
      <p:font typeface="Museo 500" panose="02000000000000000000" pitchFamily="2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Museo 100" panose="02000000000000000000" pitchFamily="2" charset="0"/>
      <p:regular r:id="rId35"/>
    </p:embeddedFont>
    <p:embeddedFont>
      <p:font typeface="Museo900-Regular" panose="02000000000000000000" pitchFamily="2" charset="0"/>
      <p:bold r:id="rId36"/>
    </p:embeddedFont>
    <p:embeddedFont>
      <p:font typeface="Museo 900" panose="02000000000000000000" pitchFamily="2" charset="0"/>
      <p:bold r:id="rId37"/>
    </p:embeddedFont>
    <p:embeddedFont>
      <p:font typeface="Museo 700" panose="02000000000000000000" pitchFamily="2" charset="0"/>
      <p:bold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5">
          <p15:clr>
            <a:srgbClr val="A4A3A4"/>
          </p15:clr>
        </p15:guide>
        <p15:guide id="2" orient="horz" pos="3232">
          <p15:clr>
            <a:srgbClr val="A4A3A4"/>
          </p15:clr>
        </p15:guide>
        <p15:guide id="3" orient="horz" pos="1912">
          <p15:clr>
            <a:srgbClr val="A4A3A4"/>
          </p15:clr>
        </p15:guide>
        <p15:guide id="4" pos="5380">
          <p15:clr>
            <a:srgbClr val="A4A3A4"/>
          </p15:clr>
        </p15:guide>
        <p15:guide id="5" pos="29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296"/>
    <a:srgbClr val="5C89A4"/>
    <a:srgbClr val="89CAE4"/>
    <a:srgbClr val="FEFEFE"/>
    <a:srgbClr val="ADDCF3"/>
    <a:srgbClr val="59C4D9"/>
    <a:srgbClr val="FCFCFC"/>
    <a:srgbClr val="D1919B"/>
    <a:srgbClr val="C396A3"/>
    <a:srgbClr val="98A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 showGuides="1">
      <p:cViewPr varScale="1">
        <p:scale>
          <a:sx n="104" d="100"/>
          <a:sy n="104" d="100"/>
        </p:scale>
        <p:origin x="1464" y="108"/>
      </p:cViewPr>
      <p:guideLst>
        <p:guide orient="horz" pos="1245"/>
        <p:guide orient="horz" pos="3232"/>
        <p:guide orient="horz" pos="1912"/>
        <p:guide pos="5380"/>
        <p:guide pos="29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6C703-0827-4D98-8015-40DEE3C186A7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8D5B-57F4-4A7F-8DDC-A432FF1B0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38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Unit 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59300" y="1905000"/>
            <a:ext cx="0" cy="255176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803400" y="1841231"/>
            <a:ext cx="25273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4500" b="1" kern="0" spc="-14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2500" kern="0" spc="-14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lnSpc>
                <a:spcPts val="4800"/>
              </a:lnSpc>
              <a:spcBef>
                <a:spcPts val="0"/>
              </a:spcBef>
              <a:buNone/>
              <a:defRPr sz="4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buNone/>
              <a:defRPr sz="3000">
                <a:solidFill>
                  <a:srgbClr val="5C89A4"/>
                </a:solidFill>
                <a:latin typeface="Arial"/>
                <a:cs typeface="Arial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4800600" y="1841231"/>
            <a:ext cx="27686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 kern="0" spc="-6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3000">
                <a:solidFill>
                  <a:srgbClr val="ECCC7B"/>
                </a:solidFill>
                <a:latin typeface="Arial"/>
                <a:cs typeface="Arial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8" name="Picture 7" descr="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685" y="4018819"/>
            <a:ext cx="2291515" cy="456997"/>
          </a:xfrm>
          <a:prstGeom prst="rect">
            <a:avLst/>
          </a:prstGeom>
        </p:spPr>
      </p:pic>
      <p:sp>
        <p:nvSpPr>
          <p:cNvPr id="10" name="Hexagon 9"/>
          <p:cNvSpPr/>
          <p:nvPr userDrawn="1"/>
        </p:nvSpPr>
        <p:spPr>
          <a:xfrm>
            <a:off x="1072794" y="4100382"/>
            <a:ext cx="1080000" cy="972000"/>
          </a:xfrm>
          <a:prstGeom prst="hexagon">
            <a:avLst/>
          </a:prstGeom>
          <a:noFill/>
          <a:ln w="114300">
            <a:solidFill>
              <a:srgbClr val="5C89A4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4500" b="1" dirty="0" smtClean="0">
                <a:solidFill>
                  <a:srgbClr val="5C89A4"/>
                </a:solidFill>
                <a:latin typeface="Arial"/>
                <a:cs typeface="Arial"/>
              </a:rPr>
              <a:t>1</a:t>
            </a:r>
            <a:endParaRPr lang="en-US" sz="4500" b="1" dirty="0">
              <a:solidFill>
                <a:srgbClr val="5C89A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38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2382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84200" y="1702800"/>
            <a:ext cx="0" cy="3792565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42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5C89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84200" y="1702800"/>
            <a:ext cx="0" cy="17145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2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Unit 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pic>
        <p:nvPicPr>
          <p:cNvPr id="6" name="Picture 5" descr="Untitled-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238296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5C89A4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Hardware and software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4 Hardware and software</a:t>
            </a:r>
          </a:p>
        </p:txBody>
      </p:sp>
      <p:pic>
        <p:nvPicPr>
          <p:cNvPr id="35" name="Picture 34" descr="Logo Unit 4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20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Logo Unit 4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  <p:pic>
        <p:nvPicPr>
          <p:cNvPr id="50" name="Picture 49" descr="Unit 4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5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238296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5C89A4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Box 52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Hardware and software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4 Hardware and software</a:t>
            </a:r>
          </a:p>
        </p:txBody>
      </p:sp>
    </p:spTree>
    <p:extLst>
      <p:ext uri="{BB962C8B-B14F-4D97-AF65-F5344CB8AC3E}">
        <p14:creationId xmlns:p14="http://schemas.microsoft.com/office/powerpoint/2010/main" val="418077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pic>
        <p:nvPicPr>
          <p:cNvPr id="42" name="Picture 41" descr="Unit 4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4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238296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5C89A4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Box 44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Hardware and software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4 Hardware and software</a:t>
            </a:r>
          </a:p>
        </p:txBody>
      </p:sp>
    </p:spTree>
    <p:extLst>
      <p:ext uri="{BB962C8B-B14F-4D97-AF65-F5344CB8AC3E}">
        <p14:creationId xmlns:p14="http://schemas.microsoft.com/office/powerpoint/2010/main" val="240086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Unit 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3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238296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5C89A4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Hardware and software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4 Hardware and software</a:t>
            </a:r>
          </a:p>
        </p:txBody>
      </p:sp>
    </p:spTree>
    <p:extLst>
      <p:ext uri="{BB962C8B-B14F-4D97-AF65-F5344CB8AC3E}">
        <p14:creationId xmlns:p14="http://schemas.microsoft.com/office/powerpoint/2010/main" val="3315833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73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4" r:id="rId3"/>
    <p:sldLayoutId id="2147483652" r:id="rId4"/>
    <p:sldLayoutId id="2147483653" r:id="rId5"/>
    <p:sldLayoutId id="2147483655" r:id="rId6"/>
    <p:sldLayoutId id="214748365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03399" y="1841231"/>
            <a:ext cx="2750617" cy="2201863"/>
          </a:xfrm>
        </p:spPr>
        <p:txBody>
          <a:bodyPr/>
          <a:lstStyle/>
          <a:p>
            <a:r>
              <a:rPr lang="en-US" dirty="0" smtClean="0">
                <a:latin typeface="Museo 700" panose="02000000000000000000" pitchFamily="50" charset="0"/>
              </a:rPr>
              <a:t>AQA</a:t>
            </a:r>
            <a:endParaRPr lang="en-US" b="0" dirty="0" smtClean="0">
              <a:latin typeface="Museo900-Regular"/>
              <a:cs typeface="Museo900-Regular"/>
            </a:endParaRPr>
          </a:p>
          <a:p>
            <a:pPr lvl="2"/>
            <a:r>
              <a:rPr lang="en-US" dirty="0" smtClean="0">
                <a:latin typeface="Museo 500" panose="02000000000000000000" pitchFamily="50" charset="0"/>
              </a:rPr>
              <a:t>AS Level</a:t>
            </a:r>
          </a:p>
          <a:p>
            <a:pPr lvl="3"/>
            <a:r>
              <a:rPr lang="en-US" sz="2500" dirty="0" smtClean="0">
                <a:solidFill>
                  <a:schemeClr val="bg1"/>
                </a:solidFill>
                <a:latin typeface="Museo 100" panose="02000000000000000000" pitchFamily="50" charset="0"/>
              </a:rPr>
              <a:t>Computer Science</a:t>
            </a:r>
          </a:p>
          <a:p>
            <a:pPr lvl="3">
              <a:lnSpc>
                <a:spcPts val="3000"/>
              </a:lnSpc>
            </a:pPr>
            <a:r>
              <a:rPr lang="en-US" sz="2500" dirty="0" smtClean="0">
                <a:latin typeface="Museo 100" panose="02000000000000000000" pitchFamily="50" charset="0"/>
              </a:rPr>
              <a:t>Paper </a:t>
            </a:r>
            <a:r>
              <a:rPr lang="en-US" sz="2500" dirty="0">
                <a:latin typeface="Museo 100" panose="02000000000000000000" pitchFamily="50" charset="0"/>
              </a:rPr>
              <a:t>2</a:t>
            </a:r>
            <a:endParaRPr lang="en-US" sz="2500" dirty="0" smtClean="0">
              <a:latin typeface="Museo 100" panose="02000000000000000000" pitchFamily="50" charset="0"/>
            </a:endParaRPr>
          </a:p>
          <a:p>
            <a:pPr lvl="3">
              <a:lnSpc>
                <a:spcPts val="4000"/>
              </a:lnSpc>
            </a:pPr>
            <a:endParaRPr lang="en-US" sz="3200" dirty="0">
              <a:latin typeface="Museo 100" panose="02000000000000000000" pitchFamily="50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600" y="1860085"/>
            <a:ext cx="2768600" cy="2201863"/>
          </a:xfrm>
        </p:spPr>
        <p:txBody>
          <a:bodyPr/>
          <a:lstStyle/>
          <a:p>
            <a:r>
              <a:rPr lang="en-US" dirty="0" smtClean="0">
                <a:latin typeface="Museo 900" panose="02000000000000000000" pitchFamily="50" charset="0"/>
              </a:rPr>
              <a:t>Hardware and software</a:t>
            </a:r>
            <a:endParaRPr lang="en-US" dirty="0" smtClean="0">
              <a:latin typeface="Museo 100" panose="02000000000000000000" pitchFamily="50" charset="0"/>
            </a:endParaRPr>
          </a:p>
          <a:p>
            <a:pPr lvl="1"/>
            <a:r>
              <a:rPr lang="en-US" sz="2000" dirty="0" smtClean="0">
                <a:latin typeface="Museo 100" panose="02000000000000000000" pitchFamily="50" charset="0"/>
              </a:rPr>
              <a:t/>
            </a:r>
            <a:br>
              <a:rPr lang="en-US" sz="2000" dirty="0" smtClean="0">
                <a:latin typeface="Museo 100" panose="02000000000000000000" pitchFamily="50" charset="0"/>
              </a:rPr>
            </a:br>
            <a:r>
              <a:rPr lang="en-US" sz="2000" dirty="0" smtClean="0">
                <a:latin typeface="Museo 100" panose="02000000000000000000" pitchFamily="50" charset="0"/>
              </a:rPr>
              <a:t>Unit 4</a:t>
            </a:r>
          </a:p>
          <a:p>
            <a:pPr lvl="1"/>
            <a:r>
              <a:rPr lang="en-US" sz="2000" dirty="0">
                <a:latin typeface="Museo 100" panose="02000000000000000000" pitchFamily="50" charset="0"/>
              </a:rPr>
              <a:t>Hardware </a:t>
            </a:r>
            <a:r>
              <a:rPr lang="en-US" sz="2000" dirty="0" smtClean="0">
                <a:latin typeface="Museo 100" panose="02000000000000000000" pitchFamily="50" charset="0"/>
              </a:rPr>
              <a:t/>
            </a:r>
            <a:br>
              <a:rPr lang="en-US" sz="2000" dirty="0" smtClean="0">
                <a:latin typeface="Museo 100" panose="02000000000000000000" pitchFamily="50" charset="0"/>
              </a:rPr>
            </a:br>
            <a:r>
              <a:rPr lang="en-US" sz="2000" dirty="0" smtClean="0">
                <a:latin typeface="Museo 100" panose="02000000000000000000" pitchFamily="50" charset="0"/>
              </a:rPr>
              <a:t>and </a:t>
            </a:r>
            <a:r>
              <a:rPr lang="en-US" sz="2000" dirty="0">
                <a:latin typeface="Museo 100" panose="02000000000000000000" pitchFamily="50" charset="0"/>
              </a:rPr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3097358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Operating System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600997"/>
          </a:xfrm>
        </p:spPr>
        <p:txBody>
          <a:bodyPr/>
          <a:lstStyle/>
          <a:p>
            <a:pPr marL="271463" lvl="1" indent="-271463">
              <a:spcAft>
                <a:spcPts val="1400"/>
              </a:spcAft>
            </a:pPr>
            <a:r>
              <a:rPr lang="en-GB" sz="2500" dirty="0">
                <a:solidFill>
                  <a:schemeClr val="tx1"/>
                </a:solidFill>
              </a:rPr>
              <a:t>An OS serves as a middle-man </a:t>
            </a:r>
            <a:r>
              <a:rPr lang="en-GB" sz="2500" dirty="0" smtClean="0">
                <a:solidFill>
                  <a:schemeClr val="tx1"/>
                </a:solidFill>
              </a:rPr>
              <a:t>for communication between </a:t>
            </a:r>
            <a:r>
              <a:rPr lang="en-GB" sz="2500" dirty="0">
                <a:solidFill>
                  <a:schemeClr val="tx1"/>
                </a:solidFill>
              </a:rPr>
              <a:t>the computer’s hardware and software</a:t>
            </a:r>
          </a:p>
          <a:p>
            <a:pPr lvl="1"/>
            <a:r>
              <a:rPr lang="en-GB" dirty="0" smtClean="0"/>
              <a:t>Software applications cannot </a:t>
            </a:r>
            <a:r>
              <a:rPr lang="en-GB" dirty="0"/>
              <a:t>talk directly to the </a:t>
            </a:r>
            <a:r>
              <a:rPr lang="en-GB" dirty="0" smtClean="0"/>
              <a:t>hardware</a:t>
            </a:r>
          </a:p>
          <a:p>
            <a:pPr lvl="1"/>
            <a:r>
              <a:rPr lang="en-GB" dirty="0" smtClean="0"/>
              <a:t>OS examples </a:t>
            </a:r>
            <a:r>
              <a:rPr lang="en-GB" dirty="0"/>
              <a:t>include Windows, </a:t>
            </a:r>
            <a:r>
              <a:rPr lang="en-GB" dirty="0" smtClean="0"/>
              <a:t>Mac OS, Linux and Android</a:t>
            </a:r>
            <a:endParaRPr lang="en-GB" dirty="0"/>
          </a:p>
          <a:p>
            <a:r>
              <a:rPr lang="en-GB" dirty="0" smtClean="0"/>
              <a:t>The tasks of an OS include:</a:t>
            </a:r>
          </a:p>
          <a:p>
            <a:pPr lvl="1"/>
            <a:r>
              <a:rPr lang="en-GB" dirty="0" smtClean="0"/>
              <a:t>Resource management (Processor scheduling, memory management, backing store management and IO management)</a:t>
            </a:r>
          </a:p>
          <a:p>
            <a:pPr lvl="1"/>
            <a:r>
              <a:rPr lang="en-GB" dirty="0" smtClean="0"/>
              <a:t>Provision of a user interface</a:t>
            </a:r>
            <a:br>
              <a:rPr lang="en-GB" dirty="0" smtClean="0"/>
            </a:br>
            <a:r>
              <a:rPr lang="en-GB" dirty="0" smtClean="0"/>
              <a:t>(Command line, Menu driven or GUI)</a:t>
            </a:r>
          </a:p>
        </p:txBody>
      </p:sp>
    </p:spTree>
    <p:extLst>
      <p:ext uri="{BB962C8B-B14F-4D97-AF65-F5344CB8AC3E}">
        <p14:creationId xmlns:p14="http://schemas.microsoft.com/office/powerpoint/2010/main" val="732957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Utility software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600997"/>
          </a:xfrm>
        </p:spPr>
        <p:txBody>
          <a:bodyPr/>
          <a:lstStyle/>
          <a:p>
            <a:r>
              <a:rPr lang="en-GB" dirty="0" smtClean="0"/>
              <a:t>Some utility software is designed to analyse, configure, optimise or maintain a computer system</a:t>
            </a:r>
          </a:p>
          <a:p>
            <a:pPr lvl="1"/>
            <a:r>
              <a:rPr lang="en-GB" dirty="0" smtClean="0"/>
              <a:t>Defragment a disk, install/uninstall software, keep software up-to-date, monitor resources and performance</a:t>
            </a:r>
          </a:p>
          <a:p>
            <a:r>
              <a:rPr lang="en-GB" dirty="0" smtClean="0"/>
              <a:t>Some utilities perform additional common tasks needed by most or all users</a:t>
            </a:r>
          </a:p>
          <a:p>
            <a:pPr lvl="1"/>
            <a:r>
              <a:rPr lang="en-GB" dirty="0" smtClean="0"/>
              <a:t>Virus checkers</a:t>
            </a:r>
          </a:p>
          <a:p>
            <a:pPr lvl="1"/>
            <a:r>
              <a:rPr lang="en-GB" dirty="0" smtClean="0"/>
              <a:t>Automatic backup and restore</a:t>
            </a:r>
          </a:p>
          <a:p>
            <a:pPr lvl="1"/>
            <a:r>
              <a:rPr lang="en-GB" dirty="0" smtClean="0"/>
              <a:t>File compression software such as WinZip to reduce file sizes before transmission</a:t>
            </a:r>
          </a:p>
        </p:txBody>
      </p:sp>
    </p:spTree>
    <p:extLst>
      <p:ext uri="{BB962C8B-B14F-4D97-AF65-F5344CB8AC3E}">
        <p14:creationId xmlns:p14="http://schemas.microsoft.com/office/powerpoint/2010/main" val="1256877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Example of a utility program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If your Windows PC goes badly wrong and you seem to have lost all your settings, you can run a utility program called System Restore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04" y="3017981"/>
            <a:ext cx="4821382" cy="32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03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Hardware and software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Complete </a:t>
            </a:r>
            <a:r>
              <a:rPr lang="en-GB" b="1" dirty="0" smtClean="0"/>
              <a:t>Task 1</a:t>
            </a:r>
            <a:r>
              <a:rPr lang="en-GB" dirty="0" smtClean="0"/>
              <a:t> of </a:t>
            </a:r>
            <a:r>
              <a:rPr lang="en-GB" b="1" dirty="0" smtClean="0"/>
              <a:t>Worksheet 1</a:t>
            </a:r>
            <a:endParaRPr lang="en-GB" dirty="0" smtClean="0"/>
          </a:p>
        </p:txBody>
      </p:sp>
      <p:pic>
        <p:nvPicPr>
          <p:cNvPr id="1028" name="Picture 4" descr="C:\Users\Rob\AppData\Roaming\PixelMetrics\CaptureWiz\Temp\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022" y="2478426"/>
            <a:ext cx="4937744" cy="363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229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Libraries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600997"/>
          </a:xfrm>
        </p:spPr>
        <p:txBody>
          <a:bodyPr/>
          <a:lstStyle/>
          <a:p>
            <a:r>
              <a:rPr lang="en-GB" dirty="0" smtClean="0"/>
              <a:t>A library is a collection of pre-compiled routines that can be used by other programs</a:t>
            </a:r>
          </a:p>
          <a:p>
            <a:pPr lvl="1"/>
            <a:r>
              <a:rPr lang="en-GB" dirty="0" smtClean="0"/>
              <a:t>Programmers can invoke library subroutines to save having to re-write code</a:t>
            </a:r>
          </a:p>
          <a:p>
            <a:pPr lvl="1"/>
            <a:r>
              <a:rPr lang="en-GB" dirty="0" smtClean="0"/>
              <a:t>Python has </a:t>
            </a:r>
            <a:r>
              <a:rPr lang="en-GB" b="1" dirty="0" smtClean="0"/>
              <a:t>math</a:t>
            </a:r>
            <a:r>
              <a:rPr lang="en-GB" dirty="0" smtClean="0"/>
              <a:t>, </a:t>
            </a:r>
            <a:r>
              <a:rPr lang="en-GB" b="1" dirty="0" smtClean="0"/>
              <a:t>random</a:t>
            </a:r>
            <a:r>
              <a:rPr lang="en-GB" dirty="0" smtClean="0"/>
              <a:t> and </a:t>
            </a:r>
            <a:r>
              <a:rPr lang="en-GB" b="1" dirty="0" smtClean="0"/>
              <a:t>turtle</a:t>
            </a:r>
            <a:r>
              <a:rPr lang="en-GB" dirty="0"/>
              <a:t> </a:t>
            </a:r>
            <a:r>
              <a:rPr lang="en-GB" dirty="0" smtClean="0"/>
              <a:t>libraries for example</a:t>
            </a:r>
          </a:p>
          <a:p>
            <a:pPr lvl="1"/>
            <a:r>
              <a:rPr lang="en-GB" dirty="0" smtClean="0"/>
              <a:t>Similar libraries exist in most programming languages</a:t>
            </a:r>
          </a:p>
          <a:p>
            <a:r>
              <a:rPr lang="en-GB" dirty="0" smtClean="0"/>
              <a:t>What libraries have you imported into any of the programs you have written?</a:t>
            </a:r>
          </a:p>
        </p:txBody>
      </p:sp>
    </p:spTree>
    <p:extLst>
      <p:ext uri="{BB962C8B-B14F-4D97-AF65-F5344CB8AC3E}">
        <p14:creationId xmlns:p14="http://schemas.microsoft.com/office/powerpoint/2010/main" val="3128358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Operating system libraries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Most operating systems have hundreds of library files which can be shared by multiple processes</a:t>
            </a:r>
          </a:p>
          <a:p>
            <a:pPr lvl="1"/>
            <a:r>
              <a:rPr lang="en-GB" dirty="0" smtClean="0"/>
              <a:t>In Windows, library files are given the extension: </a:t>
            </a:r>
            <a:r>
              <a:rPr lang="en-GB" dirty="0" smtClean="0">
                <a:solidFill>
                  <a:srgbClr val="238296"/>
                </a:solidFill>
              </a:rPr>
              <a:t>.dll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1026" name="Picture 2" descr="C:\Users\Pat\AppData\Roaming\PixelMetrics\CaptureWiz\Temp\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302" y="3398984"/>
            <a:ext cx="7161741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859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Translators and machine code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600997"/>
          </a:xfrm>
        </p:spPr>
        <p:txBody>
          <a:bodyPr/>
          <a:lstStyle/>
          <a:p>
            <a:r>
              <a:rPr lang="en-GB" dirty="0" smtClean="0"/>
              <a:t>Machine code is the lowest level of instruction comprising pure binary</a:t>
            </a:r>
          </a:p>
          <a:p>
            <a:pPr lvl="1"/>
            <a:r>
              <a:rPr lang="en-GB" dirty="0" smtClean="0"/>
              <a:t>All computer instructions need to be converted </a:t>
            </a:r>
            <a:r>
              <a:rPr lang="en-GB" dirty="0" smtClean="0"/>
              <a:t>into </a:t>
            </a:r>
            <a:r>
              <a:rPr lang="en-GB" dirty="0" smtClean="0"/>
              <a:t>machine code</a:t>
            </a:r>
          </a:p>
          <a:p>
            <a:r>
              <a:rPr lang="en-GB" dirty="0" smtClean="0"/>
              <a:t>A translator is used to translate code written in assembly language or other high level </a:t>
            </a:r>
            <a:r>
              <a:rPr lang="en-GB" dirty="0" smtClean="0"/>
              <a:t>code </a:t>
            </a:r>
            <a:r>
              <a:rPr lang="en-GB" dirty="0" smtClean="0"/>
              <a:t>into </a:t>
            </a:r>
            <a:r>
              <a:rPr lang="en-GB" dirty="0" smtClean="0"/>
              <a:t>machine-code</a:t>
            </a:r>
            <a:endParaRPr lang="en-GB" dirty="0" smtClean="0"/>
          </a:p>
          <a:p>
            <a:pPr lvl="1"/>
            <a:r>
              <a:rPr lang="en-GB" dirty="0" smtClean="0"/>
              <a:t>There are </a:t>
            </a:r>
            <a:r>
              <a:rPr lang="en-GB" dirty="0"/>
              <a:t>three </a:t>
            </a:r>
            <a:r>
              <a:rPr lang="en-GB" dirty="0" smtClean="0"/>
              <a:t>types of translator</a:t>
            </a:r>
          </a:p>
          <a:p>
            <a:pPr lvl="1"/>
            <a:r>
              <a:rPr lang="en-GB" dirty="0" smtClean="0"/>
              <a:t>Can you name them?</a:t>
            </a:r>
          </a:p>
          <a:p>
            <a:pPr lvl="1"/>
            <a:r>
              <a:rPr lang="en-GB" dirty="0" smtClean="0"/>
              <a:t>Are translators utility programs?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60735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Types of translator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600997"/>
          </a:xfrm>
        </p:spPr>
        <p:txBody>
          <a:bodyPr/>
          <a:lstStyle/>
          <a:p>
            <a:r>
              <a:rPr lang="en-GB" b="1" dirty="0" smtClean="0">
                <a:solidFill>
                  <a:srgbClr val="238296"/>
                </a:solidFill>
              </a:rPr>
              <a:t>Assemblers</a:t>
            </a:r>
            <a:r>
              <a:rPr lang="en-GB" dirty="0" smtClean="0"/>
              <a:t> translate assembly language into machine code</a:t>
            </a:r>
          </a:p>
          <a:p>
            <a:r>
              <a:rPr lang="en-GB" b="1" dirty="0" smtClean="0">
                <a:solidFill>
                  <a:srgbClr val="238296"/>
                </a:solidFill>
              </a:rPr>
              <a:t>Compilers</a:t>
            </a:r>
            <a:r>
              <a:rPr lang="en-GB" dirty="0" smtClean="0"/>
              <a:t> translate high-level language programs into object code (machine code) which can be saved and run whenever needed, without the compiler having to be present</a:t>
            </a:r>
          </a:p>
          <a:p>
            <a:r>
              <a:rPr lang="en-GB" b="1" dirty="0" smtClean="0">
                <a:solidFill>
                  <a:srgbClr val="238296"/>
                </a:solidFill>
              </a:rPr>
              <a:t>Interpreters </a:t>
            </a:r>
            <a:r>
              <a:rPr lang="en-GB" dirty="0" smtClean="0"/>
              <a:t>also</a:t>
            </a:r>
            <a:r>
              <a:rPr lang="en-GB" b="1" dirty="0" smtClean="0"/>
              <a:t> </a:t>
            </a:r>
            <a:r>
              <a:rPr lang="en-GB" dirty="0" smtClean="0"/>
              <a:t>translate </a:t>
            </a:r>
            <a:r>
              <a:rPr lang="en-GB" dirty="0"/>
              <a:t>high-level language </a:t>
            </a:r>
            <a:r>
              <a:rPr lang="en-GB" dirty="0" smtClean="0"/>
              <a:t>programs – more detail in another lesson</a:t>
            </a:r>
            <a:endParaRPr lang="en-GB" dirty="0"/>
          </a:p>
          <a:p>
            <a:r>
              <a:rPr lang="en-GB" dirty="0" smtClean="0"/>
              <a:t>Translators are not classified as utility programs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99726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Application software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600997"/>
          </a:xfrm>
        </p:spPr>
        <p:txBody>
          <a:bodyPr/>
          <a:lstStyle/>
          <a:p>
            <a:r>
              <a:rPr lang="en-GB" dirty="0" smtClean="0"/>
              <a:t>Application software allows you to complete different tasks. Examples include:</a:t>
            </a:r>
          </a:p>
          <a:p>
            <a:pPr lvl="1"/>
            <a:r>
              <a:rPr lang="en-GB" dirty="0" smtClean="0"/>
              <a:t>Word processors</a:t>
            </a:r>
          </a:p>
          <a:p>
            <a:pPr lvl="1"/>
            <a:r>
              <a:rPr lang="en-GB" dirty="0" smtClean="0"/>
              <a:t>Image editors</a:t>
            </a:r>
          </a:p>
          <a:p>
            <a:pPr lvl="1"/>
            <a:r>
              <a:rPr lang="en-GB" dirty="0" smtClean="0"/>
              <a:t>Accounting packages</a:t>
            </a:r>
          </a:p>
          <a:p>
            <a:pPr lvl="1"/>
            <a:r>
              <a:rPr lang="en-GB" dirty="0" smtClean="0"/>
              <a:t>Internet browsers</a:t>
            </a:r>
          </a:p>
          <a:p>
            <a:pPr lvl="1"/>
            <a:r>
              <a:rPr lang="en-GB" dirty="0" smtClean="0"/>
              <a:t>Email clients</a:t>
            </a:r>
          </a:p>
        </p:txBody>
      </p:sp>
    </p:spTree>
    <p:extLst>
      <p:ext uri="{BB962C8B-B14F-4D97-AF65-F5344CB8AC3E}">
        <p14:creationId xmlns:p14="http://schemas.microsoft.com/office/powerpoint/2010/main" val="3399707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Elbow Connector 44"/>
          <p:cNvCxnSpPr/>
          <p:nvPr/>
        </p:nvCxnSpPr>
        <p:spPr>
          <a:xfrm rot="5400000">
            <a:off x="3977442" y="3115971"/>
            <a:ext cx="974045" cy="330646"/>
          </a:xfrm>
          <a:prstGeom prst="bentConnector3">
            <a:avLst>
              <a:gd name="adj1" fmla="val 104110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5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46" name="Elbow Connector 45"/>
          <p:cNvCxnSpPr/>
          <p:nvPr/>
        </p:nvCxnSpPr>
        <p:spPr>
          <a:xfrm rot="5400000">
            <a:off x="3619912" y="4339132"/>
            <a:ext cx="1689108" cy="330646"/>
          </a:xfrm>
          <a:prstGeom prst="bentConnector3">
            <a:avLst>
              <a:gd name="adj1" fmla="val 99624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5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8" name="Elbow Connector 7"/>
          <p:cNvCxnSpPr/>
          <p:nvPr/>
        </p:nvCxnSpPr>
        <p:spPr>
          <a:xfrm rot="16200000" flipH="1">
            <a:off x="4307547" y="3115971"/>
            <a:ext cx="974045" cy="330646"/>
          </a:xfrm>
          <a:prstGeom prst="bentConnector3">
            <a:avLst>
              <a:gd name="adj1" fmla="val 104110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5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43" name="Elbow Connector 42"/>
          <p:cNvCxnSpPr/>
          <p:nvPr/>
        </p:nvCxnSpPr>
        <p:spPr>
          <a:xfrm rot="16200000" flipH="1">
            <a:off x="3950017" y="4339132"/>
            <a:ext cx="1689108" cy="330646"/>
          </a:xfrm>
          <a:prstGeom prst="bentConnector3">
            <a:avLst>
              <a:gd name="adj1" fmla="val 99624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5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Application software categories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grpSp>
        <p:nvGrpSpPr>
          <p:cNvPr id="24" name="Group 23"/>
          <p:cNvGrpSpPr/>
          <p:nvPr/>
        </p:nvGrpSpPr>
        <p:grpSpPr>
          <a:xfrm>
            <a:off x="1838036" y="1895156"/>
            <a:ext cx="5577449" cy="4019942"/>
            <a:chOff x="5813862" y="3354082"/>
            <a:chExt cx="3867124" cy="2815097"/>
          </a:xfrm>
        </p:grpSpPr>
        <p:sp>
          <p:nvSpPr>
            <p:cNvPr id="36" name="Freeform 35"/>
            <p:cNvSpPr/>
            <p:nvPr/>
          </p:nvSpPr>
          <p:spPr>
            <a:xfrm>
              <a:off x="5819354" y="5443738"/>
              <a:ext cx="1768442" cy="725441"/>
            </a:xfrm>
            <a:custGeom>
              <a:avLst/>
              <a:gdLst>
                <a:gd name="connsiteX0" fmla="*/ 0 w 1364374"/>
                <a:gd name="connsiteY0" fmla="*/ 0 h 725441"/>
                <a:gd name="connsiteX1" fmla="*/ 1364374 w 1364374"/>
                <a:gd name="connsiteY1" fmla="*/ 0 h 725441"/>
                <a:gd name="connsiteX2" fmla="*/ 1364374 w 1364374"/>
                <a:gd name="connsiteY2" fmla="*/ 725441 h 725441"/>
                <a:gd name="connsiteX3" fmla="*/ 0 w 1364374"/>
                <a:gd name="connsiteY3" fmla="*/ 725441 h 725441"/>
                <a:gd name="connsiteX4" fmla="*/ 0 w 1364374"/>
                <a:gd name="connsiteY4" fmla="*/ 0 h 7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4374" h="725441">
                  <a:moveTo>
                    <a:pt x="0" y="0"/>
                  </a:moveTo>
                  <a:lnTo>
                    <a:pt x="1364374" y="0"/>
                  </a:lnTo>
                  <a:lnTo>
                    <a:pt x="1364374" y="725441"/>
                  </a:lnTo>
                  <a:lnTo>
                    <a:pt x="0" y="725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CAE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Off-the-shelf</a:t>
              </a:r>
              <a:endParaRPr lang="en-GB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7907182" y="5443738"/>
              <a:ext cx="1773804" cy="725441"/>
            </a:xfrm>
            <a:custGeom>
              <a:avLst/>
              <a:gdLst>
                <a:gd name="connsiteX0" fmla="*/ 0 w 1364374"/>
                <a:gd name="connsiteY0" fmla="*/ 0 h 725441"/>
                <a:gd name="connsiteX1" fmla="*/ 1364374 w 1364374"/>
                <a:gd name="connsiteY1" fmla="*/ 0 h 725441"/>
                <a:gd name="connsiteX2" fmla="*/ 1364374 w 1364374"/>
                <a:gd name="connsiteY2" fmla="*/ 725441 h 725441"/>
                <a:gd name="connsiteX3" fmla="*/ 0 w 1364374"/>
                <a:gd name="connsiteY3" fmla="*/ 725441 h 725441"/>
                <a:gd name="connsiteX4" fmla="*/ 0 w 1364374"/>
                <a:gd name="connsiteY4" fmla="*/ 0 h 7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4374" h="725441">
                  <a:moveTo>
                    <a:pt x="0" y="0"/>
                  </a:moveTo>
                  <a:lnTo>
                    <a:pt x="1364374" y="0"/>
                  </a:lnTo>
                  <a:lnTo>
                    <a:pt x="1364374" y="725441"/>
                  </a:lnTo>
                  <a:lnTo>
                    <a:pt x="0" y="725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CAE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Bespoke</a:t>
              </a:r>
              <a:endParaRPr lang="en-GB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6986394" y="3354082"/>
              <a:ext cx="1500811" cy="725441"/>
            </a:xfrm>
            <a:custGeom>
              <a:avLst/>
              <a:gdLst>
                <a:gd name="connsiteX0" fmla="*/ 0 w 1364374"/>
                <a:gd name="connsiteY0" fmla="*/ 0 h 725441"/>
                <a:gd name="connsiteX1" fmla="*/ 1364374 w 1364374"/>
                <a:gd name="connsiteY1" fmla="*/ 0 h 725441"/>
                <a:gd name="connsiteX2" fmla="*/ 1364374 w 1364374"/>
                <a:gd name="connsiteY2" fmla="*/ 725441 h 725441"/>
                <a:gd name="connsiteX3" fmla="*/ 0 w 1364374"/>
                <a:gd name="connsiteY3" fmla="*/ 725441 h 725441"/>
                <a:gd name="connsiteX4" fmla="*/ 0 w 1364374"/>
                <a:gd name="connsiteY4" fmla="*/ 0 h 7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4374" h="725441">
                  <a:moveTo>
                    <a:pt x="0" y="0"/>
                  </a:moveTo>
                  <a:lnTo>
                    <a:pt x="1364374" y="0"/>
                  </a:lnTo>
                  <a:lnTo>
                    <a:pt x="1364374" y="725441"/>
                  </a:lnTo>
                  <a:lnTo>
                    <a:pt x="0" y="725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829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Application Software</a:t>
              </a:r>
              <a:endParaRPr lang="en-GB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5813862" y="4398910"/>
              <a:ext cx="1768442" cy="725441"/>
            </a:xfrm>
            <a:custGeom>
              <a:avLst/>
              <a:gdLst>
                <a:gd name="connsiteX0" fmla="*/ 0 w 1364374"/>
                <a:gd name="connsiteY0" fmla="*/ 0 h 725441"/>
                <a:gd name="connsiteX1" fmla="*/ 1364374 w 1364374"/>
                <a:gd name="connsiteY1" fmla="*/ 0 h 725441"/>
                <a:gd name="connsiteX2" fmla="*/ 1364374 w 1364374"/>
                <a:gd name="connsiteY2" fmla="*/ 725441 h 725441"/>
                <a:gd name="connsiteX3" fmla="*/ 0 w 1364374"/>
                <a:gd name="connsiteY3" fmla="*/ 725441 h 725441"/>
                <a:gd name="connsiteX4" fmla="*/ 0 w 1364374"/>
                <a:gd name="connsiteY4" fmla="*/ 0 h 7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4374" h="725441">
                  <a:moveTo>
                    <a:pt x="0" y="0"/>
                  </a:moveTo>
                  <a:lnTo>
                    <a:pt x="1364374" y="0"/>
                  </a:lnTo>
                  <a:lnTo>
                    <a:pt x="1364374" y="725441"/>
                  </a:lnTo>
                  <a:lnTo>
                    <a:pt x="0" y="725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CAE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General Purpose</a:t>
              </a:r>
              <a:endParaRPr lang="en-GB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7901690" y="4398910"/>
              <a:ext cx="1773804" cy="725441"/>
            </a:xfrm>
            <a:custGeom>
              <a:avLst/>
              <a:gdLst>
                <a:gd name="connsiteX0" fmla="*/ 0 w 1364374"/>
                <a:gd name="connsiteY0" fmla="*/ 0 h 725441"/>
                <a:gd name="connsiteX1" fmla="*/ 1364374 w 1364374"/>
                <a:gd name="connsiteY1" fmla="*/ 0 h 725441"/>
                <a:gd name="connsiteX2" fmla="*/ 1364374 w 1364374"/>
                <a:gd name="connsiteY2" fmla="*/ 725441 h 725441"/>
                <a:gd name="connsiteX3" fmla="*/ 0 w 1364374"/>
                <a:gd name="connsiteY3" fmla="*/ 725441 h 725441"/>
                <a:gd name="connsiteX4" fmla="*/ 0 w 1364374"/>
                <a:gd name="connsiteY4" fmla="*/ 0 h 7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4374" h="725441">
                  <a:moveTo>
                    <a:pt x="0" y="0"/>
                  </a:moveTo>
                  <a:lnTo>
                    <a:pt x="1364374" y="0"/>
                  </a:lnTo>
                  <a:lnTo>
                    <a:pt x="1364374" y="725441"/>
                  </a:lnTo>
                  <a:lnTo>
                    <a:pt x="0" y="725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CAE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Special Purpose</a:t>
              </a:r>
              <a:endParaRPr lang="en-GB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703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Define the terms hardware and software and understand the relationship between them</a:t>
            </a:r>
          </a:p>
          <a:p>
            <a:r>
              <a:rPr lang="en-GB" dirty="0" smtClean="0"/>
              <a:t>Explain what is meant by system software and application software</a:t>
            </a:r>
          </a:p>
          <a:p>
            <a:r>
              <a:rPr lang="en-GB" dirty="0" smtClean="0"/>
              <a:t>Understand the need for, and attributes of, different types of software</a:t>
            </a:r>
          </a:p>
          <a:p>
            <a:r>
              <a:rPr lang="en-GB" dirty="0" smtClean="0"/>
              <a:t>Understand the function of operating systems, utility programs, libraries and translators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866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General purpose software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600997"/>
          </a:xfrm>
        </p:spPr>
        <p:txBody>
          <a:bodyPr/>
          <a:lstStyle/>
          <a:p>
            <a:r>
              <a:rPr lang="en-GB" dirty="0" smtClean="0"/>
              <a:t>General purpose software packages can be used for a range of generic tasks</a:t>
            </a:r>
          </a:p>
          <a:p>
            <a:r>
              <a:rPr lang="en-GB" dirty="0" smtClean="0"/>
              <a:t>These include:</a:t>
            </a:r>
          </a:p>
          <a:p>
            <a:pPr lvl="1"/>
            <a:r>
              <a:rPr lang="en-GB" dirty="0" smtClean="0"/>
              <a:t>Word processors – for letters, posters or textbooks</a:t>
            </a:r>
          </a:p>
          <a:p>
            <a:pPr lvl="1"/>
            <a:r>
              <a:rPr lang="en-GB" dirty="0" smtClean="0"/>
              <a:t>Graphics packages – for image retouching, photo editing or drawing diagrams</a:t>
            </a:r>
          </a:p>
          <a:p>
            <a:pPr lvl="1"/>
            <a:r>
              <a:rPr lang="en-GB" dirty="0" smtClean="0"/>
              <a:t>Spreadsheet software – for modelling, creating tables of data or lists</a:t>
            </a:r>
          </a:p>
        </p:txBody>
      </p:sp>
    </p:spTree>
    <p:extLst>
      <p:ext uri="{BB962C8B-B14F-4D97-AF65-F5344CB8AC3E}">
        <p14:creationId xmlns:p14="http://schemas.microsoft.com/office/powerpoint/2010/main" val="1802052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Special-purpose software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600997"/>
          </a:xfrm>
        </p:spPr>
        <p:txBody>
          <a:bodyPr/>
          <a:lstStyle/>
          <a:p>
            <a:r>
              <a:rPr lang="en-GB" dirty="0" smtClean="0"/>
              <a:t>Special-purpose software performs tasks for a single, specific job</a:t>
            </a:r>
          </a:p>
          <a:p>
            <a:r>
              <a:rPr lang="en-GB" dirty="0" smtClean="0"/>
              <a:t>Examples include:</a:t>
            </a:r>
          </a:p>
          <a:p>
            <a:pPr lvl="1"/>
            <a:r>
              <a:rPr lang="en-GB" dirty="0" smtClean="0"/>
              <a:t>Payroll or accountancy software</a:t>
            </a:r>
          </a:p>
          <a:p>
            <a:pPr lvl="1"/>
            <a:r>
              <a:rPr lang="en-GB" dirty="0" smtClean="0"/>
              <a:t>Media players</a:t>
            </a:r>
          </a:p>
          <a:p>
            <a:pPr lvl="1"/>
            <a:r>
              <a:rPr lang="en-GB" dirty="0" smtClean="0"/>
              <a:t>Calendar programs</a:t>
            </a:r>
          </a:p>
          <a:p>
            <a:pPr lvl="1"/>
            <a:r>
              <a:rPr lang="en-GB" dirty="0" smtClean="0"/>
              <a:t>Online payment systems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21846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Application software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Complete the table below:</a:t>
            </a:r>
          </a:p>
          <a:p>
            <a:pPr marL="0" indent="0" algn="ctr"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086"/>
              </p:ext>
            </p:extLst>
          </p:nvPr>
        </p:nvGraphicFramePr>
        <p:xfrm>
          <a:off x="978804" y="2457198"/>
          <a:ext cx="744971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8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0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1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purpose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Special-purpose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Presentation software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Driving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simulator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 finding application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Calculator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editing suite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582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Application software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Complete the table below:</a:t>
            </a:r>
          </a:p>
          <a:p>
            <a:pPr marL="0" indent="0" algn="ctr"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081564"/>
              </p:ext>
            </p:extLst>
          </p:nvPr>
        </p:nvGraphicFramePr>
        <p:xfrm>
          <a:off x="978804" y="2457198"/>
          <a:ext cx="744971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8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0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1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purpose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Special-purpose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Presentation software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Driving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simulator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24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 finding application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Calculator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24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editing suite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24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634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Off-the-shelf software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24279" y="1704179"/>
            <a:ext cx="8150779" cy="4600997"/>
          </a:xfrm>
        </p:spPr>
        <p:txBody>
          <a:bodyPr/>
          <a:lstStyle/>
          <a:p>
            <a:r>
              <a:rPr lang="en-GB" dirty="0" smtClean="0"/>
              <a:t>Special purpose software can be off-the-shelf, or bespoke</a:t>
            </a:r>
          </a:p>
          <a:p>
            <a:r>
              <a:rPr lang="en-GB" dirty="0" smtClean="0"/>
              <a:t>What are the benefits and drawbacks of off-the-shelf software?</a:t>
            </a:r>
          </a:p>
        </p:txBody>
      </p:sp>
    </p:spTree>
    <p:extLst>
      <p:ext uri="{BB962C8B-B14F-4D97-AF65-F5344CB8AC3E}">
        <p14:creationId xmlns:p14="http://schemas.microsoft.com/office/powerpoint/2010/main" val="817251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Off-the-shelf software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24279" y="1704179"/>
            <a:ext cx="8150779" cy="4600997"/>
          </a:xfrm>
        </p:spPr>
        <p:txBody>
          <a:bodyPr/>
          <a:lstStyle/>
          <a:p>
            <a:r>
              <a:rPr lang="en-GB" dirty="0" smtClean="0"/>
              <a:t>Benefits:</a:t>
            </a:r>
          </a:p>
          <a:p>
            <a:pPr lvl="1"/>
            <a:r>
              <a:rPr lang="en-GB" dirty="0" smtClean="0"/>
              <a:t>Off-the-shelf software is readily available for anyone to use</a:t>
            </a:r>
          </a:p>
          <a:p>
            <a:pPr lvl="1"/>
            <a:r>
              <a:rPr lang="en-GB" dirty="0" smtClean="0"/>
              <a:t>The cost is usually lower because development costs are shared among all the buyers</a:t>
            </a:r>
          </a:p>
          <a:p>
            <a:pPr lvl="1"/>
            <a:r>
              <a:rPr lang="en-GB" dirty="0" smtClean="0"/>
              <a:t>It is likely to be well-documented and well-tested</a:t>
            </a:r>
          </a:p>
          <a:p>
            <a:r>
              <a:rPr lang="en-GB" dirty="0" smtClean="0"/>
              <a:t>Drawbacks</a:t>
            </a:r>
          </a:p>
          <a:p>
            <a:pPr lvl="1"/>
            <a:r>
              <a:rPr lang="en-GB" dirty="0" smtClean="0"/>
              <a:t>You have little or no control over what features there are</a:t>
            </a:r>
          </a:p>
          <a:p>
            <a:pPr lvl="1"/>
            <a:r>
              <a:rPr lang="en-GB" dirty="0" smtClean="0"/>
              <a:t>It may not do exactly what you want</a:t>
            </a:r>
          </a:p>
        </p:txBody>
      </p:sp>
    </p:spTree>
    <p:extLst>
      <p:ext uri="{BB962C8B-B14F-4D97-AF65-F5344CB8AC3E}">
        <p14:creationId xmlns:p14="http://schemas.microsoft.com/office/powerpoint/2010/main" val="4282977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b\AppData\Roaming\PixelMetrics\CaptureWiz\Temp\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9" r="3872"/>
          <a:stretch/>
        </p:blipFill>
        <p:spPr bwMode="auto">
          <a:xfrm>
            <a:off x="1" y="660400"/>
            <a:ext cx="9143999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Bespoke software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24279" y="1704179"/>
            <a:ext cx="8150779" cy="4600997"/>
          </a:xfrm>
        </p:spPr>
        <p:txBody>
          <a:bodyPr/>
          <a:lstStyle/>
          <a:p>
            <a:r>
              <a:rPr lang="en-GB" dirty="0" smtClean="0"/>
              <a:t>Bespoke software is created to fulfil your own exact specifications</a:t>
            </a:r>
          </a:p>
          <a:p>
            <a:pPr marL="4213225" lvl="1"/>
            <a:r>
              <a:rPr lang="en-GB" dirty="0" smtClean="0"/>
              <a:t>This can significantly increase </a:t>
            </a:r>
            <a:br>
              <a:rPr lang="en-GB" dirty="0" smtClean="0"/>
            </a:br>
            <a:r>
              <a:rPr lang="en-GB" dirty="0" smtClean="0"/>
              <a:t>the cost</a:t>
            </a:r>
          </a:p>
          <a:p>
            <a:pPr marL="4213225" lvl="1"/>
            <a:r>
              <a:rPr lang="en-GB" dirty="0" smtClean="0"/>
              <a:t>It may take several weeks, months or even years to develop</a:t>
            </a:r>
          </a:p>
          <a:p>
            <a:pPr marL="4213225" lvl="1"/>
            <a:r>
              <a:rPr lang="en-GB" dirty="0" smtClean="0"/>
              <a:t>Complete control over the process gives you all the functionality you need</a:t>
            </a:r>
          </a:p>
        </p:txBody>
      </p:sp>
    </p:spTree>
    <p:extLst>
      <p:ext uri="{BB962C8B-B14F-4D97-AF65-F5344CB8AC3E}">
        <p14:creationId xmlns:p14="http://schemas.microsoft.com/office/powerpoint/2010/main" val="1905411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Hardware and software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Complete </a:t>
            </a:r>
            <a:r>
              <a:rPr lang="en-GB" b="1" dirty="0" smtClean="0"/>
              <a:t>Task 2</a:t>
            </a:r>
            <a:r>
              <a:rPr lang="en-GB" dirty="0" smtClean="0"/>
              <a:t> on </a:t>
            </a:r>
            <a:r>
              <a:rPr lang="en-GB" b="1" dirty="0" smtClean="0"/>
              <a:t>Worksheet 1</a:t>
            </a:r>
          </a:p>
        </p:txBody>
      </p:sp>
    </p:spTree>
    <p:extLst>
      <p:ext uri="{BB962C8B-B14F-4D97-AF65-F5344CB8AC3E}">
        <p14:creationId xmlns:p14="http://schemas.microsoft.com/office/powerpoint/2010/main" val="1206520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Hardware or software?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How best could you define and distinguish between hardware and software?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043" y="2738983"/>
            <a:ext cx="6301570" cy="40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99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1818" y="1662545"/>
            <a:ext cx="3602182" cy="448887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Hardware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4780593" cy="3453607"/>
          </a:xfrm>
        </p:spPr>
        <p:txBody>
          <a:bodyPr/>
          <a:lstStyle/>
          <a:p>
            <a:r>
              <a:rPr lang="en-GB" dirty="0" smtClean="0"/>
              <a:t>Hardware describes the electrical or electro-mechanical parts of a computer system</a:t>
            </a:r>
          </a:p>
          <a:p>
            <a:pPr lvl="1"/>
            <a:r>
              <a:rPr lang="en-GB" dirty="0" smtClean="0"/>
              <a:t>These comprise the physical, tangible parts of the computer and its input, output and storage devices</a:t>
            </a:r>
          </a:p>
        </p:txBody>
      </p:sp>
    </p:spTree>
    <p:extLst>
      <p:ext uri="{BB962C8B-B14F-4D97-AF65-F5344CB8AC3E}">
        <p14:creationId xmlns:p14="http://schemas.microsoft.com/office/powerpoint/2010/main" val="2841100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Software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600997"/>
          </a:xfrm>
        </p:spPr>
        <p:txBody>
          <a:bodyPr/>
          <a:lstStyle/>
          <a:p>
            <a:r>
              <a:rPr lang="en-GB" dirty="0" smtClean="0"/>
              <a:t>Software comprises all of the programs that make the computer function</a:t>
            </a:r>
          </a:p>
          <a:p>
            <a:pPr lvl="1"/>
            <a:r>
              <a:rPr lang="en-GB" dirty="0" smtClean="0"/>
              <a:t>Like the music on a CD, it doesn’t have a physical presence – you can</a:t>
            </a:r>
            <a:r>
              <a:rPr lang="fr-FR" dirty="0" smtClean="0"/>
              <a:t>’</a:t>
            </a:r>
            <a:r>
              <a:rPr lang="en-GB" dirty="0" smtClean="0"/>
              <a:t>t touch the 0s or 1s that make up the program </a:t>
            </a:r>
          </a:p>
          <a:p>
            <a:pPr lvl="1"/>
            <a:r>
              <a:rPr lang="en-GB" dirty="0" smtClean="0"/>
              <a:t>Software programs fit into one of two categories: </a:t>
            </a:r>
            <a:r>
              <a:rPr lang="en-GB" b="1" dirty="0" smtClean="0">
                <a:solidFill>
                  <a:srgbClr val="238296"/>
                </a:solidFill>
              </a:rPr>
              <a:t>system software</a:t>
            </a:r>
            <a:r>
              <a:rPr lang="en-GB" b="1" dirty="0" smtClean="0"/>
              <a:t> </a:t>
            </a:r>
            <a:r>
              <a:rPr lang="en-GB" dirty="0" smtClean="0"/>
              <a:t>and </a:t>
            </a:r>
            <a:r>
              <a:rPr lang="en-GB" b="1" dirty="0" smtClean="0">
                <a:solidFill>
                  <a:srgbClr val="238296"/>
                </a:solidFill>
              </a:rPr>
              <a:t>application software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" y="4559887"/>
            <a:ext cx="9133933" cy="12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77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Hardware and software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Identify which is hardware and which is software: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lvl="1"/>
            <a:r>
              <a:rPr lang="en-GB" dirty="0" smtClean="0"/>
              <a:t>What </a:t>
            </a:r>
            <a:r>
              <a:rPr lang="en-GB" dirty="0"/>
              <a:t>are the hardware and software components of a contactless payment system?</a:t>
            </a:r>
          </a:p>
          <a:p>
            <a:pPr marL="0" indent="0" algn="ctr">
              <a:buNone/>
            </a:pPr>
            <a:endParaRPr lang="en-GB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291471"/>
              </p:ext>
            </p:extLst>
          </p:nvPr>
        </p:nvGraphicFramePr>
        <p:xfrm>
          <a:off x="1132499" y="2391209"/>
          <a:ext cx="686996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9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3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Hardware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Software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Webcam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RAM Memory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chip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Android Operating System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Microphone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Virus checker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283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Hardware and software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Identify which is hardware and which is software:</a:t>
            </a:r>
          </a:p>
          <a:p>
            <a:pPr marL="0" indent="0" algn="ctr">
              <a:buNone/>
            </a:pPr>
            <a:endParaRPr lang="en-GB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2219"/>
              </p:ext>
            </p:extLst>
          </p:nvPr>
        </p:nvGraphicFramePr>
        <p:xfrm>
          <a:off x="1132499" y="2391209"/>
          <a:ext cx="686996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9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3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Hardware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Software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Webcam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RAM Memory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chip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Android Operating System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Microphone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Virus checker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084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Classifying software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24279" y="1704179"/>
            <a:ext cx="7926661" cy="4600997"/>
          </a:xfrm>
        </p:spPr>
        <p:txBody>
          <a:bodyPr/>
          <a:lstStyle/>
          <a:p>
            <a:r>
              <a:rPr lang="en-GB" dirty="0" smtClean="0"/>
              <a:t>Software can be organised into the following groups: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180076" y="2237021"/>
            <a:ext cx="6792622" cy="3932158"/>
            <a:chOff x="1180076" y="2237021"/>
            <a:chExt cx="6792622" cy="3932158"/>
          </a:xfrm>
        </p:grpSpPr>
        <p:grpSp>
          <p:nvGrpSpPr>
            <p:cNvPr id="2" name="Group 1"/>
            <p:cNvGrpSpPr/>
            <p:nvPr/>
          </p:nvGrpSpPr>
          <p:grpSpPr>
            <a:xfrm>
              <a:off x="1180076" y="2237021"/>
              <a:ext cx="6792622" cy="3932158"/>
              <a:chOff x="2473442" y="2237021"/>
              <a:chExt cx="6792622" cy="3932158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3997509" y="4079523"/>
                <a:ext cx="159693" cy="1726934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1726934"/>
                    </a:lnTo>
                    <a:lnTo>
                      <a:pt x="159693" y="1726934"/>
                    </a:ln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5">
                  <a:tint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Freeform 12"/>
              <p:cNvSpPr/>
              <p:nvPr/>
            </p:nvSpPr>
            <p:spPr>
              <a:xfrm>
                <a:off x="3837816" y="4079523"/>
                <a:ext cx="159693" cy="1726934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159693" y="0"/>
                    </a:moveTo>
                    <a:lnTo>
                      <a:pt x="159693" y="1726934"/>
                    </a:lnTo>
                    <a:lnTo>
                      <a:pt x="0" y="1726934"/>
                    </a:ln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5">
                  <a:tint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Freeform 13"/>
              <p:cNvSpPr/>
              <p:nvPr/>
            </p:nvSpPr>
            <p:spPr>
              <a:xfrm>
                <a:off x="3997509" y="4079523"/>
                <a:ext cx="159693" cy="68210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682107"/>
                    </a:lnTo>
                    <a:lnTo>
                      <a:pt x="159693" y="682107"/>
                    </a:ln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5">
                  <a:tint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Freeform 14"/>
              <p:cNvSpPr/>
              <p:nvPr/>
            </p:nvSpPr>
            <p:spPr>
              <a:xfrm>
                <a:off x="3837816" y="4079523"/>
                <a:ext cx="159693" cy="68210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159693" y="0"/>
                    </a:moveTo>
                    <a:lnTo>
                      <a:pt x="159693" y="682107"/>
                    </a:lnTo>
                    <a:lnTo>
                      <a:pt x="0" y="682107"/>
                    </a:ln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5">
                  <a:tint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Freeform 16"/>
              <p:cNvSpPr/>
              <p:nvPr/>
            </p:nvSpPr>
            <p:spPr>
              <a:xfrm>
                <a:off x="5207302" y="2237021"/>
                <a:ext cx="1364374" cy="725441"/>
              </a:xfrm>
              <a:custGeom>
                <a:avLst/>
                <a:gdLst>
                  <a:gd name="connsiteX0" fmla="*/ 0 w 1364374"/>
                  <a:gd name="connsiteY0" fmla="*/ 0 h 725441"/>
                  <a:gd name="connsiteX1" fmla="*/ 1364374 w 1364374"/>
                  <a:gd name="connsiteY1" fmla="*/ 0 h 725441"/>
                  <a:gd name="connsiteX2" fmla="*/ 1364374 w 1364374"/>
                  <a:gd name="connsiteY2" fmla="*/ 725441 h 725441"/>
                  <a:gd name="connsiteX3" fmla="*/ 0 w 1364374"/>
                  <a:gd name="connsiteY3" fmla="*/ 725441 h 725441"/>
                  <a:gd name="connsiteX4" fmla="*/ 0 w 1364374"/>
                  <a:gd name="connsiteY4" fmla="*/ 0 h 72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4374" h="725441">
                    <a:moveTo>
                      <a:pt x="0" y="0"/>
                    </a:moveTo>
                    <a:lnTo>
                      <a:pt x="1364374" y="0"/>
                    </a:lnTo>
                    <a:lnTo>
                      <a:pt x="1364374" y="725441"/>
                    </a:lnTo>
                    <a:lnTo>
                      <a:pt x="0" y="725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89A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Software</a:t>
                </a:r>
                <a:endParaRPr lang="en-GB" sz="20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3247104" y="3354082"/>
                <a:ext cx="1500811" cy="725441"/>
              </a:xfrm>
              <a:custGeom>
                <a:avLst/>
                <a:gdLst>
                  <a:gd name="connsiteX0" fmla="*/ 0 w 1364374"/>
                  <a:gd name="connsiteY0" fmla="*/ 0 h 725441"/>
                  <a:gd name="connsiteX1" fmla="*/ 1364374 w 1364374"/>
                  <a:gd name="connsiteY1" fmla="*/ 0 h 725441"/>
                  <a:gd name="connsiteX2" fmla="*/ 1364374 w 1364374"/>
                  <a:gd name="connsiteY2" fmla="*/ 725441 h 725441"/>
                  <a:gd name="connsiteX3" fmla="*/ 0 w 1364374"/>
                  <a:gd name="connsiteY3" fmla="*/ 725441 h 725441"/>
                  <a:gd name="connsiteX4" fmla="*/ 0 w 1364374"/>
                  <a:gd name="connsiteY4" fmla="*/ 0 h 72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4374" h="725441">
                    <a:moveTo>
                      <a:pt x="0" y="0"/>
                    </a:moveTo>
                    <a:lnTo>
                      <a:pt x="1364374" y="0"/>
                    </a:lnTo>
                    <a:lnTo>
                      <a:pt x="1364374" y="725441"/>
                    </a:lnTo>
                    <a:lnTo>
                      <a:pt x="0" y="725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829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tint val="99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6000" tIns="36000" rIns="36000" bIns="360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System Software</a:t>
                </a:r>
                <a:endParaRPr lang="en-GB" sz="20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2473442" y="4398910"/>
                <a:ext cx="1364374" cy="725441"/>
              </a:xfrm>
              <a:custGeom>
                <a:avLst/>
                <a:gdLst>
                  <a:gd name="connsiteX0" fmla="*/ 0 w 1364374"/>
                  <a:gd name="connsiteY0" fmla="*/ 0 h 725441"/>
                  <a:gd name="connsiteX1" fmla="*/ 1364374 w 1364374"/>
                  <a:gd name="connsiteY1" fmla="*/ 0 h 725441"/>
                  <a:gd name="connsiteX2" fmla="*/ 1364374 w 1364374"/>
                  <a:gd name="connsiteY2" fmla="*/ 725441 h 725441"/>
                  <a:gd name="connsiteX3" fmla="*/ 0 w 1364374"/>
                  <a:gd name="connsiteY3" fmla="*/ 725441 h 725441"/>
                  <a:gd name="connsiteX4" fmla="*/ 0 w 1364374"/>
                  <a:gd name="connsiteY4" fmla="*/ 0 h 72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4374" h="725441">
                    <a:moveTo>
                      <a:pt x="0" y="0"/>
                    </a:moveTo>
                    <a:lnTo>
                      <a:pt x="1364374" y="0"/>
                    </a:lnTo>
                    <a:lnTo>
                      <a:pt x="1364374" y="725441"/>
                    </a:lnTo>
                    <a:lnTo>
                      <a:pt x="0" y="725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CAE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tint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6000" tIns="12700" rIns="12700" bIns="127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Operating Systems</a:t>
                </a:r>
                <a:endParaRPr lang="en-GB" sz="20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4157202" y="4398910"/>
                <a:ext cx="1364374" cy="725441"/>
              </a:xfrm>
              <a:custGeom>
                <a:avLst/>
                <a:gdLst>
                  <a:gd name="connsiteX0" fmla="*/ 0 w 1364374"/>
                  <a:gd name="connsiteY0" fmla="*/ 0 h 725441"/>
                  <a:gd name="connsiteX1" fmla="*/ 1364374 w 1364374"/>
                  <a:gd name="connsiteY1" fmla="*/ 0 h 725441"/>
                  <a:gd name="connsiteX2" fmla="*/ 1364374 w 1364374"/>
                  <a:gd name="connsiteY2" fmla="*/ 725441 h 725441"/>
                  <a:gd name="connsiteX3" fmla="*/ 0 w 1364374"/>
                  <a:gd name="connsiteY3" fmla="*/ 725441 h 725441"/>
                  <a:gd name="connsiteX4" fmla="*/ 0 w 1364374"/>
                  <a:gd name="connsiteY4" fmla="*/ 0 h 72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4374" h="725441">
                    <a:moveTo>
                      <a:pt x="0" y="0"/>
                    </a:moveTo>
                    <a:lnTo>
                      <a:pt x="1364374" y="0"/>
                    </a:lnTo>
                    <a:lnTo>
                      <a:pt x="1364374" y="725441"/>
                    </a:lnTo>
                    <a:lnTo>
                      <a:pt x="0" y="725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CAE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tint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6000" tIns="12700" rIns="12700" bIns="127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Utility Programs</a:t>
                </a:r>
                <a:endParaRPr lang="en-GB" sz="20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2473442" y="5443738"/>
                <a:ext cx="1364374" cy="725441"/>
              </a:xfrm>
              <a:custGeom>
                <a:avLst/>
                <a:gdLst>
                  <a:gd name="connsiteX0" fmla="*/ 0 w 1364374"/>
                  <a:gd name="connsiteY0" fmla="*/ 0 h 725441"/>
                  <a:gd name="connsiteX1" fmla="*/ 1364374 w 1364374"/>
                  <a:gd name="connsiteY1" fmla="*/ 0 h 725441"/>
                  <a:gd name="connsiteX2" fmla="*/ 1364374 w 1364374"/>
                  <a:gd name="connsiteY2" fmla="*/ 725441 h 725441"/>
                  <a:gd name="connsiteX3" fmla="*/ 0 w 1364374"/>
                  <a:gd name="connsiteY3" fmla="*/ 725441 h 725441"/>
                  <a:gd name="connsiteX4" fmla="*/ 0 w 1364374"/>
                  <a:gd name="connsiteY4" fmla="*/ 0 h 72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4374" h="725441">
                    <a:moveTo>
                      <a:pt x="0" y="0"/>
                    </a:moveTo>
                    <a:lnTo>
                      <a:pt x="1364374" y="0"/>
                    </a:lnTo>
                    <a:lnTo>
                      <a:pt x="1364374" y="725441"/>
                    </a:lnTo>
                    <a:lnTo>
                      <a:pt x="0" y="725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CAE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tint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6000" tIns="12700" rIns="12700" bIns="127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Library Programs</a:t>
                </a:r>
                <a:endParaRPr lang="en-GB" sz="20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4157202" y="5443738"/>
                <a:ext cx="1364374" cy="725441"/>
              </a:xfrm>
              <a:custGeom>
                <a:avLst/>
                <a:gdLst>
                  <a:gd name="connsiteX0" fmla="*/ 0 w 1364374"/>
                  <a:gd name="connsiteY0" fmla="*/ 0 h 725441"/>
                  <a:gd name="connsiteX1" fmla="*/ 1364374 w 1364374"/>
                  <a:gd name="connsiteY1" fmla="*/ 0 h 725441"/>
                  <a:gd name="connsiteX2" fmla="*/ 1364374 w 1364374"/>
                  <a:gd name="connsiteY2" fmla="*/ 725441 h 725441"/>
                  <a:gd name="connsiteX3" fmla="*/ 0 w 1364374"/>
                  <a:gd name="connsiteY3" fmla="*/ 725441 h 725441"/>
                  <a:gd name="connsiteX4" fmla="*/ 0 w 1364374"/>
                  <a:gd name="connsiteY4" fmla="*/ 0 h 72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4374" h="725441">
                    <a:moveTo>
                      <a:pt x="0" y="0"/>
                    </a:moveTo>
                    <a:lnTo>
                      <a:pt x="1364374" y="0"/>
                    </a:lnTo>
                    <a:lnTo>
                      <a:pt x="1364374" y="725441"/>
                    </a:lnTo>
                    <a:lnTo>
                      <a:pt x="0" y="725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CAE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tint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6000" tIns="12700" rIns="12700" bIns="127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Translators</a:t>
                </a:r>
                <a:endParaRPr lang="en-GB" sz="20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6986394" y="3354082"/>
                <a:ext cx="1500811" cy="725441"/>
              </a:xfrm>
              <a:custGeom>
                <a:avLst/>
                <a:gdLst>
                  <a:gd name="connsiteX0" fmla="*/ 0 w 1364374"/>
                  <a:gd name="connsiteY0" fmla="*/ 0 h 725441"/>
                  <a:gd name="connsiteX1" fmla="*/ 1364374 w 1364374"/>
                  <a:gd name="connsiteY1" fmla="*/ 0 h 725441"/>
                  <a:gd name="connsiteX2" fmla="*/ 1364374 w 1364374"/>
                  <a:gd name="connsiteY2" fmla="*/ 725441 h 725441"/>
                  <a:gd name="connsiteX3" fmla="*/ 0 w 1364374"/>
                  <a:gd name="connsiteY3" fmla="*/ 725441 h 725441"/>
                  <a:gd name="connsiteX4" fmla="*/ 0 w 1364374"/>
                  <a:gd name="connsiteY4" fmla="*/ 0 h 72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4374" h="725441">
                    <a:moveTo>
                      <a:pt x="0" y="0"/>
                    </a:moveTo>
                    <a:lnTo>
                      <a:pt x="1364374" y="0"/>
                    </a:lnTo>
                    <a:lnTo>
                      <a:pt x="1364374" y="725441"/>
                    </a:lnTo>
                    <a:lnTo>
                      <a:pt x="0" y="725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829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tint val="99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6000" tIns="12700" rIns="12700" bIns="127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Application Software</a:t>
                </a:r>
                <a:endParaRPr lang="en-GB" sz="20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7582304" y="4079523"/>
                <a:ext cx="159693" cy="68210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159693" y="0"/>
                    </a:moveTo>
                    <a:lnTo>
                      <a:pt x="159693" y="682107"/>
                    </a:lnTo>
                    <a:lnTo>
                      <a:pt x="0" y="682107"/>
                    </a:ln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5">
                  <a:tint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Freeform 26"/>
              <p:cNvSpPr/>
              <p:nvPr/>
            </p:nvSpPr>
            <p:spPr>
              <a:xfrm>
                <a:off x="6217930" y="4398910"/>
                <a:ext cx="1364374" cy="725441"/>
              </a:xfrm>
              <a:custGeom>
                <a:avLst/>
                <a:gdLst>
                  <a:gd name="connsiteX0" fmla="*/ 0 w 1364374"/>
                  <a:gd name="connsiteY0" fmla="*/ 0 h 725441"/>
                  <a:gd name="connsiteX1" fmla="*/ 1364374 w 1364374"/>
                  <a:gd name="connsiteY1" fmla="*/ 0 h 725441"/>
                  <a:gd name="connsiteX2" fmla="*/ 1364374 w 1364374"/>
                  <a:gd name="connsiteY2" fmla="*/ 725441 h 725441"/>
                  <a:gd name="connsiteX3" fmla="*/ 0 w 1364374"/>
                  <a:gd name="connsiteY3" fmla="*/ 725441 h 725441"/>
                  <a:gd name="connsiteX4" fmla="*/ 0 w 1364374"/>
                  <a:gd name="connsiteY4" fmla="*/ 0 h 72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4374" h="725441">
                    <a:moveTo>
                      <a:pt x="0" y="0"/>
                    </a:moveTo>
                    <a:lnTo>
                      <a:pt x="1364374" y="0"/>
                    </a:lnTo>
                    <a:lnTo>
                      <a:pt x="1364374" y="725441"/>
                    </a:lnTo>
                    <a:lnTo>
                      <a:pt x="0" y="725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CAE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tint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6000" tIns="12700" rIns="12700" bIns="127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General Purpose</a:t>
                </a:r>
                <a:endParaRPr lang="en-GB" sz="20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7901690" y="4398910"/>
                <a:ext cx="1364374" cy="725441"/>
              </a:xfrm>
              <a:custGeom>
                <a:avLst/>
                <a:gdLst>
                  <a:gd name="connsiteX0" fmla="*/ 0 w 1364374"/>
                  <a:gd name="connsiteY0" fmla="*/ 0 h 725441"/>
                  <a:gd name="connsiteX1" fmla="*/ 1364374 w 1364374"/>
                  <a:gd name="connsiteY1" fmla="*/ 0 h 725441"/>
                  <a:gd name="connsiteX2" fmla="*/ 1364374 w 1364374"/>
                  <a:gd name="connsiteY2" fmla="*/ 725441 h 725441"/>
                  <a:gd name="connsiteX3" fmla="*/ 0 w 1364374"/>
                  <a:gd name="connsiteY3" fmla="*/ 725441 h 725441"/>
                  <a:gd name="connsiteX4" fmla="*/ 0 w 1364374"/>
                  <a:gd name="connsiteY4" fmla="*/ 0 h 72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4374" h="725441">
                    <a:moveTo>
                      <a:pt x="0" y="0"/>
                    </a:moveTo>
                    <a:lnTo>
                      <a:pt x="1364374" y="0"/>
                    </a:lnTo>
                    <a:lnTo>
                      <a:pt x="1364374" y="725441"/>
                    </a:lnTo>
                    <a:lnTo>
                      <a:pt x="0" y="725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CAE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tint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6000" tIns="12700" rIns="12700" bIns="127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Special Purpose</a:t>
                </a:r>
                <a:endParaRPr lang="en-GB" sz="20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7736239" y="4079523"/>
                <a:ext cx="159693" cy="68210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682107"/>
                    </a:lnTo>
                    <a:lnTo>
                      <a:pt x="159693" y="682107"/>
                    </a:ln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5">
                  <a:tint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cxnSp>
          <p:nvCxnSpPr>
            <p:cNvPr id="33" name="Elbow Connector 32"/>
            <p:cNvCxnSpPr/>
            <p:nvPr/>
          </p:nvCxnSpPr>
          <p:spPr>
            <a:xfrm>
              <a:off x="4596123" y="3160443"/>
              <a:ext cx="1861561" cy="181069"/>
            </a:xfrm>
            <a:prstGeom prst="bentConnector3">
              <a:avLst>
                <a:gd name="adj1" fmla="val 99606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5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cxnSp>
        <p:cxnSp>
          <p:nvCxnSpPr>
            <p:cNvPr id="40" name="Elbow Connector 39"/>
            <p:cNvCxnSpPr/>
            <p:nvPr/>
          </p:nvCxnSpPr>
          <p:spPr>
            <a:xfrm rot="10800000" flipV="1">
              <a:off x="2695091" y="3160443"/>
              <a:ext cx="1976492" cy="184632"/>
            </a:xfrm>
            <a:prstGeom prst="bentConnector3">
              <a:avLst>
                <a:gd name="adj1" fmla="val 99333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5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597916" y="2962275"/>
              <a:ext cx="0" cy="198168"/>
            </a:xfrm>
            <a:prstGeom prst="lin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5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cxnSp>
      </p:grpSp>
    </p:spTree>
    <p:extLst>
      <p:ext uri="{BB962C8B-B14F-4D97-AF65-F5344CB8AC3E}">
        <p14:creationId xmlns:p14="http://schemas.microsoft.com/office/powerpoint/2010/main" val="174991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Systems software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600997"/>
          </a:xfrm>
        </p:spPr>
        <p:txBody>
          <a:bodyPr/>
          <a:lstStyle/>
          <a:p>
            <a:r>
              <a:rPr lang="en-GB" dirty="0" smtClean="0"/>
              <a:t>System software is required to run and manage the computer’s hardware and application programs</a:t>
            </a:r>
          </a:p>
          <a:p>
            <a:r>
              <a:rPr lang="en-GB" dirty="0" smtClean="0"/>
              <a:t>Examples include:</a:t>
            </a:r>
          </a:p>
          <a:p>
            <a:pPr lvl="1"/>
            <a:r>
              <a:rPr lang="en-GB" dirty="0" smtClean="0"/>
              <a:t>Allocating jobs to the processor</a:t>
            </a:r>
          </a:p>
          <a:p>
            <a:pPr lvl="1"/>
            <a:r>
              <a:rPr lang="en-GB" dirty="0" smtClean="0"/>
              <a:t>Peripheral management</a:t>
            </a:r>
          </a:p>
          <a:p>
            <a:pPr lvl="1"/>
            <a:r>
              <a:rPr lang="en-GB" dirty="0" smtClean="0"/>
              <a:t>Maintaining security and checking for viruses</a:t>
            </a:r>
          </a:p>
          <a:p>
            <a:pPr lvl="1"/>
            <a:r>
              <a:rPr lang="en-GB" dirty="0" smtClean="0"/>
              <a:t>Software installation</a:t>
            </a:r>
          </a:p>
          <a:p>
            <a:pPr lvl="1"/>
            <a:r>
              <a:rPr lang="en-GB" dirty="0" smtClean="0"/>
              <a:t>Translating program code into machine code</a:t>
            </a:r>
          </a:p>
        </p:txBody>
      </p:sp>
    </p:spTree>
    <p:extLst>
      <p:ext uri="{BB962C8B-B14F-4D97-AF65-F5344CB8AC3E}">
        <p14:creationId xmlns:p14="http://schemas.microsoft.com/office/powerpoint/2010/main" val="3601171460"/>
      </p:ext>
    </p:extLst>
  </p:cSld>
  <p:clrMapOvr>
    <a:masterClrMapping/>
  </p:clrMapOvr>
</p:sld>
</file>

<file path=ppt/theme/theme1.xml><?xml version="1.0" encoding="utf-8"?>
<a:theme xmlns:a="http://schemas.openxmlformats.org/drawingml/2006/main" name="Uni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4</Template>
  <TotalTime>2656</TotalTime>
  <Words>924</Words>
  <Application>Microsoft Office PowerPoint</Application>
  <PresentationFormat>On-screen Show (4:3)</PresentationFormat>
  <Paragraphs>176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Museo 500</vt:lpstr>
      <vt:lpstr>Calibri</vt:lpstr>
      <vt:lpstr>Museo 100</vt:lpstr>
      <vt:lpstr>Museo900-Regular</vt:lpstr>
      <vt:lpstr>Arial</vt:lpstr>
      <vt:lpstr>Museo 900</vt:lpstr>
      <vt:lpstr>Museo 700</vt:lpstr>
      <vt:lpstr>Unit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 Online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Heathcote</dc:creator>
  <cp:lastModifiedBy>Rob Heathcote</cp:lastModifiedBy>
  <cp:revision>72</cp:revision>
  <dcterms:created xsi:type="dcterms:W3CDTF">2015-09-10T08:50:51Z</dcterms:created>
  <dcterms:modified xsi:type="dcterms:W3CDTF">2016-01-07T08:26:42Z</dcterms:modified>
</cp:coreProperties>
</file>