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3"/>
  </p:notesMasterIdLst>
  <p:handoutMasterIdLst>
    <p:handoutMasterId r:id="rId34"/>
  </p:handoutMasterIdLst>
  <p:sldIdLst>
    <p:sldId id="257" r:id="rId5"/>
    <p:sldId id="258" r:id="rId6"/>
    <p:sldId id="290" r:id="rId7"/>
    <p:sldId id="292" r:id="rId8"/>
    <p:sldId id="288" r:id="rId9"/>
    <p:sldId id="263" r:id="rId10"/>
    <p:sldId id="262" r:id="rId11"/>
    <p:sldId id="293" r:id="rId12"/>
    <p:sldId id="266" r:id="rId13"/>
    <p:sldId id="264" r:id="rId14"/>
    <p:sldId id="296" r:id="rId15"/>
    <p:sldId id="273" r:id="rId16"/>
    <p:sldId id="278" r:id="rId17"/>
    <p:sldId id="280" r:id="rId18"/>
    <p:sldId id="269" r:id="rId19"/>
    <p:sldId id="303" r:id="rId20"/>
    <p:sldId id="301" r:id="rId21"/>
    <p:sldId id="279" r:id="rId22"/>
    <p:sldId id="276" r:id="rId23"/>
    <p:sldId id="297" r:id="rId24"/>
    <p:sldId id="298" r:id="rId25"/>
    <p:sldId id="299" r:id="rId26"/>
    <p:sldId id="300" r:id="rId27"/>
    <p:sldId id="275" r:id="rId28"/>
    <p:sldId id="268" r:id="rId29"/>
    <p:sldId id="270" r:id="rId30"/>
    <p:sldId id="271" r:id="rId31"/>
    <p:sldId id="259" r:id="rId32"/>
  </p:sldIdLst>
  <p:sldSz cx="9144000" cy="6858000" type="screen4x3"/>
  <p:notesSz cx="6797675" cy="9926638"/>
  <p:embeddedFontLst>
    <p:embeddedFont>
      <p:font typeface="Calibri" panose="020F0502020204030204" pitchFamily="34" charset="0"/>
      <p:regular r:id="rId35"/>
      <p:bold r:id="rId36"/>
      <p:italic r:id="rId37"/>
      <p:boldItalic r:id="rId38"/>
    </p:embeddedFont>
    <p:embeddedFont>
      <p:font typeface="Museo 100" panose="02000000000000000000" charset="0"/>
      <p:regular r:id="rId39"/>
    </p:embeddedFont>
    <p:embeddedFont>
      <p:font typeface="Museo 500" panose="02000000000000000000" charset="0"/>
      <p:regular r:id="rId40"/>
    </p:embeddedFont>
    <p:embeddedFont>
      <p:font typeface="Museo 700" panose="02000000000000000000" charset="0"/>
      <p:bold r:id="rId41"/>
    </p:embeddedFont>
    <p:embeddedFont>
      <p:font typeface="Museo 900" panose="02000000000000000000" charset="0"/>
      <p:bold r:id="rId42"/>
    </p:embeddedFont>
    <p:embeddedFont>
      <p:font typeface="Museo900-Regular" panose="02000000000000000000" charset="0"/>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4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cmAuthor>
  <p:cmAuthor id="2" name="Emma Berry" initials="EB" lastIdx="5" clrIdx="1">
    <p:extLst>
      <p:ext uri="{19B8F6BF-5375-455C-9EA6-DF929625EA0E}">
        <p15:presenceInfo xmlns:p15="http://schemas.microsoft.com/office/powerpoint/2012/main" userId="S-1-12-1-793777782-1082389635-4188577458-2944959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3777"/>
    <a:srgbClr val="20692A"/>
    <a:srgbClr val="C7462D"/>
    <a:srgbClr val="C1C6CC"/>
    <a:srgbClr val="2F342D"/>
    <a:srgbClr val="C09DA1"/>
    <a:srgbClr val="424242"/>
    <a:srgbClr val="5C5C5C"/>
    <a:srgbClr val="F9F9F9"/>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7449" autoAdjust="0"/>
  </p:normalViewPr>
  <p:slideViewPr>
    <p:cSldViewPr snapToGrid="0">
      <p:cViewPr varScale="1">
        <p:scale>
          <a:sx n="126" d="100"/>
          <a:sy n="126" d="100"/>
        </p:scale>
        <p:origin x="864" y="132"/>
      </p:cViewPr>
      <p:guideLst>
        <p:guide orient="horz" pos="2160"/>
        <p:guide pos="5479"/>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72E9B84E-2613-4369-80B8-A0AC4E13EFBC}"/>
    <pc:docChg chg="modSld">
      <pc:chgData name="Rob Heathcote" userId="62419938-1f1d-43ca-9327-cfd6c1894440" providerId="ADAL" clId="{72E9B84E-2613-4369-80B8-A0AC4E13EFBC}" dt="2018-10-09T11:46:27.457" v="2" actId="113"/>
      <pc:docMkLst>
        <pc:docMk/>
      </pc:docMkLst>
      <pc:sldChg chg="modSp">
        <pc:chgData name="Rob Heathcote" userId="62419938-1f1d-43ca-9327-cfd6c1894440" providerId="ADAL" clId="{72E9B84E-2613-4369-80B8-A0AC4E13EFBC}" dt="2018-10-09T11:46:27.457" v="2" actId="113"/>
        <pc:sldMkLst>
          <pc:docMk/>
          <pc:sldMk cId="2819996977" sldId="257"/>
        </pc:sldMkLst>
        <pc:spChg chg="mod">
          <ac:chgData name="Rob Heathcote" userId="62419938-1f1d-43ca-9327-cfd6c1894440" providerId="ADAL" clId="{72E9B84E-2613-4369-80B8-A0AC4E13EFBC}" dt="2018-10-09T11:46:27.457" v="2" actId="113"/>
          <ac:spMkLst>
            <pc:docMk/>
            <pc:sldMk cId="2819996977" sldId="257"/>
            <ac:spMk id="9" creationId="{9B940526-E652-49E9-80CD-519D5A66C408}"/>
          </ac:spMkLst>
        </pc:spChg>
      </pc:sldChg>
      <pc:sldChg chg="modSp">
        <pc:chgData name="Rob Heathcote" userId="62419938-1f1d-43ca-9327-cfd6c1894440" providerId="ADAL" clId="{72E9B84E-2613-4369-80B8-A0AC4E13EFBC}" dt="2018-10-09T11:39:40.462" v="1" actId="14100"/>
        <pc:sldMkLst>
          <pc:docMk/>
          <pc:sldMk cId="1886325239" sldId="293"/>
        </pc:sldMkLst>
        <pc:picChg chg="mod">
          <ac:chgData name="Rob Heathcote" userId="62419938-1f1d-43ca-9327-cfd6c1894440" providerId="ADAL" clId="{72E9B84E-2613-4369-80B8-A0AC4E13EFBC}" dt="2018-10-09T11:39:40.462" v="1" actId="14100"/>
          <ac:picMkLst>
            <pc:docMk/>
            <pc:sldMk cId="1886325239" sldId="293"/>
            <ac:picMk id="6" creationId="{8C42CA24-B7D1-46FE-9B0D-6B59C82D131C}"/>
          </ac:picMkLst>
        </pc:picChg>
      </pc:sldChg>
    </pc:docChg>
  </pc:docChgLst>
  <pc:docChgLst>
    <pc:chgData name="Andy Gray" userId="3900aca3-aa6e-4813-b4e0-c02f9e48a0aa" providerId="ADAL" clId="{73279B3C-4958-4468-AAC6-A44993A9AFC4}"/>
    <pc:docChg chg="custSel modSld">
      <pc:chgData name="Andy Gray" userId="3900aca3-aa6e-4813-b4e0-c02f9e48a0aa" providerId="ADAL" clId="{73279B3C-4958-4468-AAC6-A44993A9AFC4}" dt="2018-10-09T09:51:57.491" v="9" actId="478"/>
      <pc:docMkLst>
        <pc:docMk/>
      </pc:docMkLst>
      <pc:sldChg chg="setBg">
        <pc:chgData name="Andy Gray" userId="3900aca3-aa6e-4813-b4e0-c02f9e48a0aa" providerId="ADAL" clId="{73279B3C-4958-4468-AAC6-A44993A9AFC4}" dt="2018-10-09T09:48:53.714" v="6" actId="478"/>
        <pc:sldMkLst>
          <pc:docMk/>
          <pc:sldMk cId="4135027854" sldId="258"/>
        </pc:sldMkLst>
      </pc:sldChg>
      <pc:sldChg chg="delSp">
        <pc:chgData name="Andy Gray" userId="3900aca3-aa6e-4813-b4e0-c02f9e48a0aa" providerId="ADAL" clId="{73279B3C-4958-4468-AAC6-A44993A9AFC4}" dt="2018-10-09T09:51:57.491" v="9" actId="478"/>
        <pc:sldMkLst>
          <pc:docMk/>
          <pc:sldMk cId="2157270335" sldId="270"/>
        </pc:sldMkLst>
        <pc:spChg chg="del">
          <ac:chgData name="Andy Gray" userId="3900aca3-aa6e-4813-b4e0-c02f9e48a0aa" providerId="ADAL" clId="{73279B3C-4958-4468-AAC6-A44993A9AFC4}" dt="2018-10-09T09:51:57.491" v="9" actId="478"/>
          <ac:spMkLst>
            <pc:docMk/>
            <pc:sldMk cId="2157270335" sldId="270"/>
            <ac:spMk id="4" creationId="{00000000-0000-0000-0000-000000000000}"/>
          </ac:spMkLst>
        </pc:spChg>
        <pc:spChg chg="del">
          <ac:chgData name="Andy Gray" userId="3900aca3-aa6e-4813-b4e0-c02f9e48a0aa" providerId="ADAL" clId="{73279B3C-4958-4468-AAC6-A44993A9AFC4}" dt="2018-10-09T09:51:54.891" v="8" actId="478"/>
          <ac:spMkLst>
            <pc:docMk/>
            <pc:sldMk cId="2157270335" sldId="270"/>
            <ac:spMk id="5" creationId="{00000000-0000-0000-0000-000000000000}"/>
          </ac:spMkLst>
        </pc:spChg>
      </pc:sldChg>
      <pc:sldChg chg="modSp">
        <pc:chgData name="Andy Gray" userId="3900aca3-aa6e-4813-b4e0-c02f9e48a0aa" providerId="ADAL" clId="{73279B3C-4958-4468-AAC6-A44993A9AFC4}" dt="2018-10-09T09:50:45.571" v="7" actId="732"/>
        <pc:sldMkLst>
          <pc:docMk/>
          <pc:sldMk cId="3938605913" sldId="275"/>
        </pc:sldMkLst>
        <pc:picChg chg="mod modCrop">
          <ac:chgData name="Andy Gray" userId="3900aca3-aa6e-4813-b4e0-c02f9e48a0aa" providerId="ADAL" clId="{73279B3C-4958-4468-AAC6-A44993A9AFC4}" dt="2018-10-09T09:50:45.571" v="7" actId="732"/>
          <ac:picMkLst>
            <pc:docMk/>
            <pc:sldMk cId="3938605913" sldId="275"/>
            <ac:picMk id="6" creationId="{A00FB096-6212-4B4E-A278-38ECB81F1E5B}"/>
          </ac:picMkLst>
        </pc:picChg>
      </pc:sldChg>
      <pc:sldChg chg="addSp delSp modSp">
        <pc:chgData name="Andy Gray" userId="3900aca3-aa6e-4813-b4e0-c02f9e48a0aa" providerId="ADAL" clId="{73279B3C-4958-4468-AAC6-A44993A9AFC4}" dt="2018-10-09T09:05:25.283" v="5" actId="478"/>
        <pc:sldMkLst>
          <pc:docMk/>
          <pc:sldMk cId="1457462719" sldId="303"/>
        </pc:sldMkLst>
        <pc:picChg chg="add mod ord">
          <ac:chgData name="Andy Gray" userId="3900aca3-aa6e-4813-b4e0-c02f9e48a0aa" providerId="ADAL" clId="{73279B3C-4958-4468-AAC6-A44993A9AFC4}" dt="2018-10-09T09:05:21.366" v="4" actId="167"/>
          <ac:picMkLst>
            <pc:docMk/>
            <pc:sldMk cId="1457462719" sldId="303"/>
            <ac:picMk id="5" creationId="{8134ADCC-FF78-4E79-BB7C-0B3AE8DE2C68}"/>
          </ac:picMkLst>
        </pc:picChg>
        <pc:picChg chg="del">
          <ac:chgData name="Andy Gray" userId="3900aca3-aa6e-4813-b4e0-c02f9e48a0aa" providerId="ADAL" clId="{73279B3C-4958-4468-AAC6-A44993A9AFC4}" dt="2018-10-09T09:05:25.283" v="5" actId="478"/>
          <ac:picMkLst>
            <pc:docMk/>
            <pc:sldMk cId="1457462719" sldId="303"/>
            <ac:picMk id="8" creationId="{19DA498C-D016-455D-84E0-0C4413DCE3FA}"/>
          </ac:picMkLst>
        </pc:picChg>
      </pc:sldChg>
    </pc:docChg>
  </pc:docChgLst>
  <pc:docChgLst>
    <pc:chgData name="Andy Gray" userId="3900aca3-aa6e-4813-b4e0-c02f9e48a0aa" providerId="ADAL" clId="{2C714219-7081-4D09-A43D-06C5F013F529}"/>
    <pc:docChg chg="delSld">
      <pc:chgData name="Andy Gray" userId="3900aca3-aa6e-4813-b4e0-c02f9e48a0aa" providerId="ADAL" clId="{2C714219-7081-4D09-A43D-06C5F013F529}" dt="2018-10-08T14:23:25.778" v="0" actId="2696"/>
      <pc:docMkLst>
        <pc:docMk/>
      </pc:docMkLst>
      <pc:sldChg chg="del">
        <pc:chgData name="Andy Gray" userId="3900aca3-aa6e-4813-b4e0-c02f9e48a0aa" providerId="ADAL" clId="{2C714219-7081-4D09-A43D-06C5F013F529}" dt="2018-10-08T14:23:25.778" v="0" actId="2696"/>
        <pc:sldMkLst>
          <pc:docMk/>
          <pc:sldMk cId="1185953971" sldId="302"/>
        </pc:sldMkLst>
      </pc:sldChg>
    </pc:docChg>
  </pc:docChgLst>
  <pc:docChgLst>
    <pc:chgData name="Mike Ross" userId="7954c944-6085-4b08-be0b-82a8f61afa5b" providerId="ADAL" clId="{A7551AB7-FBF5-4B6F-85A4-2E6BDDC7D25C}"/>
    <pc:docChg chg="modSld">
      <pc:chgData name="Mike Ross" userId="7954c944-6085-4b08-be0b-82a8f61afa5b" providerId="ADAL" clId="{A7551AB7-FBF5-4B6F-85A4-2E6BDDC7D25C}" dt="2018-10-09T07:18:29.932" v="17" actId="20577"/>
      <pc:docMkLst>
        <pc:docMk/>
      </pc:docMkLst>
      <pc:sldChg chg="modSp">
        <pc:chgData name="Mike Ross" userId="7954c944-6085-4b08-be0b-82a8f61afa5b" providerId="ADAL" clId="{A7551AB7-FBF5-4B6F-85A4-2E6BDDC7D25C}" dt="2018-10-09T07:18:29.932" v="17" actId="20577"/>
        <pc:sldMkLst>
          <pc:docMk/>
          <pc:sldMk cId="147621812" sldId="268"/>
        </pc:sldMkLst>
        <pc:spChg chg="mod">
          <ac:chgData name="Mike Ross" userId="7954c944-6085-4b08-be0b-82a8f61afa5b" providerId="ADAL" clId="{A7551AB7-FBF5-4B6F-85A4-2E6BDDC7D25C}" dt="2018-10-09T07:18:29.932" v="17" actId="20577"/>
          <ac:spMkLst>
            <pc:docMk/>
            <pc:sldMk cId="147621812" sldId="268"/>
            <ac:spMk id="3" creationId="{00000000-0000-0000-0000-000000000000}"/>
          </ac:spMkLst>
        </pc:spChg>
      </pc:sldChg>
      <pc:sldChg chg="modSp">
        <pc:chgData name="Mike Ross" userId="7954c944-6085-4b08-be0b-82a8f61afa5b" providerId="ADAL" clId="{A7551AB7-FBF5-4B6F-85A4-2E6BDDC7D25C}" dt="2018-10-09T07:15:14.726" v="14" actId="20577"/>
        <pc:sldMkLst>
          <pc:docMk/>
          <pc:sldMk cId="2975212728" sldId="276"/>
        </pc:sldMkLst>
        <pc:spChg chg="mod">
          <ac:chgData name="Mike Ross" userId="7954c944-6085-4b08-be0b-82a8f61afa5b" providerId="ADAL" clId="{A7551AB7-FBF5-4B6F-85A4-2E6BDDC7D25C}" dt="2018-10-09T07:15:14.726" v="14" actId="20577"/>
          <ac:spMkLst>
            <pc:docMk/>
            <pc:sldMk cId="2975212728" sldId="276"/>
            <ac:spMk id="3" creationId="{00000000-0000-0000-0000-000000000000}"/>
          </ac:spMkLst>
        </pc:spChg>
      </pc:sldChg>
      <pc:sldChg chg="modSp">
        <pc:chgData name="Mike Ross" userId="7954c944-6085-4b08-be0b-82a8f61afa5b" providerId="ADAL" clId="{A7551AB7-FBF5-4B6F-85A4-2E6BDDC7D25C}" dt="2018-10-09T07:15:57.156" v="15" actId="20577"/>
        <pc:sldMkLst>
          <pc:docMk/>
          <pc:sldMk cId="3994966053" sldId="297"/>
        </pc:sldMkLst>
        <pc:spChg chg="mod">
          <ac:chgData name="Mike Ross" userId="7954c944-6085-4b08-be0b-82a8f61afa5b" providerId="ADAL" clId="{A7551AB7-FBF5-4B6F-85A4-2E6BDDC7D25C}" dt="2018-10-09T07:15:57.156" v="15" actId="20577"/>
          <ac:spMkLst>
            <pc:docMk/>
            <pc:sldMk cId="3994966053" sldId="297"/>
            <ac:spMk id="3" creationId="{00000000-0000-0000-0000-000000000000}"/>
          </ac:spMkLst>
        </pc:spChg>
      </pc:sldChg>
      <pc:sldChg chg="modSp">
        <pc:chgData name="Mike Ross" userId="7954c944-6085-4b08-be0b-82a8f61afa5b" providerId="ADAL" clId="{A7551AB7-FBF5-4B6F-85A4-2E6BDDC7D25C}" dt="2018-10-09T07:12:03.347" v="13" actId="6549"/>
        <pc:sldMkLst>
          <pc:docMk/>
          <pc:sldMk cId="1457462719" sldId="303"/>
        </pc:sldMkLst>
        <pc:spChg chg="mod">
          <ac:chgData name="Mike Ross" userId="7954c944-6085-4b08-be0b-82a8f61afa5b" providerId="ADAL" clId="{A7551AB7-FBF5-4B6F-85A4-2E6BDDC7D25C}" dt="2018-10-09T07:12:03.347" v="13" actId="6549"/>
          <ac:spMkLst>
            <pc:docMk/>
            <pc:sldMk cId="1457462719" sldId="303"/>
            <ac:spMk id="3" creationId="{44F0267B-0CF7-4647-8F3B-E1B6C66A663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CEDD455-31FC-4599-A84B-F2F31C8DA38D}" type="datetimeFigureOut">
              <a:rPr lang="en-GB" smtClean="0"/>
              <a:t>03/12/2018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43B5F54-6E02-43C7-9EF3-598CAB18028C}" type="slidenum">
              <a:rPr lang="en-GB" smtClean="0"/>
              <a:t>‹#›</a:t>
            </a:fld>
            <a:endParaRPr lang="en-GB"/>
          </a:p>
        </p:txBody>
      </p:sp>
    </p:spTree>
    <p:extLst>
      <p:ext uri="{BB962C8B-B14F-4D97-AF65-F5344CB8AC3E}">
        <p14:creationId xmlns:p14="http://schemas.microsoft.com/office/powerpoint/2010/main" val="812077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12/3/2018</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870C2E-6AEB-4B83-AD91-D382AECEE67F}" type="slidenum">
              <a:rPr lang="en-GB" smtClean="0"/>
              <a:t>10</a:t>
            </a:fld>
            <a:endParaRPr lang="en-GB"/>
          </a:p>
        </p:txBody>
      </p:sp>
    </p:spTree>
    <p:extLst>
      <p:ext uri="{BB962C8B-B14F-4D97-AF65-F5344CB8AC3E}">
        <p14:creationId xmlns:p14="http://schemas.microsoft.com/office/powerpoint/2010/main" val="4050344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173777"/>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173777"/>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32205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outerShdw blurRad="38100" dist="19050" dir="2700000" algn="tl" rotWithShape="0">
                    <a:schemeClr val="dk1">
                      <a:alpha val="40000"/>
                    </a:schemeClr>
                  </a:outerShdw>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0692A"/>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A0C0CA-491C-4D9C-8B14-972589FDBB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17377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Performance characteristics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 Performance characteristics of papers and boards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622345-34E5-4CDC-9808-48B5A17A1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17377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F5504A82-48DA-433D-AB10-974D58691759}"/>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Performance characteristics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 Performance characteristics of papers and boards</a:t>
            </a:r>
          </a:p>
        </p:txBody>
      </p:sp>
      <p:pic>
        <p:nvPicPr>
          <p:cNvPr id="9" name="Picture 8">
            <a:extLst>
              <a:ext uri="{FF2B5EF4-FFF2-40B4-BE49-F238E27FC236}">
                <a16:creationId xmlns:a16="http://schemas.microsoft.com/office/drawing/2014/main" id="{FDF6B9EE-58B8-48E1-9207-58B75214DB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6A9250-97C3-408A-AEF8-6E5C2CE5C8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17377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ABF80700-2A09-4CD3-84CC-0B0CDBC6F4C3}"/>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Performance characteristics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 Performance characteristics of papers and boards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CBF006-AC48-48B8-B08B-690A026850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17377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6CD37C04-1B48-42BA-B37C-F435DC6E1E7E}"/>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Performance characteristics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 Performance characteristics of papers and boards</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58F0C0-54D5-45A4-A9CE-65AF07CA41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9" name="TextBox 8">
            <a:extLst>
              <a:ext uri="{FF2B5EF4-FFF2-40B4-BE49-F238E27FC236}">
                <a16:creationId xmlns:a16="http://schemas.microsoft.com/office/drawing/2014/main" id="{B5A56596-334A-4614-AAF0-673804F0BCF2}"/>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Performance characteristics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 Performance characteristics of papers and boards</a:t>
            </a:r>
          </a:p>
        </p:txBody>
      </p:sp>
      <p:pic>
        <p:nvPicPr>
          <p:cNvPr id="7" name="Picture 6">
            <a:extLst>
              <a:ext uri="{FF2B5EF4-FFF2-40B4-BE49-F238E27FC236}">
                <a16:creationId xmlns:a16="http://schemas.microsoft.com/office/drawing/2014/main" id="{5668236A-17E7-46C5-B697-698D55447D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C7462D"/>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C7462D"/>
                </a:solidFill>
                <a:latin typeface="Arial"/>
                <a:cs typeface="Arial"/>
              </a:rPr>
              <a:t>1</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C7462D"/>
                </a:solidFill>
                <a:latin typeface="Museo 100" panose="02000000000000000000" pitchFamily="50" charset="0"/>
              </a:rPr>
              <a:t>7552</a:t>
            </a:r>
            <a:endParaRPr lang="en-GB" dirty="0">
              <a:solidFill>
                <a:srgbClr val="C7462D"/>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97342"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Museo 900" panose="02000000000000000000" pitchFamily="2" charset="0"/>
              </a:rPr>
              <a:t>Performance characteristics</a:t>
            </a:r>
          </a:p>
          <a:p>
            <a:pPr>
              <a:lnSpc>
                <a:spcPts val="2000"/>
              </a:lnSpc>
              <a:spcBef>
                <a:spcPts val="3700"/>
              </a:spcBef>
            </a:pPr>
            <a:r>
              <a:rPr lang="en-US" sz="2000" b="0" dirty="0">
                <a:latin typeface="Museo 100" panose="02000000000000000000" pitchFamily="2" charset="0"/>
              </a:rPr>
              <a:t>Unit 1 </a:t>
            </a:r>
            <a:r>
              <a:rPr lang="en-GB" sz="2000" b="0" dirty="0">
                <a:latin typeface="Museo 100" panose="02000000000000000000" pitchFamily="2" charset="0"/>
              </a:rPr>
              <a:t>Performance</a:t>
            </a:r>
            <a:br>
              <a:rPr lang="en-GB" sz="2000" b="0" dirty="0">
                <a:latin typeface="Museo 100" panose="02000000000000000000" pitchFamily="2" charset="0"/>
              </a:rPr>
            </a:br>
            <a:r>
              <a:rPr lang="en-GB" sz="2000" b="0" dirty="0">
                <a:latin typeface="Museo 100" panose="02000000000000000000" pitchFamily="2" charset="0"/>
              </a:rPr>
              <a:t>characteristics of paper and boards</a:t>
            </a:r>
            <a:endParaRPr lang="en-US" sz="2000" b="0" dirty="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chemeClr val="bg1"/>
                </a:solidFill>
              </a:rPr>
              <a:t>Creating the perfect paper</a:t>
            </a:r>
          </a:p>
        </p:txBody>
      </p:sp>
      <p:sp>
        <p:nvSpPr>
          <p:cNvPr id="3" name="Text Placeholder 2"/>
          <p:cNvSpPr>
            <a:spLocks noGrp="1"/>
          </p:cNvSpPr>
          <p:nvPr>
            <p:ph type="body" sz="quarter" idx="14"/>
          </p:nvPr>
        </p:nvSpPr>
        <p:spPr/>
        <p:txBody>
          <a:bodyPr/>
          <a:lstStyle/>
          <a:p>
            <a:r>
              <a:rPr lang="en-GB" dirty="0">
                <a:solidFill>
                  <a:schemeClr val="bg1"/>
                </a:solidFill>
              </a:rPr>
              <a:t>The five ingredients that can be ‘tweaked’ are:</a:t>
            </a:r>
            <a:r>
              <a:rPr lang="en-GB" dirty="0"/>
              <a:t>:</a:t>
            </a:r>
          </a:p>
          <a:p>
            <a:pPr lvl="1"/>
            <a:r>
              <a:rPr lang="en-GB" dirty="0">
                <a:solidFill>
                  <a:schemeClr val="bg1"/>
                </a:solidFill>
              </a:rPr>
              <a:t>the source of the </a:t>
            </a:r>
            <a:r>
              <a:rPr lang="en-GB" b="1" dirty="0">
                <a:solidFill>
                  <a:schemeClr val="bg1"/>
                </a:solidFill>
              </a:rPr>
              <a:t>cellulose</a:t>
            </a:r>
            <a:r>
              <a:rPr lang="en-GB" dirty="0">
                <a:solidFill>
                  <a:schemeClr val="bg1"/>
                </a:solidFill>
              </a:rPr>
              <a:t> </a:t>
            </a:r>
            <a:r>
              <a:rPr lang="en-GB" b="1" dirty="0">
                <a:solidFill>
                  <a:schemeClr val="bg1"/>
                </a:solidFill>
              </a:rPr>
              <a:t>fibres</a:t>
            </a:r>
          </a:p>
          <a:p>
            <a:pPr lvl="1"/>
            <a:r>
              <a:rPr lang="en-GB" dirty="0">
                <a:solidFill>
                  <a:schemeClr val="bg1"/>
                </a:solidFill>
              </a:rPr>
              <a:t>the </a:t>
            </a:r>
            <a:r>
              <a:rPr lang="en-GB" b="1" dirty="0">
                <a:solidFill>
                  <a:schemeClr val="bg1"/>
                </a:solidFill>
              </a:rPr>
              <a:t>fillers</a:t>
            </a:r>
            <a:r>
              <a:rPr lang="en-GB" dirty="0">
                <a:solidFill>
                  <a:schemeClr val="bg1"/>
                </a:solidFill>
              </a:rPr>
              <a:t> that smooth out the finish of the paper</a:t>
            </a:r>
          </a:p>
          <a:p>
            <a:pPr lvl="1"/>
            <a:r>
              <a:rPr lang="en-GB" dirty="0">
                <a:solidFill>
                  <a:schemeClr val="bg1"/>
                </a:solidFill>
              </a:rPr>
              <a:t>the </a:t>
            </a:r>
            <a:r>
              <a:rPr lang="en-GB" b="1" dirty="0">
                <a:solidFill>
                  <a:schemeClr val="bg1"/>
                </a:solidFill>
              </a:rPr>
              <a:t>sizing</a:t>
            </a:r>
            <a:r>
              <a:rPr lang="en-GB" dirty="0">
                <a:solidFill>
                  <a:schemeClr val="bg1"/>
                </a:solidFill>
              </a:rPr>
              <a:t> agents that increase absorbency</a:t>
            </a:r>
          </a:p>
          <a:p>
            <a:pPr lvl="1"/>
            <a:r>
              <a:rPr lang="en-GB" dirty="0">
                <a:solidFill>
                  <a:schemeClr val="bg1"/>
                </a:solidFill>
              </a:rPr>
              <a:t>the </a:t>
            </a:r>
            <a:r>
              <a:rPr lang="en-GB" b="1" dirty="0">
                <a:solidFill>
                  <a:schemeClr val="bg1"/>
                </a:solidFill>
              </a:rPr>
              <a:t>calendaring</a:t>
            </a:r>
            <a:r>
              <a:rPr lang="en-GB" dirty="0">
                <a:solidFill>
                  <a:schemeClr val="bg1"/>
                </a:solidFill>
              </a:rPr>
              <a:t> process </a:t>
            </a:r>
            <a:br>
              <a:rPr lang="en-GB" dirty="0">
                <a:solidFill>
                  <a:schemeClr val="bg1"/>
                </a:solidFill>
              </a:rPr>
            </a:br>
            <a:r>
              <a:rPr lang="en-GB" dirty="0">
                <a:solidFill>
                  <a:schemeClr val="bg1"/>
                </a:solidFill>
              </a:rPr>
              <a:t>through different rollers to </a:t>
            </a:r>
            <a:br>
              <a:rPr lang="en-GB" dirty="0">
                <a:solidFill>
                  <a:schemeClr val="bg1"/>
                </a:solidFill>
              </a:rPr>
            </a:br>
            <a:r>
              <a:rPr lang="en-GB" dirty="0">
                <a:solidFill>
                  <a:schemeClr val="bg1"/>
                </a:solidFill>
              </a:rPr>
              <a:t>create specific thickness </a:t>
            </a:r>
            <a:br>
              <a:rPr lang="en-GB" dirty="0">
                <a:solidFill>
                  <a:schemeClr val="bg1"/>
                </a:solidFill>
              </a:rPr>
            </a:br>
            <a:r>
              <a:rPr lang="en-GB" dirty="0">
                <a:solidFill>
                  <a:schemeClr val="bg1"/>
                </a:solidFill>
              </a:rPr>
              <a:t>and surface finish</a:t>
            </a:r>
          </a:p>
          <a:p>
            <a:pPr lvl="1"/>
            <a:r>
              <a:rPr lang="en-GB" dirty="0">
                <a:solidFill>
                  <a:schemeClr val="bg1"/>
                </a:solidFill>
              </a:rPr>
              <a:t>additional </a:t>
            </a:r>
            <a:r>
              <a:rPr lang="en-GB" b="1" dirty="0">
                <a:solidFill>
                  <a:schemeClr val="bg1"/>
                </a:solidFill>
              </a:rPr>
              <a:t>finishes</a:t>
            </a:r>
            <a:r>
              <a:rPr lang="en-GB" dirty="0">
                <a:solidFill>
                  <a:schemeClr val="bg1"/>
                </a:solidFill>
              </a:rPr>
              <a:t> like UV varnish </a:t>
            </a:r>
            <a:br>
              <a:rPr lang="en-GB" dirty="0">
                <a:solidFill>
                  <a:schemeClr val="bg1"/>
                </a:solidFill>
              </a:rPr>
            </a:br>
            <a:r>
              <a:rPr lang="en-GB" dirty="0">
                <a:solidFill>
                  <a:schemeClr val="bg1"/>
                </a:solidFill>
              </a:rPr>
              <a:t>or texturing</a:t>
            </a:r>
          </a:p>
          <a:p>
            <a:r>
              <a:rPr lang="en-GB" dirty="0">
                <a:solidFill>
                  <a:schemeClr val="bg1"/>
                </a:solidFill>
              </a:rPr>
              <a:t>Which stage uses chalk?</a:t>
            </a:r>
          </a:p>
          <a:p>
            <a:pPr lvl="1"/>
            <a:endParaRPr lang="en-GB" dirty="0"/>
          </a:p>
          <a:p>
            <a:pPr lvl="1"/>
            <a:endParaRPr lang="en-GB" dirty="0"/>
          </a:p>
        </p:txBody>
      </p:sp>
    </p:spTree>
    <p:extLst>
      <p:ext uri="{BB962C8B-B14F-4D97-AF65-F5344CB8AC3E}">
        <p14:creationId xmlns:p14="http://schemas.microsoft.com/office/powerpoint/2010/main" val="1574427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D6DDD0-BE00-48A0-B0AE-C472E3F1E6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2" name="Text Placeholder 1">
            <a:extLst>
              <a:ext uri="{FF2B5EF4-FFF2-40B4-BE49-F238E27FC236}">
                <a16:creationId xmlns:a16="http://schemas.microsoft.com/office/drawing/2014/main" id="{1B96BDF6-BAD2-4794-B1CA-D63B9F4904D0}"/>
              </a:ext>
            </a:extLst>
          </p:cNvPr>
          <p:cNvSpPr>
            <a:spLocks noGrp="1"/>
          </p:cNvSpPr>
          <p:nvPr>
            <p:ph type="body" sz="quarter" idx="13"/>
          </p:nvPr>
        </p:nvSpPr>
        <p:spPr/>
        <p:txBody>
          <a:bodyPr/>
          <a:lstStyle/>
          <a:p>
            <a:r>
              <a:rPr lang="en-GB" dirty="0"/>
              <a:t>Sizing reduces absorbency</a:t>
            </a:r>
          </a:p>
        </p:txBody>
      </p:sp>
      <p:sp>
        <p:nvSpPr>
          <p:cNvPr id="3" name="Text Placeholder 2">
            <a:extLst>
              <a:ext uri="{FF2B5EF4-FFF2-40B4-BE49-F238E27FC236}">
                <a16:creationId xmlns:a16="http://schemas.microsoft.com/office/drawing/2014/main" id="{2C571E8B-3B3B-4978-AB17-492EC15C60F4}"/>
              </a:ext>
            </a:extLst>
          </p:cNvPr>
          <p:cNvSpPr>
            <a:spLocks noGrp="1"/>
          </p:cNvSpPr>
          <p:nvPr>
            <p:ph type="body" sz="quarter" idx="14"/>
          </p:nvPr>
        </p:nvSpPr>
        <p:spPr/>
        <p:txBody>
          <a:bodyPr/>
          <a:lstStyle/>
          <a:p>
            <a:r>
              <a:rPr lang="en-GB" dirty="0"/>
              <a:t>Sizing agents are chemicals added to the pulp </a:t>
            </a:r>
            <a:br>
              <a:rPr lang="en-GB" dirty="0"/>
            </a:br>
            <a:r>
              <a:rPr lang="en-GB" dirty="0"/>
              <a:t>or sprayed and rolled to the base paper </a:t>
            </a:r>
          </a:p>
          <a:p>
            <a:pPr lvl="1"/>
            <a:r>
              <a:rPr lang="en-GB" b="1" dirty="0">
                <a:solidFill>
                  <a:schemeClr val="tx1"/>
                </a:solidFill>
              </a:rPr>
              <a:t>Internal sizing </a:t>
            </a:r>
            <a:r>
              <a:rPr lang="en-GB" dirty="0">
                <a:solidFill>
                  <a:schemeClr val="tx1"/>
                </a:solidFill>
              </a:rPr>
              <a:t>is added to the pulp and affects paper quality and the paper’s ability to run smoothly through machines</a:t>
            </a:r>
          </a:p>
          <a:p>
            <a:pPr lvl="1"/>
            <a:r>
              <a:rPr lang="en-GB" b="1" dirty="0">
                <a:solidFill>
                  <a:schemeClr val="tx1"/>
                </a:solidFill>
              </a:rPr>
              <a:t>Surface sizing </a:t>
            </a:r>
            <a:r>
              <a:rPr lang="en-GB" dirty="0">
                <a:solidFill>
                  <a:schemeClr val="tx1"/>
                </a:solidFill>
              </a:rPr>
              <a:t>is added to improve strength, reduce absorbency and hence improves printability </a:t>
            </a:r>
          </a:p>
          <a:p>
            <a:pPr lvl="1"/>
            <a:r>
              <a:rPr lang="en-GB" dirty="0">
                <a:solidFill>
                  <a:schemeClr val="bg1"/>
                </a:solidFill>
              </a:rPr>
              <a:t>Give examples of paper where </a:t>
            </a:r>
            <a:br>
              <a:rPr lang="en-GB" dirty="0">
                <a:solidFill>
                  <a:schemeClr val="bg1"/>
                </a:solidFill>
              </a:rPr>
            </a:br>
            <a:r>
              <a:rPr lang="en-GB" dirty="0">
                <a:solidFill>
                  <a:schemeClr val="bg1"/>
                </a:solidFill>
              </a:rPr>
              <a:t>little or no sizing </a:t>
            </a:r>
            <a:r>
              <a:rPr lang="en-GB">
                <a:solidFill>
                  <a:schemeClr val="bg1"/>
                </a:solidFill>
              </a:rPr>
              <a:t>is required</a:t>
            </a:r>
            <a:endParaRPr lang="en-GB" dirty="0">
              <a:solidFill>
                <a:schemeClr val="bg1"/>
              </a:solidFill>
            </a:endParaRPr>
          </a:p>
          <a:p>
            <a:pPr lvl="1"/>
            <a:r>
              <a:rPr lang="en-GB" dirty="0">
                <a:solidFill>
                  <a:schemeClr val="bg1"/>
                </a:solidFill>
              </a:rPr>
              <a:t>Why would printing on sized paper </a:t>
            </a:r>
            <a:br>
              <a:rPr lang="en-GB" dirty="0">
                <a:solidFill>
                  <a:schemeClr val="bg1"/>
                </a:solidFill>
              </a:rPr>
            </a:br>
            <a:r>
              <a:rPr lang="en-GB" dirty="0">
                <a:solidFill>
                  <a:schemeClr val="bg1"/>
                </a:solidFill>
              </a:rPr>
              <a:t>result in deeper and richer colours? </a:t>
            </a:r>
          </a:p>
          <a:p>
            <a:pPr lvl="1"/>
            <a:endParaRPr lang="en-GB" dirty="0"/>
          </a:p>
        </p:txBody>
      </p:sp>
      <p:pic>
        <p:nvPicPr>
          <p:cNvPr id="7" name="Picture 6">
            <a:extLst>
              <a:ext uri="{FF2B5EF4-FFF2-40B4-BE49-F238E27FC236}">
                <a16:creationId xmlns:a16="http://schemas.microsoft.com/office/drawing/2014/main" id="{82CF2620-82AD-4E91-8F9A-5F8BF3D483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422112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Coated finishes</a:t>
            </a:r>
          </a:p>
          <a:p>
            <a:endParaRPr lang="en-GB" dirty="0"/>
          </a:p>
        </p:txBody>
      </p:sp>
      <p:sp>
        <p:nvSpPr>
          <p:cNvPr id="3" name="Text Placeholder 2"/>
          <p:cNvSpPr>
            <a:spLocks noGrp="1"/>
          </p:cNvSpPr>
          <p:nvPr>
            <p:ph type="body" sz="quarter" idx="14"/>
          </p:nvPr>
        </p:nvSpPr>
        <p:spPr/>
        <p:txBody>
          <a:bodyPr/>
          <a:lstStyle/>
          <a:p>
            <a:r>
              <a:rPr lang="en-GB" dirty="0"/>
              <a:t>The application of surface sizing is the main difference between coated and uncoated stock</a:t>
            </a:r>
          </a:p>
          <a:p>
            <a:pPr lvl="1"/>
            <a:r>
              <a:rPr lang="en-GB" dirty="0"/>
              <a:t>Coated paper reduces ink absorption which results in brighter, richer and sharper images with deeper blacks</a:t>
            </a:r>
          </a:p>
          <a:p>
            <a:pPr lvl="1"/>
            <a:r>
              <a:rPr lang="en-GB" dirty="0"/>
              <a:t>There are two main coatings:</a:t>
            </a:r>
          </a:p>
          <a:p>
            <a:pPr lvl="1"/>
            <a:r>
              <a:rPr lang="en-GB" b="1" dirty="0"/>
              <a:t>Clay</a:t>
            </a:r>
            <a:r>
              <a:rPr lang="en-GB" dirty="0"/>
              <a:t> which increases </a:t>
            </a:r>
            <a:br>
              <a:rPr lang="en-GB" dirty="0"/>
            </a:br>
            <a:r>
              <a:rPr lang="en-GB" dirty="0"/>
              <a:t>its smoothness</a:t>
            </a:r>
          </a:p>
          <a:p>
            <a:pPr lvl="1"/>
            <a:r>
              <a:rPr lang="en-GB" b="1" dirty="0"/>
              <a:t>Polyethylene</a:t>
            </a:r>
            <a:r>
              <a:rPr lang="en-GB" dirty="0"/>
              <a:t> (PE) increases </a:t>
            </a:r>
            <a:br>
              <a:rPr lang="en-GB" dirty="0"/>
            </a:br>
            <a:r>
              <a:rPr lang="en-GB" dirty="0"/>
              <a:t>gloss and wet strength</a:t>
            </a:r>
          </a:p>
        </p:txBody>
      </p:sp>
      <p:pic>
        <p:nvPicPr>
          <p:cNvPr id="6" name="Picture 5">
            <a:extLst>
              <a:ext uri="{FF2B5EF4-FFF2-40B4-BE49-F238E27FC236}">
                <a16:creationId xmlns:a16="http://schemas.microsoft.com/office/drawing/2014/main" id="{139C1B88-CBDD-484D-BE64-DAF9939CF3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19" r="3081"/>
          <a:stretch/>
        </p:blipFill>
        <p:spPr>
          <a:xfrm>
            <a:off x="5010156" y="3470564"/>
            <a:ext cx="3687289" cy="2134590"/>
          </a:xfrm>
          <a:prstGeom prst="rect">
            <a:avLst/>
          </a:prstGeom>
        </p:spPr>
      </p:pic>
      <p:pic>
        <p:nvPicPr>
          <p:cNvPr id="8" name="Picture 7">
            <a:extLst>
              <a:ext uri="{FF2B5EF4-FFF2-40B4-BE49-F238E27FC236}">
                <a16:creationId xmlns:a16="http://schemas.microsoft.com/office/drawing/2014/main" id="{C597E764-9C1A-41D6-A5C8-1D9E773B9F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200006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32D0BB-115E-42A3-9FAE-E7AC4E3C5E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91050" y="2606897"/>
            <a:ext cx="4572001" cy="4251103"/>
          </a:xfrm>
          <a:prstGeom prst="rect">
            <a:avLst/>
          </a:prstGeom>
        </p:spPr>
      </p:pic>
      <p:sp>
        <p:nvSpPr>
          <p:cNvPr id="2" name="Text Placeholder 1"/>
          <p:cNvSpPr>
            <a:spLocks noGrp="1"/>
          </p:cNvSpPr>
          <p:nvPr>
            <p:ph type="body" sz="quarter" idx="13"/>
          </p:nvPr>
        </p:nvSpPr>
        <p:spPr/>
        <p:txBody>
          <a:bodyPr/>
          <a:lstStyle/>
          <a:p>
            <a:r>
              <a:rPr lang="en-GB"/>
              <a:t>Uncoated paper</a:t>
            </a:r>
            <a:endParaRPr lang="en-GB" dirty="0"/>
          </a:p>
        </p:txBody>
      </p:sp>
      <p:sp>
        <p:nvSpPr>
          <p:cNvPr id="3" name="Text Placeholder 2"/>
          <p:cNvSpPr>
            <a:spLocks noGrp="1"/>
          </p:cNvSpPr>
          <p:nvPr>
            <p:ph type="body" sz="quarter" idx="14"/>
          </p:nvPr>
        </p:nvSpPr>
        <p:spPr/>
        <p:txBody>
          <a:bodyPr/>
          <a:lstStyle/>
          <a:p>
            <a:r>
              <a:rPr lang="en-GB" dirty="0"/>
              <a:t>Uncoated paper is not treated with any sealant </a:t>
            </a:r>
          </a:p>
          <a:p>
            <a:pPr lvl="1"/>
            <a:r>
              <a:rPr lang="en-GB" dirty="0"/>
              <a:t>This allows greater and faster absorption of water or ink </a:t>
            </a:r>
          </a:p>
          <a:p>
            <a:pPr lvl="1"/>
            <a:r>
              <a:rPr lang="en-GB" dirty="0"/>
              <a:t>As printing ink is applied it goes deeper into the paper rather than drying on the surface</a:t>
            </a:r>
          </a:p>
          <a:p>
            <a:pPr lvl="1"/>
            <a:r>
              <a:rPr lang="en-GB" dirty="0"/>
              <a:t>The result is that colours </a:t>
            </a:r>
            <a:br>
              <a:rPr lang="en-GB" dirty="0"/>
            </a:br>
            <a:r>
              <a:rPr lang="en-GB" dirty="0"/>
              <a:t>appear dull and the paper is </a:t>
            </a:r>
            <a:br>
              <a:rPr lang="en-GB" dirty="0"/>
            </a:br>
            <a:r>
              <a:rPr lang="en-GB" dirty="0"/>
              <a:t>weaker compared to coated paper</a:t>
            </a:r>
          </a:p>
          <a:p>
            <a:pPr lvl="1"/>
            <a:r>
              <a:rPr lang="en-GB" dirty="0"/>
              <a:t>The benefits are that it can be given </a:t>
            </a:r>
            <a:br>
              <a:rPr lang="en-GB" dirty="0"/>
            </a:br>
            <a:r>
              <a:rPr lang="en-GB" dirty="0"/>
              <a:t>a wide range of textured finishes</a:t>
            </a:r>
          </a:p>
          <a:p>
            <a:pPr lvl="1"/>
            <a:r>
              <a:rPr lang="en-GB" dirty="0">
                <a:solidFill>
                  <a:srgbClr val="173777"/>
                </a:solidFill>
              </a:rPr>
              <a:t>How is the pattern around the edge of </a:t>
            </a:r>
            <a:br>
              <a:rPr lang="en-GB" dirty="0">
                <a:solidFill>
                  <a:srgbClr val="173777"/>
                </a:solidFill>
              </a:rPr>
            </a:br>
            <a:r>
              <a:rPr lang="en-GB" dirty="0">
                <a:solidFill>
                  <a:srgbClr val="173777"/>
                </a:solidFill>
              </a:rPr>
              <a:t>the serviette created?</a:t>
            </a:r>
          </a:p>
        </p:txBody>
      </p:sp>
      <p:pic>
        <p:nvPicPr>
          <p:cNvPr id="7" name="Picture 6">
            <a:extLst>
              <a:ext uri="{FF2B5EF4-FFF2-40B4-BE49-F238E27FC236}">
                <a16:creationId xmlns:a16="http://schemas.microsoft.com/office/drawing/2014/main" id="{F75B1BFC-7426-4DA2-90C7-E72C12B8EE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2903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9687D8-8FA2-4EB9-AE04-3B5DDCA87FD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0" y="649790"/>
            <a:ext cx="9144000" cy="6208210"/>
          </a:xfrm>
          <a:prstGeom prst="rect">
            <a:avLst/>
          </a:prstGeom>
        </p:spPr>
      </p:pic>
      <p:sp>
        <p:nvSpPr>
          <p:cNvPr id="2" name="Text Placeholder 1"/>
          <p:cNvSpPr>
            <a:spLocks noGrp="1"/>
          </p:cNvSpPr>
          <p:nvPr>
            <p:ph type="body" sz="quarter" idx="13"/>
          </p:nvPr>
        </p:nvSpPr>
        <p:spPr/>
        <p:txBody>
          <a:bodyPr/>
          <a:lstStyle/>
          <a:p>
            <a:r>
              <a:rPr lang="en-GB" dirty="0"/>
              <a:t>Paper and board finishes</a:t>
            </a:r>
          </a:p>
          <a:p>
            <a:endParaRPr lang="en-GB" dirty="0"/>
          </a:p>
        </p:txBody>
      </p:sp>
      <p:sp>
        <p:nvSpPr>
          <p:cNvPr id="3" name="Text Placeholder 2"/>
          <p:cNvSpPr>
            <a:spLocks noGrp="1"/>
          </p:cNvSpPr>
          <p:nvPr>
            <p:ph type="body" sz="quarter" idx="14"/>
          </p:nvPr>
        </p:nvSpPr>
        <p:spPr/>
        <p:txBody>
          <a:bodyPr/>
          <a:lstStyle/>
          <a:p>
            <a:r>
              <a:rPr lang="en-GB" dirty="0"/>
              <a:t>A wide range of finishes are available for both the sheen and the texture of the paper </a:t>
            </a:r>
          </a:p>
          <a:p>
            <a:pPr lvl="1"/>
            <a:r>
              <a:rPr lang="en-GB" b="1" dirty="0">
                <a:solidFill>
                  <a:srgbClr val="C7462D"/>
                </a:solidFill>
              </a:rPr>
              <a:t>Matte</a:t>
            </a:r>
            <a:r>
              <a:rPr lang="en-GB" dirty="0">
                <a:solidFill>
                  <a:srgbClr val="C7462D"/>
                </a:solidFill>
              </a:rPr>
              <a:t> (matt) is smooth, dull in appearance and good for any high quality print job </a:t>
            </a:r>
          </a:p>
          <a:p>
            <a:pPr lvl="1"/>
            <a:r>
              <a:rPr lang="en-GB" b="1" dirty="0">
                <a:solidFill>
                  <a:srgbClr val="C7462D"/>
                </a:solidFill>
              </a:rPr>
              <a:t>Satin</a:t>
            </a:r>
            <a:r>
              <a:rPr lang="en-GB" dirty="0">
                <a:solidFill>
                  <a:srgbClr val="C7462D"/>
                </a:solidFill>
              </a:rPr>
              <a:t> has lower reflective levels than gloss paper, but more than matte</a:t>
            </a:r>
          </a:p>
          <a:p>
            <a:pPr lvl="1"/>
            <a:r>
              <a:rPr lang="en-GB" b="1" dirty="0">
                <a:solidFill>
                  <a:srgbClr val="C7462D"/>
                </a:solidFill>
              </a:rPr>
              <a:t>Gloss</a:t>
            </a:r>
            <a:r>
              <a:rPr lang="en-GB" dirty="0">
                <a:solidFill>
                  <a:srgbClr val="C7462D"/>
                </a:solidFill>
              </a:rPr>
              <a:t> is a shiny, higher quality coated paper </a:t>
            </a:r>
          </a:p>
          <a:p>
            <a:pPr lvl="1"/>
            <a:r>
              <a:rPr lang="en-GB" b="1" dirty="0">
                <a:solidFill>
                  <a:srgbClr val="C7462D"/>
                </a:solidFill>
              </a:rPr>
              <a:t>Textures</a:t>
            </a:r>
            <a:r>
              <a:rPr lang="en-GB" dirty="0">
                <a:solidFill>
                  <a:srgbClr val="C7462D"/>
                </a:solidFill>
              </a:rPr>
              <a:t> are created with a felt roller covered in woven wire</a:t>
            </a:r>
          </a:p>
          <a:p>
            <a:pPr lvl="1"/>
            <a:r>
              <a:rPr lang="en-GB" dirty="0">
                <a:solidFill>
                  <a:srgbClr val="C7462D"/>
                </a:solidFill>
              </a:rPr>
              <a:t>Felt, wove and velum are increasingly smooth textures, whereas column, linen and laid have lines at different depths and positions; cockle resembles handmade paper</a:t>
            </a:r>
          </a:p>
          <a:p>
            <a:endParaRPr lang="en-GB" dirty="0"/>
          </a:p>
        </p:txBody>
      </p:sp>
      <p:pic>
        <p:nvPicPr>
          <p:cNvPr id="9" name="Picture 8">
            <a:extLst>
              <a:ext uri="{FF2B5EF4-FFF2-40B4-BE49-F238E27FC236}">
                <a16:creationId xmlns:a16="http://schemas.microsoft.com/office/drawing/2014/main" id="{770E6F5E-56A1-4DA7-B4BB-CB4EBA79DC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804691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Strength factors of base paper</a:t>
            </a:r>
          </a:p>
        </p:txBody>
      </p:sp>
      <p:sp>
        <p:nvSpPr>
          <p:cNvPr id="3" name="Text Placeholder 2"/>
          <p:cNvSpPr>
            <a:spLocks noGrp="1"/>
          </p:cNvSpPr>
          <p:nvPr>
            <p:ph type="body" sz="quarter" idx="14"/>
          </p:nvPr>
        </p:nvSpPr>
        <p:spPr/>
        <p:txBody>
          <a:bodyPr/>
          <a:lstStyle/>
          <a:p>
            <a:r>
              <a:rPr lang="en-GB" dirty="0"/>
              <a:t>Tear resistance depends on four factors</a:t>
            </a:r>
          </a:p>
          <a:p>
            <a:pPr lvl="1"/>
            <a:r>
              <a:rPr lang="en-GB" dirty="0"/>
              <a:t>The way the cellulose fibres bond to each other </a:t>
            </a:r>
          </a:p>
          <a:p>
            <a:pPr lvl="1"/>
            <a:r>
              <a:rPr lang="en-GB" dirty="0"/>
              <a:t>The strength of the cellulose fibres </a:t>
            </a:r>
          </a:p>
          <a:p>
            <a:pPr lvl="1"/>
            <a:r>
              <a:rPr lang="en-GB" dirty="0"/>
              <a:t>The length of the cellulose fibres; longer being stronger</a:t>
            </a:r>
          </a:p>
          <a:p>
            <a:pPr lvl="1"/>
            <a:r>
              <a:rPr lang="en-GB" dirty="0"/>
              <a:t>The quantity of fillers used; more fillers mean less strength</a:t>
            </a:r>
          </a:p>
          <a:p>
            <a:pPr lvl="1"/>
            <a:r>
              <a:rPr lang="en-GB" dirty="0">
                <a:solidFill>
                  <a:srgbClr val="173777"/>
                </a:solidFill>
              </a:rPr>
              <a:t>Which surface finish adds tear resistance?</a:t>
            </a:r>
          </a:p>
        </p:txBody>
      </p:sp>
    </p:spTree>
    <p:extLst>
      <p:ext uri="{BB962C8B-B14F-4D97-AF65-F5344CB8AC3E}">
        <p14:creationId xmlns:p14="http://schemas.microsoft.com/office/powerpoint/2010/main" val="2410649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34ADCC-FF78-4E79-BB7C-0B3AE8DE2C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9358" y="2171838"/>
            <a:ext cx="4103625" cy="3779929"/>
          </a:xfrm>
          <a:prstGeom prst="rect">
            <a:avLst/>
          </a:prstGeom>
        </p:spPr>
      </p:pic>
      <p:sp>
        <p:nvSpPr>
          <p:cNvPr id="2" name="Text Placeholder 1">
            <a:extLst>
              <a:ext uri="{FF2B5EF4-FFF2-40B4-BE49-F238E27FC236}">
                <a16:creationId xmlns:a16="http://schemas.microsoft.com/office/drawing/2014/main" id="{B283ABCA-076A-422B-9DA0-FFBBAE245C28}"/>
              </a:ext>
            </a:extLst>
          </p:cNvPr>
          <p:cNvSpPr>
            <a:spLocks noGrp="1"/>
          </p:cNvSpPr>
          <p:nvPr>
            <p:ph type="body" sz="quarter" idx="13"/>
          </p:nvPr>
        </p:nvSpPr>
        <p:spPr/>
        <p:txBody>
          <a:bodyPr/>
          <a:lstStyle/>
          <a:p>
            <a:r>
              <a:rPr lang="en-GB" dirty="0"/>
              <a:t>Tear resistance testing</a:t>
            </a:r>
          </a:p>
        </p:txBody>
      </p:sp>
      <p:sp>
        <p:nvSpPr>
          <p:cNvPr id="3" name="Text Placeholder 2">
            <a:extLst>
              <a:ext uri="{FF2B5EF4-FFF2-40B4-BE49-F238E27FC236}">
                <a16:creationId xmlns:a16="http://schemas.microsoft.com/office/drawing/2014/main" id="{44F0267B-0CF7-4647-8F3B-E1B6C66A6639}"/>
              </a:ext>
            </a:extLst>
          </p:cNvPr>
          <p:cNvSpPr>
            <a:spLocks noGrp="1"/>
          </p:cNvSpPr>
          <p:nvPr>
            <p:ph type="body" sz="quarter" idx="14"/>
          </p:nvPr>
        </p:nvSpPr>
        <p:spPr/>
        <p:txBody>
          <a:bodyPr/>
          <a:lstStyle/>
          <a:p>
            <a:r>
              <a:rPr lang="en-GB" dirty="0"/>
              <a:t>The Elmendorf tear test is the most </a:t>
            </a:r>
            <a:br>
              <a:rPr lang="en-GB" dirty="0"/>
            </a:br>
            <a:r>
              <a:rPr lang="en-GB" dirty="0"/>
              <a:t>widely used for paper and board</a:t>
            </a:r>
          </a:p>
          <a:p>
            <a:pPr lvl="1"/>
            <a:r>
              <a:rPr lang="en-GB" dirty="0"/>
              <a:t>It calculates how much force is </a:t>
            </a:r>
            <a:br>
              <a:rPr lang="en-GB" dirty="0"/>
            </a:br>
            <a:r>
              <a:rPr lang="en-GB" dirty="0"/>
              <a:t>used to continue a tear in a sample</a:t>
            </a:r>
          </a:p>
          <a:p>
            <a:pPr lvl="1"/>
            <a:r>
              <a:rPr lang="en-GB" dirty="0"/>
              <a:t>Samples are partially cut and </a:t>
            </a:r>
            <a:br>
              <a:rPr lang="en-GB" dirty="0"/>
            </a:br>
            <a:r>
              <a:rPr lang="en-GB" dirty="0"/>
              <a:t>clamped in position</a:t>
            </a:r>
          </a:p>
          <a:p>
            <a:pPr lvl="1"/>
            <a:r>
              <a:rPr lang="en-GB" dirty="0"/>
              <a:t>A pendulum tears the sample </a:t>
            </a:r>
            <a:br>
              <a:rPr lang="en-GB" dirty="0"/>
            </a:br>
            <a:r>
              <a:rPr lang="en-GB" dirty="0"/>
              <a:t>and continues to a resting </a:t>
            </a:r>
            <a:br>
              <a:rPr lang="en-GB" dirty="0"/>
            </a:br>
            <a:r>
              <a:rPr lang="en-GB" dirty="0"/>
              <a:t>point which is noted on a </a:t>
            </a:r>
            <a:br>
              <a:rPr lang="en-GB" dirty="0"/>
            </a:br>
            <a:r>
              <a:rPr lang="en-GB" dirty="0"/>
              <a:t>scale in </a:t>
            </a:r>
            <a:r>
              <a:rPr lang="en-GB" b="1" dirty="0"/>
              <a:t>Elmendorf units</a:t>
            </a:r>
          </a:p>
          <a:p>
            <a:pPr lvl="1"/>
            <a:r>
              <a:rPr lang="en-GB" dirty="0"/>
              <a:t>The Smithers Pira test is similar </a:t>
            </a:r>
            <a:br>
              <a:rPr lang="en-GB" dirty="0"/>
            </a:br>
            <a:r>
              <a:rPr lang="en-GB" dirty="0"/>
              <a:t>and measures multiple sheets</a:t>
            </a:r>
          </a:p>
          <a:p>
            <a:pPr lvl="1"/>
            <a:endParaRPr lang="en-GB" dirty="0"/>
          </a:p>
        </p:txBody>
      </p:sp>
    </p:spTree>
    <p:extLst>
      <p:ext uri="{BB962C8B-B14F-4D97-AF65-F5344CB8AC3E}">
        <p14:creationId xmlns:p14="http://schemas.microsoft.com/office/powerpoint/2010/main" val="1457462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2CE28D-3731-4C65-918E-F86BF87843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0631"/>
            <a:ext cx="9144000" cy="6207369"/>
          </a:xfrm>
          <a:prstGeom prst="rect">
            <a:avLst/>
          </a:prstGeom>
        </p:spPr>
      </p:pic>
      <p:sp>
        <p:nvSpPr>
          <p:cNvPr id="2" name="Text Placeholder 1">
            <a:extLst>
              <a:ext uri="{FF2B5EF4-FFF2-40B4-BE49-F238E27FC236}">
                <a16:creationId xmlns:a16="http://schemas.microsoft.com/office/drawing/2014/main" id="{72CB24D2-7796-4498-B042-22427292728B}"/>
              </a:ext>
            </a:extLst>
          </p:cNvPr>
          <p:cNvSpPr>
            <a:spLocks noGrp="1"/>
          </p:cNvSpPr>
          <p:nvPr>
            <p:ph type="body" sz="quarter" idx="13"/>
          </p:nvPr>
        </p:nvSpPr>
        <p:spPr/>
        <p:txBody>
          <a:bodyPr/>
          <a:lstStyle/>
          <a:p>
            <a:r>
              <a:rPr lang="en-GB" dirty="0"/>
              <a:t>Impact resistance</a:t>
            </a:r>
          </a:p>
        </p:txBody>
      </p:sp>
      <p:sp>
        <p:nvSpPr>
          <p:cNvPr id="3" name="Text Placeholder 2">
            <a:extLst>
              <a:ext uri="{FF2B5EF4-FFF2-40B4-BE49-F238E27FC236}">
                <a16:creationId xmlns:a16="http://schemas.microsoft.com/office/drawing/2014/main" id="{C9D0A199-1BEE-4BB4-9195-4CD21D423D21}"/>
              </a:ext>
            </a:extLst>
          </p:cNvPr>
          <p:cNvSpPr>
            <a:spLocks noGrp="1"/>
          </p:cNvSpPr>
          <p:nvPr>
            <p:ph type="body" sz="quarter" idx="14"/>
          </p:nvPr>
        </p:nvSpPr>
        <p:spPr/>
        <p:txBody>
          <a:bodyPr/>
          <a:lstStyle/>
          <a:p>
            <a:r>
              <a:rPr lang="en-GB" dirty="0"/>
              <a:t>Another way to measure the strength of paper and board products is to subject them to an impact force</a:t>
            </a:r>
          </a:p>
          <a:p>
            <a:pPr lvl="1"/>
            <a:r>
              <a:rPr lang="en-GB" dirty="0"/>
              <a:t>The main ways papers and boards are damaged through impact are:</a:t>
            </a:r>
          </a:p>
          <a:p>
            <a:pPr marL="1076325" lvl="2" indent="-361950"/>
            <a:r>
              <a:rPr lang="en-GB" dirty="0"/>
              <a:t>packaging being damaged during transportation and use</a:t>
            </a:r>
          </a:p>
          <a:p>
            <a:pPr marL="1076325" lvl="2" indent="-361950"/>
            <a:r>
              <a:rPr lang="en-GB" dirty="0"/>
              <a:t>indentation through used of implement on the surface, such as pens and pencils</a:t>
            </a:r>
          </a:p>
          <a:p>
            <a:pPr lvl="1"/>
            <a:endParaRPr lang="en-GB" dirty="0"/>
          </a:p>
        </p:txBody>
      </p:sp>
    </p:spTree>
    <p:extLst>
      <p:ext uri="{BB962C8B-B14F-4D97-AF65-F5344CB8AC3E}">
        <p14:creationId xmlns:p14="http://schemas.microsoft.com/office/powerpoint/2010/main" val="316278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Fit for purpose</a:t>
            </a:r>
          </a:p>
        </p:txBody>
      </p:sp>
      <p:sp>
        <p:nvSpPr>
          <p:cNvPr id="3" name="Text Placeholder 2"/>
          <p:cNvSpPr>
            <a:spLocks noGrp="1"/>
          </p:cNvSpPr>
          <p:nvPr>
            <p:ph type="body" sz="quarter" idx="14"/>
          </p:nvPr>
        </p:nvSpPr>
        <p:spPr>
          <a:xfrm>
            <a:off x="724280" y="1704179"/>
            <a:ext cx="7797230" cy="3114311"/>
          </a:xfrm>
        </p:spPr>
        <p:txBody>
          <a:bodyPr/>
          <a:lstStyle/>
          <a:p>
            <a:r>
              <a:rPr lang="en-GB" dirty="0"/>
              <a:t>Paper qualities are usually considered depending on the end use, for example:</a:t>
            </a:r>
          </a:p>
          <a:p>
            <a:pPr lvl="1"/>
            <a:r>
              <a:rPr lang="en-GB" dirty="0"/>
              <a:t>The paper’s weight - will it be posted? </a:t>
            </a:r>
            <a:br>
              <a:rPr lang="en-GB" dirty="0"/>
            </a:br>
            <a:r>
              <a:rPr lang="en-GB" dirty="0"/>
              <a:t>Airmail letters are very lightweight </a:t>
            </a:r>
            <a:br>
              <a:rPr lang="en-GB" dirty="0"/>
            </a:br>
            <a:r>
              <a:rPr lang="en-GB" dirty="0"/>
              <a:t>meaning cheaper to transport</a:t>
            </a:r>
          </a:p>
          <a:p>
            <a:pPr lvl="1"/>
            <a:r>
              <a:rPr lang="en-GB" dirty="0"/>
              <a:t>Longevity - newsprint is for one-off </a:t>
            </a:r>
            <a:br>
              <a:rPr lang="en-GB" dirty="0"/>
            </a:br>
            <a:r>
              <a:rPr lang="en-GB" dirty="0"/>
              <a:t>use and low quality will suffice</a:t>
            </a:r>
          </a:p>
          <a:p>
            <a:pPr lvl="1"/>
            <a:r>
              <a:rPr lang="en-GB" dirty="0"/>
              <a:t>Impact strength - corrugated board </a:t>
            </a:r>
            <a:br>
              <a:rPr lang="en-GB" dirty="0"/>
            </a:br>
            <a:r>
              <a:rPr lang="en-GB" dirty="0"/>
              <a:t>for packaging is directionally	 </a:t>
            </a:r>
            <a:br>
              <a:rPr lang="en-GB" dirty="0"/>
            </a:br>
            <a:r>
              <a:rPr lang="en-GB" dirty="0"/>
              <a:t>reinforced and structurally strong</a:t>
            </a:r>
          </a:p>
          <a:p>
            <a:pPr lvl="1"/>
            <a:r>
              <a:rPr lang="en-GB" dirty="0"/>
              <a:t>Waste and cost efficiency - e.g. does the </a:t>
            </a:r>
            <a:br>
              <a:rPr lang="en-GB" dirty="0"/>
            </a:br>
            <a:r>
              <a:rPr lang="en-GB" dirty="0"/>
              <a:t>design fit or tesselate on the stock sizes?</a:t>
            </a:r>
          </a:p>
        </p:txBody>
      </p:sp>
      <p:pic>
        <p:nvPicPr>
          <p:cNvPr id="5" name="Picture 4">
            <a:extLst>
              <a:ext uri="{FF2B5EF4-FFF2-40B4-BE49-F238E27FC236}">
                <a16:creationId xmlns:a16="http://schemas.microsoft.com/office/drawing/2014/main" id="{47C46722-EBE3-43DD-A817-51C36EEDB6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2868" y="2362199"/>
            <a:ext cx="3051132" cy="3289301"/>
          </a:xfrm>
          <a:prstGeom prst="rect">
            <a:avLst/>
          </a:prstGeom>
        </p:spPr>
      </p:pic>
      <p:pic>
        <p:nvPicPr>
          <p:cNvPr id="6" name="Picture 5">
            <a:extLst>
              <a:ext uri="{FF2B5EF4-FFF2-40B4-BE49-F238E27FC236}">
                <a16:creationId xmlns:a16="http://schemas.microsoft.com/office/drawing/2014/main" id="{92C094E8-E5E0-4DE2-88AC-3B2954B09C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420796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Die cutting</a:t>
            </a:r>
          </a:p>
        </p:txBody>
      </p:sp>
      <p:sp>
        <p:nvSpPr>
          <p:cNvPr id="3" name="Text Placeholder 2"/>
          <p:cNvSpPr>
            <a:spLocks noGrp="1"/>
          </p:cNvSpPr>
          <p:nvPr>
            <p:ph type="body" sz="quarter" idx="14"/>
          </p:nvPr>
        </p:nvSpPr>
        <p:spPr>
          <a:xfrm>
            <a:off x="724280" y="1704179"/>
            <a:ext cx="7894934" cy="3453607"/>
          </a:xfrm>
        </p:spPr>
        <p:txBody>
          <a:bodyPr/>
          <a:lstStyle/>
          <a:p>
            <a:r>
              <a:rPr lang="en-US" dirty="0"/>
              <a:t>Commercially, paper and board can be cut, scored, perforated and creased in one action with a die cutter</a:t>
            </a:r>
          </a:p>
          <a:p>
            <a:pPr lvl="1"/>
            <a:r>
              <a:rPr lang="en-US" dirty="0"/>
              <a:t>Large quantities of identical shapes can be produced quickly </a:t>
            </a:r>
          </a:p>
          <a:p>
            <a:pPr lvl="1"/>
            <a:r>
              <a:rPr lang="en-US" dirty="0"/>
              <a:t>The die is made by </a:t>
            </a:r>
            <a:br>
              <a:rPr lang="en-US" dirty="0"/>
            </a:br>
            <a:r>
              <a:rPr lang="en-US" dirty="0"/>
              <a:t>skilled technicians using a</a:t>
            </a:r>
            <a:br>
              <a:rPr lang="en-US" dirty="0"/>
            </a:br>
            <a:r>
              <a:rPr lang="en-US" dirty="0"/>
              <a:t>CAD drawing and laser cut </a:t>
            </a:r>
            <a:br>
              <a:rPr lang="en-US" dirty="0"/>
            </a:br>
            <a:r>
              <a:rPr lang="en-US" dirty="0"/>
              <a:t>plywood backing plates</a:t>
            </a:r>
          </a:p>
          <a:p>
            <a:pPr lvl="1"/>
            <a:r>
              <a:rPr lang="en-US" dirty="0"/>
              <a:t>Nets for packaging and </a:t>
            </a:r>
            <a:br>
              <a:rPr lang="en-US" dirty="0"/>
            </a:br>
            <a:r>
              <a:rPr lang="en-US" dirty="0"/>
              <a:t>stationery products are </a:t>
            </a:r>
            <a:br>
              <a:rPr lang="en-US" dirty="0"/>
            </a:br>
            <a:r>
              <a:rPr lang="en-US" dirty="0"/>
              <a:t>made this way</a:t>
            </a:r>
          </a:p>
          <a:p>
            <a:endParaRPr lang="en-GB" dirty="0"/>
          </a:p>
        </p:txBody>
      </p:sp>
    </p:spTree>
    <p:extLst>
      <p:ext uri="{BB962C8B-B14F-4D97-AF65-F5344CB8AC3E}">
        <p14:creationId xmlns:p14="http://schemas.microsoft.com/office/powerpoint/2010/main" val="297521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3777"/>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3600" y="1702799"/>
            <a:ext cx="7861300" cy="4918133"/>
          </a:xfrm>
        </p:spPr>
        <p:txBody>
          <a:bodyPr/>
          <a:lstStyle/>
          <a:p>
            <a:pPr lvl="0"/>
            <a:r>
              <a:rPr lang="en-US" dirty="0">
                <a:effectLst/>
              </a:rPr>
              <a:t>Understand the common sources and manufacturing process of papers and boards</a:t>
            </a:r>
          </a:p>
          <a:p>
            <a:pPr lvl="0"/>
            <a:r>
              <a:rPr lang="en-US" dirty="0">
                <a:effectLst/>
              </a:rPr>
              <a:t>Know the common stock forms of papers and boards</a:t>
            </a:r>
          </a:p>
          <a:p>
            <a:pPr lvl="0"/>
            <a:r>
              <a:rPr lang="en-US" dirty="0">
                <a:effectLst/>
              </a:rPr>
              <a:t>Be able to identify specific qualities for a selection of papers and boards</a:t>
            </a:r>
          </a:p>
          <a:p>
            <a:pPr marL="0" indent="0">
              <a:buNone/>
            </a:pPr>
            <a:endParaRPr lang="en-GB" dirty="0"/>
          </a:p>
          <a:p>
            <a:pPr marL="0" indent="0">
              <a:buNone/>
            </a:pPr>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The anatomy of a die cutter</a:t>
            </a:r>
            <a:endParaRPr lang="en-GB" dirty="0"/>
          </a:p>
        </p:txBody>
      </p:sp>
      <p:sp>
        <p:nvSpPr>
          <p:cNvPr id="3" name="Text Placeholder 2"/>
          <p:cNvSpPr>
            <a:spLocks noGrp="1"/>
          </p:cNvSpPr>
          <p:nvPr>
            <p:ph type="body" sz="quarter" idx="14"/>
          </p:nvPr>
        </p:nvSpPr>
        <p:spPr/>
        <p:txBody>
          <a:bodyPr/>
          <a:lstStyle/>
          <a:p>
            <a:r>
              <a:rPr lang="en-US" dirty="0"/>
              <a:t>Metal rules or blades (usually steel) are embedded in the desired shape in the laser cut plywood form</a:t>
            </a:r>
          </a:p>
          <a:p>
            <a:pPr lvl="1"/>
            <a:r>
              <a:rPr lang="en-US" dirty="0"/>
              <a:t>The material is placed on the cutting plate and pressed onto the die which cuts, scores, creases or perforates the material</a:t>
            </a:r>
          </a:p>
          <a:p>
            <a:pPr lvl="1"/>
            <a:r>
              <a:rPr lang="en-US" dirty="0">
                <a:solidFill>
                  <a:srgbClr val="173777"/>
                </a:solidFill>
              </a:rPr>
              <a:t>What do the ejection rubbers do?</a:t>
            </a:r>
          </a:p>
          <a:p>
            <a:endParaRPr lang="en-GB" dirty="0"/>
          </a:p>
        </p:txBody>
      </p:sp>
      <p:pic>
        <p:nvPicPr>
          <p:cNvPr id="8" name="Picture 7">
            <a:extLst>
              <a:ext uri="{FF2B5EF4-FFF2-40B4-BE49-F238E27FC236}">
                <a16:creationId xmlns:a16="http://schemas.microsoft.com/office/drawing/2014/main" id="{0E2EF855-CFAD-46F7-8231-0DA0E259F9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5186" y="4049051"/>
            <a:ext cx="5493627" cy="2232987"/>
          </a:xfrm>
          <a:prstGeom prst="rect">
            <a:avLst/>
          </a:prstGeom>
        </p:spPr>
      </p:pic>
    </p:spTree>
    <p:extLst>
      <p:ext uri="{BB962C8B-B14F-4D97-AF65-F5344CB8AC3E}">
        <p14:creationId xmlns:p14="http://schemas.microsoft.com/office/powerpoint/2010/main" val="3994966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23F0FF-AB0E-4B63-831C-575C3ABA0A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76709" y="2571751"/>
            <a:ext cx="6067291" cy="4286250"/>
          </a:xfrm>
          <a:prstGeom prst="rect">
            <a:avLst/>
          </a:prstGeom>
        </p:spPr>
      </p:pic>
      <p:sp>
        <p:nvSpPr>
          <p:cNvPr id="2" name="Text Placeholder 1">
            <a:extLst>
              <a:ext uri="{FF2B5EF4-FFF2-40B4-BE49-F238E27FC236}">
                <a16:creationId xmlns:a16="http://schemas.microsoft.com/office/drawing/2014/main" id="{7E12997B-E01D-417D-B7EF-0DF6D3C6DE0B}"/>
              </a:ext>
            </a:extLst>
          </p:cNvPr>
          <p:cNvSpPr>
            <a:spLocks noGrp="1"/>
          </p:cNvSpPr>
          <p:nvPr>
            <p:ph type="body" sz="quarter" idx="13"/>
          </p:nvPr>
        </p:nvSpPr>
        <p:spPr/>
        <p:txBody>
          <a:bodyPr/>
          <a:lstStyle/>
          <a:p>
            <a:r>
              <a:rPr lang="en-GB" dirty="0"/>
              <a:t>Folding and creasing</a:t>
            </a:r>
          </a:p>
        </p:txBody>
      </p:sp>
      <p:sp>
        <p:nvSpPr>
          <p:cNvPr id="3" name="Text Placeholder 2">
            <a:extLst>
              <a:ext uri="{FF2B5EF4-FFF2-40B4-BE49-F238E27FC236}">
                <a16:creationId xmlns:a16="http://schemas.microsoft.com/office/drawing/2014/main" id="{686C1DF3-8CAC-4F7D-8D26-102EB4E044D2}"/>
              </a:ext>
            </a:extLst>
          </p:cNvPr>
          <p:cNvSpPr>
            <a:spLocks noGrp="1"/>
          </p:cNvSpPr>
          <p:nvPr>
            <p:ph type="body" sz="quarter" idx="14"/>
          </p:nvPr>
        </p:nvSpPr>
        <p:spPr>
          <a:xfrm>
            <a:off x="724279" y="1704179"/>
            <a:ext cx="7974448" cy="3453607"/>
          </a:xfrm>
        </p:spPr>
        <p:txBody>
          <a:bodyPr/>
          <a:lstStyle/>
          <a:p>
            <a:r>
              <a:rPr lang="en-GB" dirty="0"/>
              <a:t>The difference between creasing and folding is subtle </a:t>
            </a:r>
          </a:p>
          <a:p>
            <a:pPr lvl="1"/>
            <a:r>
              <a:rPr lang="en-GB" b="1" dirty="0"/>
              <a:t>Creasing</a:t>
            </a:r>
            <a:r>
              <a:rPr lang="en-GB" dirty="0"/>
              <a:t> paper or board involves making a line that is permanently present after the material has been creased or folded either by hand or with a creasing rule</a:t>
            </a:r>
          </a:p>
          <a:p>
            <a:pPr lvl="1"/>
            <a:r>
              <a:rPr lang="en-GB" dirty="0"/>
              <a:t>The cellulose fibres become permanently crushed and weakened resulting in a crease line</a:t>
            </a:r>
          </a:p>
          <a:p>
            <a:pPr lvl="1"/>
            <a:r>
              <a:rPr lang="en-GB" b="1" dirty="0"/>
              <a:t>Folding</a:t>
            </a:r>
            <a:r>
              <a:rPr lang="en-GB" dirty="0"/>
              <a:t> in industry means to</a:t>
            </a:r>
            <a:br>
              <a:rPr lang="en-GB" dirty="0"/>
            </a:br>
            <a:r>
              <a:rPr lang="en-GB" dirty="0"/>
              <a:t>create a shape e.g. a box,</a:t>
            </a:r>
            <a:br>
              <a:rPr lang="en-GB" dirty="0"/>
            </a:br>
            <a:r>
              <a:rPr lang="en-GB" dirty="0"/>
              <a:t>an envelope or pamphlet</a:t>
            </a:r>
          </a:p>
          <a:p>
            <a:pPr lvl="1"/>
            <a:r>
              <a:rPr lang="en-GB" dirty="0">
                <a:solidFill>
                  <a:srgbClr val="173777"/>
                </a:solidFill>
              </a:rPr>
              <a:t>Fold the corner of a piece</a:t>
            </a:r>
            <a:br>
              <a:rPr lang="en-GB" dirty="0">
                <a:solidFill>
                  <a:srgbClr val="173777"/>
                </a:solidFill>
              </a:rPr>
            </a:br>
            <a:r>
              <a:rPr lang="en-GB" dirty="0">
                <a:solidFill>
                  <a:srgbClr val="173777"/>
                </a:solidFill>
              </a:rPr>
              <a:t>of paper and press firmly,</a:t>
            </a:r>
            <a:br>
              <a:rPr lang="en-GB" dirty="0">
                <a:solidFill>
                  <a:srgbClr val="173777"/>
                </a:solidFill>
              </a:rPr>
            </a:br>
            <a:r>
              <a:rPr lang="en-GB" dirty="0">
                <a:solidFill>
                  <a:srgbClr val="173777"/>
                </a:solidFill>
              </a:rPr>
              <a:t>now fold it flat – can you </a:t>
            </a:r>
            <a:br>
              <a:rPr lang="en-GB" dirty="0">
                <a:solidFill>
                  <a:srgbClr val="173777"/>
                </a:solidFill>
              </a:rPr>
            </a:br>
            <a:r>
              <a:rPr lang="en-GB" dirty="0">
                <a:solidFill>
                  <a:srgbClr val="173777"/>
                </a:solidFill>
              </a:rPr>
              <a:t>get rid of the crease line?</a:t>
            </a:r>
          </a:p>
          <a:p>
            <a:pPr marL="444500" lvl="1" indent="0">
              <a:buNone/>
            </a:pPr>
            <a:endParaRPr lang="en-GB" dirty="0"/>
          </a:p>
        </p:txBody>
      </p:sp>
      <p:pic>
        <p:nvPicPr>
          <p:cNvPr id="7" name="Picture 6">
            <a:extLst>
              <a:ext uri="{FF2B5EF4-FFF2-40B4-BE49-F238E27FC236}">
                <a16:creationId xmlns:a16="http://schemas.microsoft.com/office/drawing/2014/main" id="{7C131D58-8DD1-4EFC-A715-B3BC446E04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32133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12997B-E01D-417D-B7EF-0DF6D3C6DE0B}"/>
              </a:ext>
            </a:extLst>
          </p:cNvPr>
          <p:cNvSpPr>
            <a:spLocks noGrp="1"/>
          </p:cNvSpPr>
          <p:nvPr>
            <p:ph type="body" sz="quarter" idx="13"/>
          </p:nvPr>
        </p:nvSpPr>
        <p:spPr/>
        <p:txBody>
          <a:bodyPr/>
          <a:lstStyle/>
          <a:p>
            <a:r>
              <a:rPr lang="en-GB" dirty="0">
                <a:solidFill>
                  <a:schemeClr val="bg1"/>
                </a:solidFill>
              </a:rPr>
              <a:t>Scoring</a:t>
            </a:r>
          </a:p>
        </p:txBody>
      </p:sp>
      <p:sp>
        <p:nvSpPr>
          <p:cNvPr id="3" name="Text Placeholder 2">
            <a:extLst>
              <a:ext uri="{FF2B5EF4-FFF2-40B4-BE49-F238E27FC236}">
                <a16:creationId xmlns:a16="http://schemas.microsoft.com/office/drawing/2014/main" id="{686C1DF3-8CAC-4F7D-8D26-102EB4E044D2}"/>
              </a:ext>
            </a:extLst>
          </p:cNvPr>
          <p:cNvSpPr>
            <a:spLocks noGrp="1"/>
          </p:cNvSpPr>
          <p:nvPr>
            <p:ph type="body" sz="quarter" idx="14"/>
          </p:nvPr>
        </p:nvSpPr>
        <p:spPr>
          <a:xfrm>
            <a:off x="724279" y="1704179"/>
            <a:ext cx="7998302" cy="3453607"/>
          </a:xfrm>
        </p:spPr>
        <p:txBody>
          <a:bodyPr/>
          <a:lstStyle/>
          <a:p>
            <a:r>
              <a:rPr lang="en-GB" b="1" dirty="0">
                <a:solidFill>
                  <a:schemeClr val="bg1"/>
                </a:solidFill>
              </a:rPr>
              <a:t>Scoring</a:t>
            </a:r>
            <a:r>
              <a:rPr lang="en-GB" dirty="0">
                <a:solidFill>
                  <a:schemeClr val="bg1"/>
                </a:solidFill>
              </a:rPr>
              <a:t> is used to make a more exact line</a:t>
            </a:r>
          </a:p>
          <a:p>
            <a:pPr lvl="1"/>
            <a:r>
              <a:rPr lang="en-GB" b="1" dirty="0">
                <a:solidFill>
                  <a:srgbClr val="173777"/>
                </a:solidFill>
              </a:rPr>
              <a:t>Scoring</a:t>
            </a:r>
            <a:r>
              <a:rPr lang="en-GB" dirty="0">
                <a:solidFill>
                  <a:srgbClr val="173777"/>
                </a:solidFill>
              </a:rPr>
              <a:t> is the same process as cutting but the blade doesn’t go all the way through the material as less pressure is used</a:t>
            </a:r>
          </a:p>
          <a:p>
            <a:pPr lvl="1"/>
            <a:r>
              <a:rPr lang="en-GB" dirty="0">
                <a:solidFill>
                  <a:srgbClr val="173777"/>
                </a:solidFill>
              </a:rPr>
              <a:t>Score lines partially cut the material allowing a sharp edge </a:t>
            </a:r>
            <a:br>
              <a:rPr lang="en-GB" dirty="0">
                <a:solidFill>
                  <a:srgbClr val="173777"/>
                </a:solidFill>
              </a:rPr>
            </a:br>
            <a:r>
              <a:rPr lang="en-GB" dirty="0">
                <a:solidFill>
                  <a:srgbClr val="173777"/>
                </a:solidFill>
              </a:rPr>
              <a:t>or joint to be created that can articulate accurately</a:t>
            </a:r>
            <a:endParaRPr lang="en-GB" dirty="0"/>
          </a:p>
        </p:txBody>
      </p:sp>
    </p:spTree>
    <p:extLst>
      <p:ext uri="{BB962C8B-B14F-4D97-AF65-F5344CB8AC3E}">
        <p14:creationId xmlns:p14="http://schemas.microsoft.com/office/powerpoint/2010/main" val="1972978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EDFF1D-AF46-4E23-B1F0-37F881B45A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86592" y="4759569"/>
            <a:ext cx="4597745" cy="1126817"/>
          </a:xfrm>
          <a:prstGeom prst="rect">
            <a:avLst/>
          </a:prstGeom>
        </p:spPr>
      </p:pic>
      <p:pic>
        <p:nvPicPr>
          <p:cNvPr id="7" name="Picture 6">
            <a:extLst>
              <a:ext uri="{FF2B5EF4-FFF2-40B4-BE49-F238E27FC236}">
                <a16:creationId xmlns:a16="http://schemas.microsoft.com/office/drawing/2014/main" id="{F0B09F5D-4F29-4CC7-9C56-1C07D6B3EF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7426" y="3429979"/>
            <a:ext cx="1989982" cy="2397569"/>
          </a:xfrm>
          <a:prstGeom prst="rect">
            <a:avLst/>
          </a:prstGeom>
        </p:spPr>
      </p:pic>
      <p:sp>
        <p:nvSpPr>
          <p:cNvPr id="2" name="Text Placeholder 1">
            <a:extLst>
              <a:ext uri="{FF2B5EF4-FFF2-40B4-BE49-F238E27FC236}">
                <a16:creationId xmlns:a16="http://schemas.microsoft.com/office/drawing/2014/main" id="{896C266B-34AA-4537-858D-811844F4FAB9}"/>
              </a:ext>
            </a:extLst>
          </p:cNvPr>
          <p:cNvSpPr>
            <a:spLocks noGrp="1"/>
          </p:cNvSpPr>
          <p:nvPr>
            <p:ph type="body" sz="quarter" idx="13"/>
          </p:nvPr>
        </p:nvSpPr>
        <p:spPr/>
        <p:txBody>
          <a:bodyPr/>
          <a:lstStyle/>
          <a:p>
            <a:r>
              <a:rPr lang="en-GB" dirty="0">
                <a:solidFill>
                  <a:schemeClr val="bg1"/>
                </a:solidFill>
              </a:rPr>
              <a:t>Perforations</a:t>
            </a:r>
          </a:p>
        </p:txBody>
      </p:sp>
      <p:sp>
        <p:nvSpPr>
          <p:cNvPr id="3" name="Text Placeholder 2">
            <a:extLst>
              <a:ext uri="{FF2B5EF4-FFF2-40B4-BE49-F238E27FC236}">
                <a16:creationId xmlns:a16="http://schemas.microsoft.com/office/drawing/2014/main" id="{0FE987B0-5931-4215-8BFF-5F7CFAF98831}"/>
              </a:ext>
            </a:extLst>
          </p:cNvPr>
          <p:cNvSpPr>
            <a:spLocks noGrp="1"/>
          </p:cNvSpPr>
          <p:nvPr>
            <p:ph type="body" sz="quarter" idx="14"/>
          </p:nvPr>
        </p:nvSpPr>
        <p:spPr/>
        <p:txBody>
          <a:bodyPr/>
          <a:lstStyle/>
          <a:p>
            <a:r>
              <a:rPr lang="en-GB" dirty="0">
                <a:solidFill>
                  <a:schemeClr val="bg1"/>
                </a:solidFill>
              </a:rPr>
              <a:t>These small cuts in a paper or board allow for portions to be folded or torn off with good accuracy</a:t>
            </a:r>
          </a:p>
          <a:p>
            <a:pPr lvl="1"/>
            <a:r>
              <a:rPr lang="en-GB" dirty="0">
                <a:solidFill>
                  <a:schemeClr val="bg1"/>
                </a:solidFill>
              </a:rPr>
              <a:t>Usually created with a perforation rule in a die cutter</a:t>
            </a:r>
          </a:p>
          <a:p>
            <a:pPr lvl="1"/>
            <a:r>
              <a:rPr lang="en-GB" dirty="0">
                <a:solidFill>
                  <a:schemeClr val="bg1"/>
                </a:solidFill>
              </a:rPr>
              <a:t>They can be created by hand using </a:t>
            </a:r>
            <a:br>
              <a:rPr lang="en-GB" dirty="0">
                <a:solidFill>
                  <a:schemeClr val="bg1"/>
                </a:solidFill>
              </a:rPr>
            </a:br>
            <a:r>
              <a:rPr lang="en-GB" dirty="0">
                <a:solidFill>
                  <a:schemeClr val="bg1"/>
                </a:solidFill>
              </a:rPr>
              <a:t>a perforation cutter where different</a:t>
            </a:r>
            <a:br>
              <a:rPr lang="en-GB" dirty="0">
                <a:solidFill>
                  <a:schemeClr val="bg1"/>
                </a:solidFill>
              </a:rPr>
            </a:br>
            <a:r>
              <a:rPr lang="en-GB" dirty="0">
                <a:solidFill>
                  <a:schemeClr val="bg1"/>
                </a:solidFill>
              </a:rPr>
              <a:t>profile wheels can be attached</a:t>
            </a:r>
          </a:p>
          <a:p>
            <a:pPr lvl="1"/>
            <a:endParaRPr lang="en-GB" dirty="0">
              <a:solidFill>
                <a:schemeClr val="bg1"/>
              </a:solidFill>
            </a:endParaRPr>
          </a:p>
          <a:p>
            <a:endParaRPr lang="en-GB" dirty="0"/>
          </a:p>
        </p:txBody>
      </p:sp>
    </p:spTree>
    <p:extLst>
      <p:ext uri="{BB962C8B-B14F-4D97-AF65-F5344CB8AC3E}">
        <p14:creationId xmlns:p14="http://schemas.microsoft.com/office/powerpoint/2010/main" val="2967669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0FB096-6212-4B4E-A278-38ECB81F1E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 y="650630"/>
            <a:ext cx="9144001" cy="6207369"/>
          </a:xfrm>
          <a:prstGeom prst="rect">
            <a:avLst/>
          </a:prstGeom>
        </p:spPr>
      </p:pic>
      <p:sp>
        <p:nvSpPr>
          <p:cNvPr id="2" name="Text Placeholder 1"/>
          <p:cNvSpPr>
            <a:spLocks noGrp="1"/>
          </p:cNvSpPr>
          <p:nvPr>
            <p:ph type="body" sz="quarter" idx="13"/>
          </p:nvPr>
        </p:nvSpPr>
        <p:spPr/>
        <p:txBody>
          <a:bodyPr/>
          <a:lstStyle/>
          <a:p>
            <a:r>
              <a:rPr lang="en-GB" dirty="0"/>
              <a:t>School-based cutting &amp; scoring</a:t>
            </a:r>
          </a:p>
        </p:txBody>
      </p:sp>
      <p:sp>
        <p:nvSpPr>
          <p:cNvPr id="3" name="Text Placeholder 2"/>
          <p:cNvSpPr>
            <a:spLocks noGrp="1"/>
          </p:cNvSpPr>
          <p:nvPr>
            <p:ph type="body" sz="quarter" idx="14"/>
          </p:nvPr>
        </p:nvSpPr>
        <p:spPr/>
        <p:txBody>
          <a:bodyPr/>
          <a:lstStyle/>
          <a:p>
            <a:r>
              <a:rPr lang="en-GB" dirty="0"/>
              <a:t>Tools you will use:</a:t>
            </a:r>
          </a:p>
          <a:p>
            <a:pPr lvl="2"/>
            <a:r>
              <a:rPr lang="en-GB" dirty="0">
                <a:solidFill>
                  <a:schemeClr val="tx1"/>
                </a:solidFill>
              </a:rPr>
              <a:t>Safety rule </a:t>
            </a:r>
          </a:p>
          <a:p>
            <a:pPr lvl="2"/>
            <a:r>
              <a:rPr lang="en-GB" dirty="0">
                <a:solidFill>
                  <a:schemeClr val="tx1"/>
                </a:solidFill>
              </a:rPr>
              <a:t>Cutting mat</a:t>
            </a:r>
          </a:p>
          <a:p>
            <a:pPr lvl="2"/>
            <a:r>
              <a:rPr lang="en-GB" dirty="0">
                <a:solidFill>
                  <a:schemeClr val="tx1"/>
                </a:solidFill>
              </a:rPr>
              <a:t>Scalpel for cutting</a:t>
            </a:r>
          </a:p>
          <a:p>
            <a:pPr lvl="2"/>
            <a:r>
              <a:rPr lang="en-GB" dirty="0">
                <a:solidFill>
                  <a:schemeClr val="tx1"/>
                </a:solidFill>
              </a:rPr>
              <a:t>Blunt edge knife for scoring</a:t>
            </a:r>
            <a:br>
              <a:rPr lang="en-GB" dirty="0">
                <a:solidFill>
                  <a:schemeClr val="tx1"/>
                </a:solidFill>
              </a:rPr>
            </a:br>
            <a:endParaRPr lang="en-GB" sz="200" dirty="0">
              <a:solidFill>
                <a:schemeClr val="tx1"/>
              </a:solidFill>
            </a:endParaRPr>
          </a:p>
          <a:p>
            <a:pPr lvl="2"/>
            <a:endParaRPr lang="en-GB" sz="200" dirty="0">
              <a:solidFill>
                <a:schemeClr val="tx1"/>
              </a:solidFill>
            </a:endParaRPr>
          </a:p>
          <a:p>
            <a:pPr lvl="1"/>
            <a:r>
              <a:rPr lang="en-GB" dirty="0">
                <a:solidFill>
                  <a:schemeClr val="bg1"/>
                </a:solidFill>
              </a:rPr>
              <a:t>Which CNC machines can </a:t>
            </a:r>
            <a:br>
              <a:rPr lang="en-GB" dirty="0">
                <a:solidFill>
                  <a:schemeClr val="bg1"/>
                </a:solidFill>
              </a:rPr>
            </a:br>
            <a:r>
              <a:rPr lang="en-GB" dirty="0">
                <a:solidFill>
                  <a:schemeClr val="bg1"/>
                </a:solidFill>
              </a:rPr>
              <a:t>be used in school to cut and </a:t>
            </a:r>
            <a:br>
              <a:rPr lang="en-GB" dirty="0">
                <a:solidFill>
                  <a:schemeClr val="bg1"/>
                </a:solidFill>
              </a:rPr>
            </a:br>
            <a:r>
              <a:rPr lang="en-GB" dirty="0">
                <a:solidFill>
                  <a:schemeClr val="bg1"/>
                </a:solidFill>
              </a:rPr>
              <a:t>score paper and board? </a:t>
            </a:r>
          </a:p>
        </p:txBody>
      </p:sp>
    </p:spTree>
    <p:extLst>
      <p:ext uri="{BB962C8B-B14F-4D97-AF65-F5344CB8AC3E}">
        <p14:creationId xmlns:p14="http://schemas.microsoft.com/office/powerpoint/2010/main" val="3938605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Revisiting paper qualities</a:t>
            </a:r>
            <a:endParaRPr lang="en-US" dirty="0"/>
          </a:p>
        </p:txBody>
      </p:sp>
      <p:sp>
        <p:nvSpPr>
          <p:cNvPr id="3" name="Text Placeholder 2"/>
          <p:cNvSpPr>
            <a:spLocks noGrp="1"/>
          </p:cNvSpPr>
          <p:nvPr>
            <p:ph type="body" sz="quarter" idx="14"/>
          </p:nvPr>
        </p:nvSpPr>
        <p:spPr/>
        <p:txBody>
          <a:bodyPr/>
          <a:lstStyle/>
          <a:p>
            <a:r>
              <a:rPr lang="en-GB" dirty="0"/>
              <a:t>Complete </a:t>
            </a:r>
            <a:r>
              <a:rPr lang="en-GB" b="1" dirty="0"/>
              <a:t>Task 1 </a:t>
            </a:r>
            <a:r>
              <a:rPr lang="en-GB" dirty="0"/>
              <a:t>of your Worksheet to </a:t>
            </a:r>
            <a:r>
              <a:rPr lang="en-GB"/>
              <a:t>describe </a:t>
            </a:r>
            <a:br>
              <a:rPr lang="en-GB"/>
            </a:br>
            <a:r>
              <a:rPr lang="en-GB"/>
              <a:t>the </a:t>
            </a:r>
            <a:r>
              <a:rPr lang="en-GB" dirty="0"/>
              <a:t>manufacturing processes applied to </a:t>
            </a:r>
            <a:r>
              <a:rPr lang="en-GB"/>
              <a:t>the </a:t>
            </a:r>
            <a:br>
              <a:rPr lang="en-GB"/>
            </a:br>
            <a:r>
              <a:rPr lang="en-GB"/>
              <a:t>paper </a:t>
            </a:r>
            <a:r>
              <a:rPr lang="en-GB" dirty="0"/>
              <a:t>samples</a:t>
            </a:r>
          </a:p>
          <a:p>
            <a:pPr lvl="1"/>
            <a:r>
              <a:rPr lang="en-GB" dirty="0"/>
              <a:t>Use </a:t>
            </a:r>
            <a:r>
              <a:rPr lang="en-GB" b="1" dirty="0"/>
              <a:t>Starter activity </a:t>
            </a:r>
            <a:r>
              <a:rPr lang="en-GB" dirty="0"/>
              <a:t>of your Worksheet for guidance</a:t>
            </a:r>
          </a:p>
          <a:p>
            <a:pPr lvl="1"/>
            <a:r>
              <a:rPr lang="en-GB" dirty="0">
                <a:solidFill>
                  <a:srgbClr val="173777"/>
                </a:solidFill>
              </a:rPr>
              <a:t>Using the samples provided, explain what different processing has taken place during manufacture considering:</a:t>
            </a:r>
          </a:p>
          <a:p>
            <a:pPr lvl="1"/>
            <a:r>
              <a:rPr lang="en-GB" dirty="0">
                <a:solidFill>
                  <a:srgbClr val="20692A"/>
                </a:solidFill>
              </a:rPr>
              <a:t>Whiteness – opacity – strength – absorbency – finish</a:t>
            </a:r>
          </a:p>
          <a:p>
            <a:pPr lvl="2"/>
            <a:r>
              <a:rPr lang="en-GB" dirty="0"/>
              <a:t>You may add any additional characteristics you find such as </a:t>
            </a:r>
            <a:r>
              <a:rPr lang="en-GB" dirty="0">
                <a:solidFill>
                  <a:srgbClr val="20692A"/>
                </a:solidFill>
              </a:rPr>
              <a:t>texture, lamination, printability </a:t>
            </a:r>
            <a:r>
              <a:rPr lang="en-GB" dirty="0"/>
              <a:t>and so on</a:t>
            </a:r>
          </a:p>
          <a:p>
            <a:pPr marL="444500" lvl="1" indent="0">
              <a:buNone/>
            </a:pPr>
            <a:endParaRPr lang="en-GB" sz="200" dirty="0"/>
          </a:p>
        </p:txBody>
      </p:sp>
    </p:spTree>
    <p:extLst>
      <p:ext uri="{BB962C8B-B14F-4D97-AF65-F5344CB8AC3E}">
        <p14:creationId xmlns:p14="http://schemas.microsoft.com/office/powerpoint/2010/main" val="147621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1FEA0A-96E2-495F-ACE6-2DE7742236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3265" y="2295496"/>
            <a:ext cx="5757470" cy="4359703"/>
          </a:xfrm>
          <a:prstGeom prst="rect">
            <a:avLst/>
          </a:prstGeom>
        </p:spPr>
      </p:pic>
      <p:sp>
        <p:nvSpPr>
          <p:cNvPr id="2" name="Text Placeholder 1"/>
          <p:cNvSpPr>
            <a:spLocks noGrp="1"/>
          </p:cNvSpPr>
          <p:nvPr>
            <p:ph type="body" sz="quarter" idx="13"/>
          </p:nvPr>
        </p:nvSpPr>
        <p:spPr/>
        <p:txBody>
          <a:bodyPr/>
          <a:lstStyle/>
          <a:p>
            <a:r>
              <a:rPr lang="en-GB"/>
              <a:t>Worksheet 1</a:t>
            </a:r>
            <a:endParaRPr lang="en-GB" dirty="0"/>
          </a:p>
        </p:txBody>
      </p:sp>
      <p:sp>
        <p:nvSpPr>
          <p:cNvPr id="3" name="Text Placeholder 2"/>
          <p:cNvSpPr>
            <a:spLocks noGrp="1"/>
          </p:cNvSpPr>
          <p:nvPr>
            <p:ph type="body" sz="quarter" idx="14"/>
          </p:nvPr>
        </p:nvSpPr>
        <p:spPr/>
        <p:txBody>
          <a:bodyPr/>
          <a:lstStyle/>
          <a:p>
            <a:r>
              <a:rPr lang="en-GB" dirty="0"/>
              <a:t>Complete</a:t>
            </a:r>
            <a:r>
              <a:rPr lang="en-GB" b="1" dirty="0"/>
              <a:t> </a:t>
            </a:r>
            <a:r>
              <a:rPr lang="en-GB" b="1"/>
              <a:t>Task 2 </a:t>
            </a:r>
            <a:r>
              <a:rPr lang="en-GB" dirty="0"/>
              <a:t>to recognise die cutting processes</a:t>
            </a:r>
          </a:p>
          <a:p>
            <a:endParaRPr lang="en-GB" dirty="0"/>
          </a:p>
        </p:txBody>
      </p:sp>
    </p:spTree>
    <p:extLst>
      <p:ext uri="{BB962C8B-B14F-4D97-AF65-F5344CB8AC3E}">
        <p14:creationId xmlns:p14="http://schemas.microsoft.com/office/powerpoint/2010/main" val="2157270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Plenary</a:t>
            </a:r>
            <a:endParaRPr lang="en-GB" dirty="0"/>
          </a:p>
        </p:txBody>
      </p:sp>
      <p:sp>
        <p:nvSpPr>
          <p:cNvPr id="4" name="Text Placeholder 3">
            <a:extLst>
              <a:ext uri="{FF2B5EF4-FFF2-40B4-BE49-F238E27FC236}">
                <a16:creationId xmlns:a16="http://schemas.microsoft.com/office/drawing/2014/main" id="{6EF50E54-0D07-4C95-8803-84B9996F3F75}"/>
              </a:ext>
            </a:extLst>
          </p:cNvPr>
          <p:cNvSpPr>
            <a:spLocks noGrp="1"/>
          </p:cNvSpPr>
          <p:nvPr>
            <p:ph type="body" sz="quarter" idx="14"/>
          </p:nvPr>
        </p:nvSpPr>
        <p:spPr/>
        <p:txBody>
          <a:bodyPr/>
          <a:lstStyle/>
          <a:p>
            <a:r>
              <a:rPr lang="en-GB" dirty="0"/>
              <a:t>Why are cellulose fibres needed in the production of papers and boards?</a:t>
            </a:r>
          </a:p>
          <a:p>
            <a:r>
              <a:rPr lang="en-GB" dirty="0"/>
              <a:t>Why might bleaching agents be added to pulp? </a:t>
            </a:r>
          </a:p>
          <a:p>
            <a:r>
              <a:rPr lang="en-GB" dirty="0"/>
              <a:t>What is the process used to decrease the absorbency of papers and boards? </a:t>
            </a:r>
          </a:p>
          <a:p>
            <a:r>
              <a:rPr lang="en-GB" dirty="0"/>
              <a:t>Die cutting cuts paper and board: What other processes can it perform?</a:t>
            </a:r>
          </a:p>
          <a:p>
            <a:endParaRPr lang="en-GB" dirty="0"/>
          </a:p>
        </p:txBody>
      </p:sp>
      <p:sp>
        <p:nvSpPr>
          <p:cNvPr id="5" name="Text Placeholder 2"/>
          <p:cNvSpPr txBox="1">
            <a:spLocks/>
          </p:cNvSpPr>
          <p:nvPr/>
        </p:nvSpPr>
        <p:spPr>
          <a:xfrm>
            <a:off x="699258" y="1725599"/>
            <a:ext cx="7797230" cy="3453607"/>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lang="en-US" sz="2000" kern="1200" dirty="0">
                <a:solidFill>
                  <a:srgbClr val="6D2F47"/>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a:solidFill>
                  <a:srgbClr val="D8C8EA"/>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en-GB" dirty="0"/>
          </a:p>
        </p:txBody>
      </p:sp>
    </p:spTree>
    <p:extLst>
      <p:ext uri="{BB962C8B-B14F-4D97-AF65-F5344CB8AC3E}">
        <p14:creationId xmlns:p14="http://schemas.microsoft.com/office/powerpoint/2010/main" val="1748159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F297F6-2C69-443B-9724-EBB1838CA5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1435"/>
            <a:ext cx="9144000" cy="6206565"/>
          </a:xfrm>
          <a:prstGeom prst="rect">
            <a:avLst/>
          </a:prstGeom>
        </p:spPr>
      </p:pic>
      <p:sp>
        <p:nvSpPr>
          <p:cNvPr id="2" name="Text Placeholder 1">
            <a:extLst>
              <a:ext uri="{FF2B5EF4-FFF2-40B4-BE49-F238E27FC236}">
                <a16:creationId xmlns:a16="http://schemas.microsoft.com/office/drawing/2014/main" id="{8A02F8F5-A56B-4839-8798-C3DBCC8D5A2F}"/>
              </a:ext>
            </a:extLst>
          </p:cNvPr>
          <p:cNvSpPr>
            <a:spLocks noGrp="1"/>
          </p:cNvSpPr>
          <p:nvPr>
            <p:ph type="body" sz="quarter" idx="13"/>
          </p:nvPr>
        </p:nvSpPr>
        <p:spPr/>
        <p:txBody>
          <a:bodyPr/>
          <a:lstStyle/>
          <a:p>
            <a:r>
              <a:rPr lang="en-GB" dirty="0">
                <a:solidFill>
                  <a:schemeClr val="bg1"/>
                </a:solidFill>
              </a:rPr>
              <a:t>Starter activity</a:t>
            </a:r>
          </a:p>
        </p:txBody>
      </p:sp>
      <p:sp>
        <p:nvSpPr>
          <p:cNvPr id="3" name="Text Placeholder 2">
            <a:extLst>
              <a:ext uri="{FF2B5EF4-FFF2-40B4-BE49-F238E27FC236}">
                <a16:creationId xmlns:a16="http://schemas.microsoft.com/office/drawing/2014/main" id="{77D1770A-D797-4724-A79C-60A60EE2DC92}"/>
              </a:ext>
            </a:extLst>
          </p:cNvPr>
          <p:cNvSpPr>
            <a:spLocks noGrp="1"/>
          </p:cNvSpPr>
          <p:nvPr>
            <p:ph type="body" sz="quarter" idx="14"/>
          </p:nvPr>
        </p:nvSpPr>
        <p:spPr/>
        <p:txBody>
          <a:bodyPr/>
          <a:lstStyle/>
          <a:p>
            <a:r>
              <a:rPr lang="en-GB" dirty="0"/>
              <a:t>Using the </a:t>
            </a:r>
            <a:r>
              <a:rPr lang="en-GB" b="1" dirty="0"/>
              <a:t>three</a:t>
            </a:r>
            <a:r>
              <a:rPr lang="en-GB" dirty="0"/>
              <a:t> samples provided, complete </a:t>
            </a:r>
            <a:br>
              <a:rPr lang="en-GB" dirty="0"/>
            </a:br>
            <a:r>
              <a:rPr lang="en-GB" dirty="0"/>
              <a:t>the</a:t>
            </a:r>
            <a:r>
              <a:rPr lang="en-GB" b="1" dirty="0"/>
              <a:t> Starter activity </a:t>
            </a:r>
            <a:r>
              <a:rPr lang="en-GB" dirty="0"/>
              <a:t>of </a:t>
            </a:r>
            <a:r>
              <a:rPr lang="en-GB" b="1" dirty="0"/>
              <a:t>Worksheet</a:t>
            </a:r>
            <a:r>
              <a:rPr lang="en-GB" dirty="0"/>
              <a:t> </a:t>
            </a:r>
            <a:r>
              <a:rPr lang="en-GB" b="1" dirty="0"/>
              <a:t>1</a:t>
            </a:r>
            <a:r>
              <a:rPr lang="en-GB" dirty="0"/>
              <a:t> to note any observations relating to the following characteristics: </a:t>
            </a:r>
          </a:p>
          <a:p>
            <a:pPr lvl="2"/>
            <a:r>
              <a:rPr lang="en-GB" dirty="0">
                <a:solidFill>
                  <a:schemeClr val="bg1"/>
                </a:solidFill>
              </a:rPr>
              <a:t>Whiteness </a:t>
            </a:r>
          </a:p>
          <a:p>
            <a:pPr lvl="2"/>
            <a:r>
              <a:rPr lang="en-GB" dirty="0">
                <a:solidFill>
                  <a:schemeClr val="bg1"/>
                </a:solidFill>
              </a:rPr>
              <a:t>Opacity</a:t>
            </a:r>
          </a:p>
          <a:p>
            <a:pPr lvl="2"/>
            <a:r>
              <a:rPr lang="en-GB" dirty="0">
                <a:solidFill>
                  <a:schemeClr val="bg1"/>
                </a:solidFill>
              </a:rPr>
              <a:t>Strength</a:t>
            </a:r>
          </a:p>
          <a:p>
            <a:pPr lvl="2"/>
            <a:r>
              <a:rPr lang="en-GB" dirty="0">
                <a:solidFill>
                  <a:schemeClr val="bg1"/>
                </a:solidFill>
              </a:rPr>
              <a:t>Absorbency</a:t>
            </a:r>
          </a:p>
          <a:p>
            <a:pPr lvl="2"/>
            <a:r>
              <a:rPr lang="en-GB" dirty="0">
                <a:solidFill>
                  <a:schemeClr val="bg1"/>
                </a:solidFill>
              </a:rPr>
              <a:t>Finish</a:t>
            </a:r>
          </a:p>
          <a:p>
            <a:pPr lvl="2"/>
            <a:r>
              <a:rPr lang="en-GB" dirty="0">
                <a:solidFill>
                  <a:schemeClr val="bg1"/>
                </a:solidFill>
              </a:rPr>
              <a:t>Cost</a:t>
            </a:r>
          </a:p>
          <a:p>
            <a:endParaRPr lang="en-GB" dirty="0"/>
          </a:p>
        </p:txBody>
      </p:sp>
      <p:pic>
        <p:nvPicPr>
          <p:cNvPr id="8" name="Picture 7">
            <a:extLst>
              <a:ext uri="{FF2B5EF4-FFF2-40B4-BE49-F238E27FC236}">
                <a16:creationId xmlns:a16="http://schemas.microsoft.com/office/drawing/2014/main" id="{A4C4CCA4-BE90-41DD-B9DF-62AE3D8599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08817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D5DCC4-41E7-4A21-823F-AF698DF3A3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31313" y="644056"/>
            <a:ext cx="5112688" cy="6213944"/>
          </a:xfrm>
          <a:prstGeom prst="rect">
            <a:avLst/>
          </a:prstGeom>
        </p:spPr>
      </p:pic>
      <p:sp>
        <p:nvSpPr>
          <p:cNvPr id="2" name="Text Placeholder 1">
            <a:extLst>
              <a:ext uri="{FF2B5EF4-FFF2-40B4-BE49-F238E27FC236}">
                <a16:creationId xmlns:a16="http://schemas.microsoft.com/office/drawing/2014/main" id="{47A1815E-2C0B-46B5-B04A-E20C9D7E003F}"/>
              </a:ext>
            </a:extLst>
          </p:cNvPr>
          <p:cNvSpPr>
            <a:spLocks noGrp="1"/>
          </p:cNvSpPr>
          <p:nvPr>
            <p:ph type="body" sz="quarter" idx="13"/>
          </p:nvPr>
        </p:nvSpPr>
        <p:spPr/>
        <p:txBody>
          <a:bodyPr/>
          <a:lstStyle/>
          <a:p>
            <a:r>
              <a:rPr lang="en-GB" dirty="0"/>
              <a:t>What is paper made from?</a:t>
            </a:r>
          </a:p>
        </p:txBody>
      </p:sp>
      <p:sp>
        <p:nvSpPr>
          <p:cNvPr id="3" name="Text Placeholder 2">
            <a:extLst>
              <a:ext uri="{FF2B5EF4-FFF2-40B4-BE49-F238E27FC236}">
                <a16:creationId xmlns:a16="http://schemas.microsoft.com/office/drawing/2014/main" id="{153075E4-9B38-4ACE-8D8C-32E9745943F9}"/>
              </a:ext>
            </a:extLst>
          </p:cNvPr>
          <p:cNvSpPr>
            <a:spLocks noGrp="1"/>
          </p:cNvSpPr>
          <p:nvPr>
            <p:ph type="body" sz="quarter" idx="14"/>
          </p:nvPr>
        </p:nvSpPr>
        <p:spPr/>
        <p:txBody>
          <a:bodyPr/>
          <a:lstStyle/>
          <a:p>
            <a:r>
              <a:rPr lang="en-GB" dirty="0"/>
              <a:t>Both paper and board are made from </a:t>
            </a:r>
            <a:br>
              <a:rPr lang="en-GB" dirty="0"/>
            </a:br>
            <a:r>
              <a:rPr lang="en-GB" dirty="0"/>
              <a:t>cellulose fibres derived from plants</a:t>
            </a:r>
          </a:p>
          <a:p>
            <a:pPr lvl="1"/>
            <a:r>
              <a:rPr lang="en-GB" dirty="0"/>
              <a:t>The fibres pictured are from waste sugarcane </a:t>
            </a:r>
            <a:br>
              <a:rPr lang="en-GB" dirty="0"/>
            </a:br>
            <a:r>
              <a:rPr lang="en-GB" dirty="0"/>
              <a:t>that has had the sweet juice extracted for sugar</a:t>
            </a:r>
          </a:p>
          <a:p>
            <a:pPr lvl="1"/>
            <a:r>
              <a:rPr lang="en-GB" dirty="0"/>
              <a:t>The shredded cane, named ‘bagasse’, is </a:t>
            </a:r>
            <a:br>
              <a:rPr lang="en-GB" dirty="0"/>
            </a:br>
            <a:r>
              <a:rPr lang="en-GB" dirty="0"/>
              <a:t>processed to make popular paper products</a:t>
            </a:r>
          </a:p>
          <a:p>
            <a:pPr lvl="2"/>
            <a:r>
              <a:rPr lang="en-GB" dirty="0"/>
              <a:t>What other sources of cellulose fibre are used</a:t>
            </a:r>
            <a:br>
              <a:rPr lang="en-GB" dirty="0"/>
            </a:br>
            <a:r>
              <a:rPr lang="en-GB" dirty="0"/>
              <a:t>for paper and board products? </a:t>
            </a:r>
          </a:p>
        </p:txBody>
      </p:sp>
      <p:pic>
        <p:nvPicPr>
          <p:cNvPr id="5" name="Picture 4">
            <a:extLst>
              <a:ext uri="{FF2B5EF4-FFF2-40B4-BE49-F238E27FC236}">
                <a16:creationId xmlns:a16="http://schemas.microsoft.com/office/drawing/2014/main" id="{DFE4B67E-015E-4494-9D8B-BD461C84B5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15886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bg1"/>
                </a:solidFill>
              </a:rPr>
              <a:t>Paper and board sources</a:t>
            </a:r>
            <a:r>
              <a:rPr lang="en-US" dirty="0"/>
              <a:t> </a:t>
            </a:r>
          </a:p>
        </p:txBody>
      </p:sp>
      <p:sp>
        <p:nvSpPr>
          <p:cNvPr id="3" name="Text Placeholder 2"/>
          <p:cNvSpPr>
            <a:spLocks noGrp="1"/>
          </p:cNvSpPr>
          <p:nvPr>
            <p:ph type="body" sz="quarter" idx="14"/>
          </p:nvPr>
        </p:nvSpPr>
        <p:spPr>
          <a:xfrm>
            <a:off x="724280" y="1704179"/>
            <a:ext cx="7797230" cy="3453607"/>
          </a:xfrm>
        </p:spPr>
        <p:txBody>
          <a:bodyPr/>
          <a:lstStyle/>
          <a:p>
            <a:r>
              <a:rPr lang="en-US" dirty="0">
                <a:solidFill>
                  <a:schemeClr val="bg1"/>
                </a:solidFill>
              </a:rPr>
              <a:t>Sources of cellulose </a:t>
            </a:r>
            <a:br>
              <a:rPr lang="en-US" dirty="0">
                <a:solidFill>
                  <a:schemeClr val="bg1"/>
                </a:solidFill>
              </a:rPr>
            </a:br>
            <a:r>
              <a:rPr lang="en-GB" dirty="0">
                <a:solidFill>
                  <a:schemeClr val="bg1"/>
                </a:solidFill>
              </a:rPr>
              <a:t>fibres</a:t>
            </a:r>
            <a:r>
              <a:rPr lang="en-US" dirty="0">
                <a:solidFill>
                  <a:schemeClr val="bg1"/>
                </a:solidFill>
              </a:rPr>
              <a:t> include:</a:t>
            </a:r>
          </a:p>
          <a:p>
            <a:pPr lvl="2"/>
            <a:r>
              <a:rPr lang="en-US" dirty="0">
                <a:solidFill>
                  <a:schemeClr val="bg1"/>
                </a:solidFill>
              </a:rPr>
              <a:t>flax</a:t>
            </a:r>
          </a:p>
          <a:p>
            <a:pPr lvl="2"/>
            <a:r>
              <a:rPr lang="en-US" dirty="0">
                <a:solidFill>
                  <a:schemeClr val="bg1"/>
                </a:solidFill>
              </a:rPr>
              <a:t>hemp</a:t>
            </a:r>
          </a:p>
          <a:p>
            <a:pPr lvl="2"/>
            <a:r>
              <a:rPr lang="en-US" dirty="0">
                <a:solidFill>
                  <a:schemeClr val="bg1"/>
                </a:solidFill>
              </a:rPr>
              <a:t>straw</a:t>
            </a:r>
          </a:p>
          <a:p>
            <a:pPr lvl="2"/>
            <a:r>
              <a:rPr lang="en-US" dirty="0">
                <a:solidFill>
                  <a:schemeClr val="bg1"/>
                </a:solidFill>
              </a:rPr>
              <a:t>cotton</a:t>
            </a:r>
          </a:p>
          <a:p>
            <a:pPr lvl="2"/>
            <a:r>
              <a:rPr lang="en-US" dirty="0">
                <a:solidFill>
                  <a:schemeClr val="bg1"/>
                </a:solidFill>
              </a:rPr>
              <a:t>bamboo</a:t>
            </a:r>
          </a:p>
          <a:p>
            <a:pPr lvl="2"/>
            <a:r>
              <a:rPr lang="en-US" dirty="0">
                <a:solidFill>
                  <a:schemeClr val="bg1"/>
                </a:solidFill>
              </a:rPr>
              <a:t>and most </a:t>
            </a:r>
            <a:br>
              <a:rPr lang="en-US" dirty="0">
                <a:solidFill>
                  <a:schemeClr val="bg1"/>
                </a:solidFill>
              </a:rPr>
            </a:br>
            <a:r>
              <a:rPr lang="en-US" dirty="0">
                <a:solidFill>
                  <a:schemeClr val="bg1"/>
                </a:solidFill>
              </a:rPr>
              <a:t>commonly wood</a:t>
            </a:r>
            <a:br>
              <a:rPr lang="en-US" dirty="0">
                <a:solidFill>
                  <a:schemeClr val="bg1"/>
                </a:solidFill>
              </a:rPr>
            </a:br>
            <a:endParaRPr lang="en-US" dirty="0">
              <a:solidFill>
                <a:schemeClr val="bg1"/>
              </a:solidFill>
            </a:endParaRPr>
          </a:p>
          <a:p>
            <a:r>
              <a:rPr lang="en-US" dirty="0">
                <a:solidFill>
                  <a:schemeClr val="bg1"/>
                </a:solidFill>
              </a:rPr>
              <a:t>What’s this ream of </a:t>
            </a:r>
            <a:br>
              <a:rPr lang="en-US" dirty="0">
                <a:solidFill>
                  <a:schemeClr val="bg1"/>
                </a:solidFill>
              </a:rPr>
            </a:br>
            <a:r>
              <a:rPr lang="en-US" dirty="0">
                <a:solidFill>
                  <a:schemeClr val="bg1"/>
                </a:solidFill>
              </a:rPr>
              <a:t>paper made from?</a:t>
            </a:r>
          </a:p>
          <a:p>
            <a:pPr lvl="1"/>
            <a:endParaRPr lang="en-US" dirty="0"/>
          </a:p>
          <a:p>
            <a:pPr lvl="1"/>
            <a:endParaRPr lang="en-US" dirty="0"/>
          </a:p>
        </p:txBody>
      </p:sp>
    </p:spTree>
    <p:extLst>
      <p:ext uri="{BB962C8B-B14F-4D97-AF65-F5344CB8AC3E}">
        <p14:creationId xmlns:p14="http://schemas.microsoft.com/office/powerpoint/2010/main" val="336910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55AA38-B42A-4DA8-A133-C0D38119C1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47215"/>
            <a:ext cx="9144000" cy="6210785"/>
          </a:xfrm>
          <a:prstGeom prst="rect">
            <a:avLst/>
          </a:prstGeom>
        </p:spPr>
      </p:pic>
      <p:sp>
        <p:nvSpPr>
          <p:cNvPr id="2" name="Text Placeholder 1"/>
          <p:cNvSpPr>
            <a:spLocks noGrp="1"/>
          </p:cNvSpPr>
          <p:nvPr>
            <p:ph type="body" sz="quarter" idx="13"/>
          </p:nvPr>
        </p:nvSpPr>
        <p:spPr/>
        <p:txBody>
          <a:bodyPr/>
          <a:lstStyle/>
          <a:p>
            <a:r>
              <a:rPr lang="en-US" dirty="0"/>
              <a:t>Are special trees needed?</a:t>
            </a:r>
          </a:p>
        </p:txBody>
      </p:sp>
      <p:sp>
        <p:nvSpPr>
          <p:cNvPr id="3" name="Text Placeholder 2"/>
          <p:cNvSpPr>
            <a:spLocks noGrp="1"/>
          </p:cNvSpPr>
          <p:nvPr>
            <p:ph type="body" sz="quarter" idx="14"/>
          </p:nvPr>
        </p:nvSpPr>
        <p:spPr/>
        <p:txBody>
          <a:bodyPr/>
          <a:lstStyle/>
          <a:p>
            <a:r>
              <a:rPr lang="en-GB" dirty="0"/>
              <a:t>The best cellulose fibres for paper </a:t>
            </a:r>
            <a:br>
              <a:rPr lang="en-GB" dirty="0"/>
            </a:br>
            <a:r>
              <a:rPr lang="en-GB" dirty="0"/>
              <a:t>production comes from wood due </a:t>
            </a:r>
            <a:br>
              <a:rPr lang="en-GB" dirty="0"/>
            </a:br>
            <a:r>
              <a:rPr lang="en-GB" dirty="0"/>
              <a:t>to quality of the fibres length </a:t>
            </a:r>
            <a:br>
              <a:rPr lang="en-GB" dirty="0"/>
            </a:br>
            <a:r>
              <a:rPr lang="en-GB" dirty="0"/>
              <a:t>and strength </a:t>
            </a:r>
          </a:p>
          <a:p>
            <a:pPr lvl="1"/>
            <a:r>
              <a:rPr lang="en-GB" dirty="0"/>
              <a:t>Deciduous and coniferous </a:t>
            </a:r>
            <a:br>
              <a:rPr lang="en-GB" dirty="0"/>
            </a:br>
            <a:r>
              <a:rPr lang="en-GB" dirty="0"/>
              <a:t>trees can be used </a:t>
            </a:r>
          </a:p>
          <a:p>
            <a:pPr lvl="1"/>
            <a:r>
              <a:rPr lang="en-GB" dirty="0">
                <a:solidFill>
                  <a:srgbClr val="173777"/>
                </a:solidFill>
              </a:rPr>
              <a:t>Why is it more common </a:t>
            </a:r>
            <a:br>
              <a:rPr lang="en-GB" dirty="0">
                <a:solidFill>
                  <a:srgbClr val="173777"/>
                </a:solidFill>
              </a:rPr>
            </a:br>
            <a:r>
              <a:rPr lang="en-GB" dirty="0">
                <a:solidFill>
                  <a:srgbClr val="173777"/>
                </a:solidFill>
              </a:rPr>
              <a:t>to use softwoods for </a:t>
            </a:r>
            <a:br>
              <a:rPr lang="en-GB" dirty="0">
                <a:solidFill>
                  <a:srgbClr val="173777"/>
                </a:solidFill>
              </a:rPr>
            </a:br>
            <a:r>
              <a:rPr lang="en-GB" dirty="0">
                <a:solidFill>
                  <a:srgbClr val="173777"/>
                </a:solidFill>
              </a:rPr>
              <a:t>paper production</a:t>
            </a:r>
            <a:r>
              <a:rPr lang="en-GB" dirty="0"/>
              <a:t>? </a:t>
            </a:r>
          </a:p>
        </p:txBody>
      </p:sp>
    </p:spTree>
    <p:extLst>
      <p:ext uri="{BB962C8B-B14F-4D97-AF65-F5344CB8AC3E}">
        <p14:creationId xmlns:p14="http://schemas.microsoft.com/office/powerpoint/2010/main" val="375079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76ED37-0305-493B-884A-7832618546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632"/>
            <a:ext cx="9144001" cy="6207368"/>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What goes into making paper?</a:t>
            </a:r>
          </a:p>
        </p:txBody>
      </p:sp>
      <p:sp>
        <p:nvSpPr>
          <p:cNvPr id="3" name="Text Placeholder 2"/>
          <p:cNvSpPr>
            <a:spLocks noGrp="1"/>
          </p:cNvSpPr>
          <p:nvPr>
            <p:ph type="body" sz="quarter" idx="14"/>
          </p:nvPr>
        </p:nvSpPr>
        <p:spPr/>
        <p:txBody>
          <a:bodyPr/>
          <a:lstStyle/>
          <a:p>
            <a:r>
              <a:rPr lang="en-US" dirty="0">
                <a:solidFill>
                  <a:schemeClr val="bg1"/>
                </a:solidFill>
              </a:rPr>
              <a:t>It’s made from debarked, chipped wood</a:t>
            </a:r>
            <a:br>
              <a:rPr lang="en-US" dirty="0">
                <a:solidFill>
                  <a:schemeClr val="bg1"/>
                </a:solidFill>
              </a:rPr>
            </a:br>
            <a:r>
              <a:rPr lang="en-US" dirty="0">
                <a:solidFill>
                  <a:schemeClr val="bg1"/>
                </a:solidFill>
              </a:rPr>
              <a:t>or other cellulose fibres and:</a:t>
            </a:r>
          </a:p>
          <a:p>
            <a:pPr lvl="1"/>
            <a:r>
              <a:rPr lang="en-GB" dirty="0">
                <a:solidFill>
                  <a:schemeClr val="bg1"/>
                </a:solidFill>
              </a:rPr>
              <a:t>acetic acid and/or other chemicals are used </a:t>
            </a:r>
            <a:br>
              <a:rPr lang="en-GB" dirty="0">
                <a:solidFill>
                  <a:schemeClr val="bg1"/>
                </a:solidFill>
              </a:rPr>
            </a:br>
            <a:r>
              <a:rPr lang="en-GB" dirty="0">
                <a:solidFill>
                  <a:schemeClr val="bg1"/>
                </a:solidFill>
              </a:rPr>
              <a:t>to break down the lignin that bonds </a:t>
            </a:r>
            <a:br>
              <a:rPr lang="en-GB" dirty="0">
                <a:solidFill>
                  <a:schemeClr val="bg1"/>
                </a:solidFill>
              </a:rPr>
            </a:br>
            <a:r>
              <a:rPr lang="en-GB" dirty="0">
                <a:solidFill>
                  <a:schemeClr val="bg1"/>
                </a:solidFill>
              </a:rPr>
              <a:t>the cellulose fibres</a:t>
            </a:r>
          </a:p>
          <a:p>
            <a:pPr lvl="1"/>
            <a:r>
              <a:rPr lang="en-GB" dirty="0">
                <a:solidFill>
                  <a:schemeClr val="bg1"/>
                </a:solidFill>
              </a:rPr>
              <a:t>fillers like clay and calcium </a:t>
            </a:r>
            <a:br>
              <a:rPr lang="en-GB" dirty="0">
                <a:solidFill>
                  <a:schemeClr val="bg1"/>
                </a:solidFill>
              </a:rPr>
            </a:br>
            <a:r>
              <a:rPr lang="en-GB" dirty="0">
                <a:solidFill>
                  <a:schemeClr val="bg1"/>
                </a:solidFill>
              </a:rPr>
              <a:t>carbonate are often added</a:t>
            </a:r>
          </a:p>
          <a:p>
            <a:pPr lvl="1"/>
            <a:r>
              <a:rPr lang="en-GB" dirty="0">
                <a:solidFill>
                  <a:schemeClr val="bg1"/>
                </a:solidFill>
              </a:rPr>
              <a:t>brightening agents</a:t>
            </a:r>
            <a:br>
              <a:rPr lang="en-GB" dirty="0">
                <a:solidFill>
                  <a:schemeClr val="bg1"/>
                </a:solidFill>
              </a:rPr>
            </a:br>
            <a:r>
              <a:rPr lang="en-GB" dirty="0">
                <a:solidFill>
                  <a:schemeClr val="bg1"/>
                </a:solidFill>
              </a:rPr>
              <a:t>such as bleach</a:t>
            </a:r>
          </a:p>
          <a:p>
            <a:pPr lvl="1"/>
            <a:r>
              <a:rPr lang="en-GB" dirty="0">
                <a:solidFill>
                  <a:schemeClr val="bg1"/>
                </a:solidFill>
              </a:rPr>
              <a:t>and finally lots and</a:t>
            </a:r>
            <a:br>
              <a:rPr lang="en-GB" dirty="0">
                <a:solidFill>
                  <a:schemeClr val="bg1"/>
                </a:solidFill>
              </a:rPr>
            </a:br>
            <a:r>
              <a:rPr lang="en-GB" dirty="0">
                <a:solidFill>
                  <a:schemeClr val="bg1"/>
                </a:solidFill>
              </a:rPr>
              <a:t>lots of water</a:t>
            </a:r>
          </a:p>
          <a:p>
            <a:endParaRPr lang="en-GB" dirty="0"/>
          </a:p>
        </p:txBody>
      </p:sp>
      <p:pic>
        <p:nvPicPr>
          <p:cNvPr id="6" name="Picture 5">
            <a:extLst>
              <a:ext uri="{FF2B5EF4-FFF2-40B4-BE49-F238E27FC236}">
                <a16:creationId xmlns:a16="http://schemas.microsoft.com/office/drawing/2014/main" id="{54F8F41D-EA87-45F8-97C8-DF207203E8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42396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42CA24-B7D1-46FE-9B0D-6B59C82D13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7497" y="1461158"/>
            <a:ext cx="2577883" cy="4827499"/>
          </a:xfrm>
          <a:prstGeom prst="rect">
            <a:avLst/>
          </a:prstGeom>
        </p:spPr>
      </p:pic>
      <p:sp>
        <p:nvSpPr>
          <p:cNvPr id="2" name="Text Placeholder 1"/>
          <p:cNvSpPr>
            <a:spLocks noGrp="1"/>
          </p:cNvSpPr>
          <p:nvPr>
            <p:ph type="body" sz="quarter" idx="13"/>
          </p:nvPr>
        </p:nvSpPr>
        <p:spPr/>
        <p:txBody>
          <a:bodyPr/>
          <a:lstStyle/>
          <a:p>
            <a:r>
              <a:rPr lang="en-GB" dirty="0"/>
              <a:t>Wood free pulp</a:t>
            </a:r>
          </a:p>
        </p:txBody>
      </p:sp>
      <p:sp>
        <p:nvSpPr>
          <p:cNvPr id="3" name="Text Placeholder 2"/>
          <p:cNvSpPr>
            <a:spLocks noGrp="1"/>
          </p:cNvSpPr>
          <p:nvPr>
            <p:ph type="body" sz="quarter" idx="14"/>
          </p:nvPr>
        </p:nvSpPr>
        <p:spPr>
          <a:xfrm>
            <a:off x="724280" y="1704179"/>
            <a:ext cx="7420260" cy="3453607"/>
          </a:xfrm>
        </p:spPr>
        <p:txBody>
          <a:bodyPr/>
          <a:lstStyle/>
          <a:p>
            <a:r>
              <a:rPr lang="en-GB" dirty="0"/>
              <a:t>The solution is heated to </a:t>
            </a:r>
            <a:r>
              <a:rPr lang="en-GB" b="1" dirty="0"/>
              <a:t>140º </a:t>
            </a:r>
            <a:r>
              <a:rPr lang="en-GB" dirty="0"/>
              <a:t>Celsius which produces a fibrous liquid, known as </a:t>
            </a:r>
            <a:r>
              <a:rPr lang="en-GB" b="1" dirty="0"/>
              <a:t>pulp</a:t>
            </a:r>
          </a:p>
          <a:p>
            <a:pPr lvl="1"/>
            <a:r>
              <a:rPr lang="en-GB" dirty="0"/>
              <a:t>Dyes and sizes can also be added to the pulp </a:t>
            </a:r>
            <a:br>
              <a:rPr lang="en-GB" dirty="0"/>
            </a:br>
            <a:r>
              <a:rPr lang="en-GB" dirty="0"/>
              <a:t>depending on the desired final appearance</a:t>
            </a:r>
          </a:p>
          <a:p>
            <a:pPr lvl="1"/>
            <a:r>
              <a:rPr lang="en-GB" dirty="0"/>
              <a:t>It takes a minimum 500ml of water to make </a:t>
            </a:r>
            <a:br>
              <a:rPr lang="en-GB" dirty="0"/>
            </a:br>
            <a:r>
              <a:rPr lang="en-GB" b="1" dirty="0"/>
              <a:t>one</a:t>
            </a:r>
            <a:r>
              <a:rPr lang="en-GB" dirty="0"/>
              <a:t> A4 sheet of 80gsm photocopy paper</a:t>
            </a:r>
          </a:p>
          <a:p>
            <a:pPr lvl="1"/>
            <a:r>
              <a:rPr lang="en-GB" dirty="0"/>
              <a:t>Nearly all of this water is filtered and reused</a:t>
            </a:r>
          </a:p>
          <a:p>
            <a:pPr lvl="1"/>
            <a:r>
              <a:rPr lang="en-GB" dirty="0"/>
              <a:t>After the cooking process the remaining,</a:t>
            </a:r>
            <a:br>
              <a:rPr lang="en-GB" dirty="0"/>
            </a:br>
            <a:r>
              <a:rPr lang="en-GB" dirty="0"/>
              <a:t>lignin free, fibres are called ‘</a:t>
            </a:r>
            <a:r>
              <a:rPr lang="en-GB" b="1" dirty="0"/>
              <a:t>wood free</a:t>
            </a:r>
            <a:r>
              <a:rPr lang="en-GB" dirty="0"/>
              <a:t>’ pulp</a:t>
            </a:r>
          </a:p>
          <a:p>
            <a:pPr lvl="1"/>
            <a:r>
              <a:rPr lang="en-GB" dirty="0">
                <a:solidFill>
                  <a:srgbClr val="173777"/>
                </a:solidFill>
              </a:rPr>
              <a:t>How much water is needed to make a ream </a:t>
            </a:r>
            <a:br>
              <a:rPr lang="en-GB" dirty="0">
                <a:solidFill>
                  <a:srgbClr val="173777"/>
                </a:solidFill>
              </a:rPr>
            </a:br>
            <a:r>
              <a:rPr lang="en-GB" dirty="0">
                <a:solidFill>
                  <a:srgbClr val="173777"/>
                </a:solidFill>
              </a:rPr>
              <a:t>of photocopy paper; that’s 500 sheets?</a:t>
            </a:r>
          </a:p>
          <a:p>
            <a:pPr lvl="1"/>
            <a:endParaRPr lang="en-US" dirty="0"/>
          </a:p>
          <a:p>
            <a:endParaRPr lang="en-GB" dirty="0"/>
          </a:p>
        </p:txBody>
      </p:sp>
    </p:spTree>
    <p:extLst>
      <p:ext uri="{BB962C8B-B14F-4D97-AF65-F5344CB8AC3E}">
        <p14:creationId xmlns:p14="http://schemas.microsoft.com/office/powerpoint/2010/main" val="188632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79" y="906233"/>
            <a:ext cx="7973379" cy="670772"/>
          </a:xfrm>
        </p:spPr>
        <p:txBody>
          <a:bodyPr/>
          <a:lstStyle/>
          <a:p>
            <a:r>
              <a:rPr lang="en-US" dirty="0"/>
              <a:t>What are paper qualities?</a:t>
            </a:r>
          </a:p>
          <a:p>
            <a:endParaRPr lang="en-GB" dirty="0"/>
          </a:p>
        </p:txBody>
      </p:sp>
      <p:sp>
        <p:nvSpPr>
          <p:cNvPr id="3" name="Text Placeholder 2"/>
          <p:cNvSpPr>
            <a:spLocks noGrp="1"/>
          </p:cNvSpPr>
          <p:nvPr>
            <p:ph type="body" sz="quarter" idx="14"/>
          </p:nvPr>
        </p:nvSpPr>
        <p:spPr/>
        <p:txBody>
          <a:bodyPr/>
          <a:lstStyle/>
          <a:p>
            <a:r>
              <a:rPr lang="en-GB" dirty="0"/>
              <a:t>The type of paper or board required </a:t>
            </a:r>
            <a:br>
              <a:rPr lang="en-GB" dirty="0"/>
            </a:br>
            <a:r>
              <a:rPr lang="en-GB" dirty="0"/>
              <a:t>is usually governed by the </a:t>
            </a:r>
            <a:br>
              <a:rPr lang="en-GB" dirty="0"/>
            </a:br>
            <a:r>
              <a:rPr lang="en-GB" dirty="0"/>
              <a:t>following properties:</a:t>
            </a:r>
          </a:p>
          <a:p>
            <a:pPr lvl="1"/>
            <a:r>
              <a:rPr lang="en-GB" b="1" dirty="0">
                <a:solidFill>
                  <a:srgbClr val="C7462D"/>
                </a:solidFill>
              </a:rPr>
              <a:t>Whiteness</a:t>
            </a:r>
            <a:r>
              <a:rPr lang="en-GB" dirty="0">
                <a:solidFill>
                  <a:srgbClr val="C7462D"/>
                </a:solidFill>
              </a:rPr>
              <a:t> – including level of brightness</a:t>
            </a:r>
          </a:p>
          <a:p>
            <a:pPr lvl="1"/>
            <a:r>
              <a:rPr lang="en-GB" b="1" dirty="0">
                <a:solidFill>
                  <a:srgbClr val="C7462D"/>
                </a:solidFill>
              </a:rPr>
              <a:t>Opacity</a:t>
            </a:r>
            <a:r>
              <a:rPr lang="en-GB" dirty="0">
                <a:solidFill>
                  <a:srgbClr val="C7462D"/>
                </a:solidFill>
              </a:rPr>
              <a:t> – how see through is it?</a:t>
            </a:r>
          </a:p>
          <a:p>
            <a:pPr lvl="1"/>
            <a:r>
              <a:rPr lang="en-GB" b="1" dirty="0">
                <a:solidFill>
                  <a:srgbClr val="C7462D"/>
                </a:solidFill>
              </a:rPr>
              <a:t>Strength</a:t>
            </a:r>
            <a:r>
              <a:rPr lang="en-GB" dirty="0">
                <a:solidFill>
                  <a:srgbClr val="C7462D"/>
                </a:solidFill>
              </a:rPr>
              <a:t> – does it resist tearing?</a:t>
            </a:r>
          </a:p>
          <a:p>
            <a:pPr lvl="1"/>
            <a:r>
              <a:rPr lang="en-GB" b="1" dirty="0">
                <a:solidFill>
                  <a:srgbClr val="C7462D"/>
                </a:solidFill>
              </a:rPr>
              <a:t>Absorbency</a:t>
            </a:r>
            <a:r>
              <a:rPr lang="en-GB" dirty="0">
                <a:solidFill>
                  <a:srgbClr val="C7462D"/>
                </a:solidFill>
              </a:rPr>
              <a:t> – for water or ink?</a:t>
            </a:r>
          </a:p>
          <a:p>
            <a:pPr lvl="1"/>
            <a:r>
              <a:rPr lang="en-GB" b="1" dirty="0">
                <a:solidFill>
                  <a:srgbClr val="C7462D"/>
                </a:solidFill>
              </a:rPr>
              <a:t>Finish</a:t>
            </a:r>
            <a:r>
              <a:rPr lang="en-GB" dirty="0">
                <a:solidFill>
                  <a:srgbClr val="C7462D"/>
                </a:solidFill>
              </a:rPr>
              <a:t> – matt, satin or gloss</a:t>
            </a:r>
          </a:p>
          <a:p>
            <a:pPr lvl="1"/>
            <a:r>
              <a:rPr lang="en-GB" b="1" dirty="0">
                <a:solidFill>
                  <a:srgbClr val="C7462D"/>
                </a:solidFill>
              </a:rPr>
              <a:t>Cost</a:t>
            </a:r>
            <a:r>
              <a:rPr lang="en-GB" dirty="0">
                <a:solidFill>
                  <a:srgbClr val="C7462D"/>
                </a:solidFill>
              </a:rPr>
              <a:t> – to match a price point</a:t>
            </a:r>
          </a:p>
          <a:p>
            <a:pPr lvl="1"/>
            <a:r>
              <a:rPr lang="en-GB" dirty="0">
                <a:solidFill>
                  <a:schemeClr val="tx1">
                    <a:lumMod val="65000"/>
                    <a:lumOff val="35000"/>
                  </a:schemeClr>
                </a:solidFill>
              </a:rPr>
              <a:t>Which properties affect printability?</a:t>
            </a:r>
          </a:p>
        </p:txBody>
      </p:sp>
      <p:pic>
        <p:nvPicPr>
          <p:cNvPr id="7" name="Picture 6">
            <a:extLst>
              <a:ext uri="{FF2B5EF4-FFF2-40B4-BE49-F238E27FC236}">
                <a16:creationId xmlns:a16="http://schemas.microsoft.com/office/drawing/2014/main" id="{773FAB51-BCF4-4A35-A582-13922A1A8C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19607110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055447-0552-40A9-9985-5AAC5FA5AA22}"/>
</file>

<file path=customXml/itemProps2.xml><?xml version="1.0" encoding="utf-8"?>
<ds:datastoreItem xmlns:ds="http://schemas.openxmlformats.org/officeDocument/2006/customXml" ds:itemID="{80C9FE1E-2450-4DBF-95EF-9B55E954586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94dce8ab-38ff-4714-b1ed-1fc5e4d9abd1"/>
    <ds:schemaRef ds:uri="1ef05dc5-97a2-498b-bf7c-bd189143a1ff"/>
    <ds:schemaRef ds:uri="http://www.w3.org/XML/1998/namespace"/>
  </ds:schemaRefs>
</ds:datastoreItem>
</file>

<file path=customXml/itemProps3.xml><?xml version="1.0" encoding="utf-8"?>
<ds:datastoreItem xmlns:ds="http://schemas.openxmlformats.org/officeDocument/2006/customXml" ds:itemID="{60A1B9C7-4E3D-4F78-A875-76228102C7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11979</TotalTime>
  <Words>844</Words>
  <Application>Microsoft Office PowerPoint</Application>
  <PresentationFormat>On-screen Show (4:3)</PresentationFormat>
  <Paragraphs>161</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Museo 900</vt:lpstr>
      <vt:lpstr>Museo 100</vt:lpstr>
      <vt:lpstr>Museo 500</vt:lpstr>
      <vt:lpstr>Museo 700</vt:lpstr>
      <vt:lpstr>Calibri</vt:lpstr>
      <vt:lpstr>Museo900-Regular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Mike Ross</cp:lastModifiedBy>
  <cp:revision>259</cp:revision>
  <cp:lastPrinted>2016-07-07T15:33:43Z</cp:lastPrinted>
  <dcterms:created xsi:type="dcterms:W3CDTF">2016-07-06T09:17:47Z</dcterms:created>
  <dcterms:modified xsi:type="dcterms:W3CDTF">2018-12-03T13:44:41Z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