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sldIdLst>
    <p:sldId id="256" r:id="rId5"/>
    <p:sldId id="284" r:id="rId6"/>
    <p:sldId id="272" r:id="rId7"/>
    <p:sldId id="285" r:id="rId8"/>
    <p:sldId id="296" r:id="rId9"/>
    <p:sldId id="302" r:id="rId10"/>
    <p:sldId id="308" r:id="rId11"/>
    <p:sldId id="304" r:id="rId12"/>
    <p:sldId id="275" r:id="rId13"/>
    <p:sldId id="30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54" d="100"/>
          <a:sy n="54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site.uk/content/uploads/2020/04/Firstsite_Art-is-where-the-home-is.2020-04-14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antonygormle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rstsite.uk/content/uploads/2020/04/Firstsite_Art-is-where-the-home-is.2020-04-14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4" y="1447801"/>
            <a:ext cx="10370927" cy="21103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LIGHT &amp; SHADOW</a:t>
            </a:r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5AFF16-BD65-4073-8792-16A52C05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C336B803-3D63-4718-B1B4-58EC820E2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62EF882-B9D4-4266-B566-12A27A18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7" name="Table 68">
            <a:extLst>
              <a:ext uri="{FF2B5EF4-FFF2-40B4-BE49-F238E27FC236}">
                <a16:creationId xmlns:a16="http://schemas.microsoft.com/office/drawing/2014/main" id="{98FE28AD-89CB-46DD-AC71-A38BB22FB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682695"/>
              </p:ext>
            </p:extLst>
          </p:nvPr>
        </p:nvGraphicFramePr>
        <p:xfrm>
          <a:off x="1108888" y="327171"/>
          <a:ext cx="4538444" cy="5938361"/>
        </p:xfrm>
        <a:graphic>
          <a:graphicData uri="http://schemas.openxmlformats.org/drawingml/2006/table">
            <a:tbl>
              <a:tblPr firstRow="1" bandRow="1"/>
              <a:tblGrid>
                <a:gridCol w="50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987">
                <a:tc gridSpan="2">
                  <a:txBody>
                    <a:bodyPr/>
                    <a:lstStyle/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Lemon/Milk"/>
                          <a:ea typeface="Lemon/Milk"/>
                          <a:cs typeface="Lemon/Milk"/>
                          <a:sym typeface="Lemon/Milk"/>
                        </a:rPr>
                        <a:t>Photography</a:t>
                      </a:r>
                    </a:p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Lemon/Milk"/>
                          <a:ea typeface="Lemon/Milk"/>
                          <a:cs typeface="Lemon/Milk"/>
                          <a:sym typeface="Lemon/Milk"/>
                        </a:rPr>
                        <a:t>Success Criteria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solidFill>
                      <a:srgbClr val="5972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347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ALL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a single set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Only the minimum number of pictures taken (15)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recoding of process and images.</a:t>
                      </a: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010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MOST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a single set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Takes a range of images exploring the effects different light sources has on the final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Some recording of the process and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Final images presented and reflection completed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17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SOME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Creates multiple sets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Takes a range of images exploring the effects different light sources has on the final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Detailed recording of the process and outcomes including annotation of thoughts and ideas.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Final images presented and detailed reflection completed.</a:t>
                      </a:r>
                    </a:p>
                    <a:p>
                      <a:pPr marL="0" lvl="0" indent="0" algn="l" defTabSz="914400">
                        <a:buSzPct val="100000"/>
                        <a:buNone/>
                      </a:pPr>
                      <a:endParaRPr lang="en-GB" sz="1200" dirty="0">
                        <a:solidFill>
                          <a:schemeClr val="bg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7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430" y="747766"/>
            <a:ext cx="95187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Lesson Objective:</a:t>
            </a:r>
          </a:p>
          <a:p>
            <a:endParaRPr lang="en-GB" sz="4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To understand how light and shadow can be used effectively.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Able to use effective composition in your images.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9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72A92-A9E8-4C72-9416-2B8D4EEBFC10}"/>
              </a:ext>
            </a:extLst>
          </p:cNvPr>
          <p:cNvSpPr txBox="1"/>
          <p:nvPr/>
        </p:nvSpPr>
        <p:spPr>
          <a:xfrm>
            <a:off x="1048623" y="1208014"/>
            <a:ext cx="95634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Arial" panose="020B0604020202020204" pitchFamily="34" charset="0"/>
              </a:rPr>
              <a:t>There is a lot more to photography than simply picking up a camera, pointing it toward something, and tripping the shutter. </a:t>
            </a: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b="0" i="0" dirty="0">
                <a:effectLst/>
                <a:latin typeface="Arial" panose="020B0604020202020204" pitchFamily="34" charset="0"/>
              </a:rPr>
              <a:t>Achieving a great photograph requires thought and preparation, an understanding of the photographic process, and a firm grasp of how light and composition affect a photo. </a:t>
            </a:r>
          </a:p>
          <a:p>
            <a:pPr algn="ctr"/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0" i="0" dirty="0">
                <a:effectLst/>
                <a:latin typeface="Arial" panose="020B0604020202020204" pitchFamily="34" charset="0"/>
              </a:rPr>
              <a:t>There must be experimentation, with the recognition that only a small percentage of experiments end successfully.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58CC8-9680-4053-A3DA-CE554CEB8A5F}"/>
              </a:ext>
            </a:extLst>
          </p:cNvPr>
          <p:cNvSpPr txBox="1"/>
          <p:nvPr/>
        </p:nvSpPr>
        <p:spPr>
          <a:xfrm>
            <a:off x="2783046" y="5268015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The Essence of Photography: Seeing and Creativity Paperback – 11 Jun. 2015</a:t>
            </a:r>
          </a:p>
          <a:p>
            <a:pPr algn="ctr"/>
            <a:r>
              <a:rPr lang="en-GB" sz="1200" i="1" dirty="0"/>
              <a:t>by Bruce </a:t>
            </a:r>
            <a:r>
              <a:rPr lang="en-GB" sz="1200" i="1" dirty="0" err="1"/>
              <a:t>Barnbaum</a:t>
            </a:r>
            <a:r>
              <a:rPr lang="en-GB" sz="1200" i="1" dirty="0"/>
              <a:t>  (Author)</a:t>
            </a:r>
          </a:p>
        </p:txBody>
      </p:sp>
    </p:spTree>
    <p:extLst>
      <p:ext uri="{BB962C8B-B14F-4D97-AF65-F5344CB8AC3E}">
        <p14:creationId xmlns:p14="http://schemas.microsoft.com/office/powerpoint/2010/main" val="12242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C6E02A-E573-4EA7-825B-164BEA16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D72B389-883E-4868-9712-4C914A30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9D33B23-71E5-4AAE-B6A9-D59227014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1E30-B75F-423C-A715-FB325D9C9370}"/>
              </a:ext>
            </a:extLst>
          </p:cNvPr>
          <p:cNvSpPr txBox="1"/>
          <p:nvPr/>
        </p:nvSpPr>
        <p:spPr>
          <a:xfrm>
            <a:off x="460640" y="608420"/>
            <a:ext cx="6803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piece of work is based on a project created by </a:t>
            </a:r>
            <a:r>
              <a:rPr lang="en-US" i="1" dirty="0">
                <a:solidFill>
                  <a:schemeClr val="bg1"/>
                </a:solidFill>
              </a:rPr>
              <a:t>Anthony Gormley, </a:t>
            </a:r>
            <a:r>
              <a:rPr lang="en-US" dirty="0">
                <a:solidFill>
                  <a:schemeClr val="bg1"/>
                </a:solidFill>
              </a:rPr>
              <a:t>the purpose is to make you think about form, light &amp; shadow.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Form – what you are capturing (the shape)</a:t>
            </a:r>
          </a:p>
          <a:p>
            <a:r>
              <a:rPr lang="en-US" dirty="0">
                <a:solidFill>
                  <a:schemeClr val="bg1"/>
                </a:solidFill>
              </a:rPr>
              <a:t>Light – How you illuminate the object.</a:t>
            </a:r>
          </a:p>
          <a:p>
            <a:r>
              <a:rPr lang="en-US" dirty="0">
                <a:solidFill>
                  <a:schemeClr val="bg1"/>
                </a:solidFill>
              </a:rPr>
              <a:t>Shadow – Created by the object blocking the lights path.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949C0A-6FA0-49C0-AE23-830316EA2BDF}"/>
              </a:ext>
            </a:extLst>
          </p:cNvPr>
          <p:cNvSpPr txBox="1"/>
          <p:nvPr/>
        </p:nvSpPr>
        <p:spPr>
          <a:xfrm>
            <a:off x="277358" y="6304003"/>
            <a:ext cx="11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https://firstsite.uk/content/uploads/2020/04/Firstsite_Art-is-where-the-home-is.2020-04-14.pdf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E260D-447A-4715-BB19-023DF8F0D718}"/>
              </a:ext>
            </a:extLst>
          </p:cNvPr>
          <p:cNvSpPr txBox="1"/>
          <p:nvPr/>
        </p:nvSpPr>
        <p:spPr>
          <a:xfrm>
            <a:off x="7743417" y="3866609"/>
            <a:ext cx="395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http://www.antonygormley.com/</a:t>
            </a:r>
            <a:endParaRPr lang="en-GB" dirty="0"/>
          </a:p>
        </p:txBody>
      </p:sp>
      <p:pic>
        <p:nvPicPr>
          <p:cNvPr id="1026" name="Picture 2" descr="Artist Antony Gormley Is Worried About the Carbon Footprint He's ...">
            <a:extLst>
              <a:ext uri="{FF2B5EF4-FFF2-40B4-BE49-F238E27FC236}">
                <a16:creationId xmlns:a16="http://schemas.microsoft.com/office/drawing/2014/main" id="{1F2E0925-0A9E-43A5-B21C-34C62B4B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399" y="1265958"/>
            <a:ext cx="3055168" cy="24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awing Lesson - A Theory of Light and Shade">
            <a:extLst>
              <a:ext uri="{FF2B5EF4-FFF2-40B4-BE49-F238E27FC236}">
                <a16:creationId xmlns:a16="http://schemas.microsoft.com/office/drawing/2014/main" id="{127EDF00-8C0D-4CC6-83A3-9C7AC367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622" y="2967334"/>
            <a:ext cx="4225333" cy="28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0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5AFF16-BD65-4073-8792-16A52C05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C336B803-3D63-4718-B1B4-58EC820E2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62EF882-B9D4-4266-B566-12A27A18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53DED-B4A6-4448-89EB-176BC55F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76" y="1271586"/>
            <a:ext cx="6029325" cy="431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7603F1-56C8-475E-B007-F5BED6847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238" y="1404498"/>
            <a:ext cx="5538124" cy="404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B07889-F534-4174-85F5-67C5E9B06F3D}"/>
              </a:ext>
            </a:extLst>
          </p:cNvPr>
          <p:cNvSpPr/>
          <p:nvPr/>
        </p:nvSpPr>
        <p:spPr>
          <a:xfrm>
            <a:off x="1216404" y="5108895"/>
            <a:ext cx="2634143" cy="2348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6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F2C98-5678-44C8-86BC-1EDE2EF7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86129" y="-121105"/>
            <a:ext cx="2679052" cy="35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E24081A-FDDF-482E-A502-287A54C3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344" y="325403"/>
            <a:ext cx="3573311" cy="2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888AD94-0818-43BC-84E0-7E4FB68B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069" y="325403"/>
            <a:ext cx="3573311" cy="2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04BE52B-6ED8-4A40-BDA4-87A3274A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86129" y="2982492"/>
            <a:ext cx="2679052" cy="35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70485-72A7-43DA-BEEC-7433B9AE20D0}"/>
              </a:ext>
            </a:extLst>
          </p:cNvPr>
          <p:cNvSpPr txBox="1"/>
          <p:nvPr/>
        </p:nvSpPr>
        <p:spPr>
          <a:xfrm>
            <a:off x="849085" y="3004456"/>
            <a:ext cx="309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Blank piece of paper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36477-58BB-48B4-9730-3C800151176C}"/>
              </a:ext>
            </a:extLst>
          </p:cNvPr>
          <p:cNvSpPr txBox="1"/>
          <p:nvPr/>
        </p:nvSpPr>
        <p:spPr>
          <a:xfrm>
            <a:off x="4464077" y="3007238"/>
            <a:ext cx="309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 Cut in half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0430E-78FE-4B3E-BDBA-165A05675BB2}"/>
              </a:ext>
            </a:extLst>
          </p:cNvPr>
          <p:cNvSpPr txBox="1"/>
          <p:nvPr/>
        </p:nvSpPr>
        <p:spPr>
          <a:xfrm>
            <a:off x="8316842" y="3053874"/>
            <a:ext cx="309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3. Mark your work area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04B1C-2F00-478B-BA0D-8A46D8006F2D}"/>
              </a:ext>
            </a:extLst>
          </p:cNvPr>
          <p:cNvSpPr txBox="1"/>
          <p:nvPr/>
        </p:nvSpPr>
        <p:spPr>
          <a:xfrm>
            <a:off x="691093" y="6205945"/>
            <a:ext cx="309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 Draw your person – the knees go to the edges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B7E776-432D-4341-BCB0-FA9CA3F1E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344" y="3428999"/>
            <a:ext cx="3572070" cy="2679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B43631-A98A-4F1A-A8B1-4AB7183F4195}"/>
              </a:ext>
            </a:extLst>
          </p:cNvPr>
          <p:cNvSpPr txBox="1"/>
          <p:nvPr/>
        </p:nvSpPr>
        <p:spPr>
          <a:xfrm>
            <a:off x="4372906" y="6205945"/>
            <a:ext cx="309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5. Concertina fold</a:t>
            </a:r>
            <a:endParaRPr lang="en-GB" sz="1400" dirty="0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F1FBFE8-E125-4879-AE15-6BE1719F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10" y="3428998"/>
            <a:ext cx="3572070" cy="2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5EF74C-EB17-460A-971C-7C6D43030B5A}"/>
              </a:ext>
            </a:extLst>
          </p:cNvPr>
          <p:cNvSpPr txBox="1"/>
          <p:nvPr/>
        </p:nvSpPr>
        <p:spPr>
          <a:xfrm>
            <a:off x="8208543" y="6243670"/>
            <a:ext cx="309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6. Glue your two pieces of paper together and continue folding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853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F70485-72A7-43DA-BEEC-7433B9AE20D0}"/>
              </a:ext>
            </a:extLst>
          </p:cNvPr>
          <p:cNvSpPr txBox="1"/>
          <p:nvPr/>
        </p:nvSpPr>
        <p:spPr>
          <a:xfrm>
            <a:off x="849085" y="3004456"/>
            <a:ext cx="309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 Cut out – don’t cut out around the knees!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36477-58BB-48B4-9730-3C800151176C}"/>
              </a:ext>
            </a:extLst>
          </p:cNvPr>
          <p:cNvSpPr txBox="1"/>
          <p:nvPr/>
        </p:nvSpPr>
        <p:spPr>
          <a:xfrm>
            <a:off x="4464077" y="3007238"/>
            <a:ext cx="309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8. Unfold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04B1C-2F00-478B-BA0D-8A46D8006F2D}"/>
              </a:ext>
            </a:extLst>
          </p:cNvPr>
          <p:cNvSpPr txBox="1"/>
          <p:nvPr/>
        </p:nvSpPr>
        <p:spPr>
          <a:xfrm>
            <a:off x="8467765" y="3023246"/>
            <a:ext cx="309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9. Setup ready for your photoshoot</a:t>
            </a:r>
            <a:endParaRPr lang="en-GB" sz="1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E9ADEE-9D9D-4BA8-95E9-AB224728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20" y="325403"/>
            <a:ext cx="3572070" cy="2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276B172-F507-4E8B-9CBA-9EBC6C19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906" y="325403"/>
            <a:ext cx="3572071" cy="2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4290E-983F-4DB6-9A55-948872F95C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12" y="325403"/>
            <a:ext cx="3572070" cy="2667993"/>
          </a:xfrm>
          <a:prstGeom prst="rect">
            <a:avLst/>
          </a:prstGeom>
        </p:spPr>
      </p:pic>
      <p:pic>
        <p:nvPicPr>
          <p:cNvPr id="5" name="MOVIE">
            <a:hlinkClick r:id="" action="ppaction://media"/>
            <a:extLst>
              <a:ext uri="{FF2B5EF4-FFF2-40B4-BE49-F238E27FC236}">
                <a16:creationId xmlns:a16="http://schemas.microsoft.com/office/drawing/2014/main" id="{37BFF28A-4127-421A-8439-1F42161144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49011" y="3648157"/>
            <a:ext cx="5127893" cy="2884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B16C78-AA55-440B-9997-CCEC6E9DBE7C}"/>
              </a:ext>
            </a:extLst>
          </p:cNvPr>
          <p:cNvSpPr txBox="1"/>
          <p:nvPr/>
        </p:nvSpPr>
        <p:spPr>
          <a:xfrm>
            <a:off x="1631487" y="4800277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6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697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5AFF16-BD65-4073-8792-16A52C05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C336B803-3D63-4718-B1B4-58EC820E2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62EF882-B9D4-4266-B566-12A27A18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48DEE81-22BA-4FD6-BCE8-5995DF45F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7469" y="155895"/>
            <a:ext cx="4190301" cy="41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3DE46-120E-43B9-B9E0-2FAE7E63E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61" y="207966"/>
            <a:ext cx="3979350" cy="2777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DA3AD-0823-4028-925C-C4615AA33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6" t="3173" r="963" b="3377"/>
          <a:stretch/>
        </p:blipFill>
        <p:spPr>
          <a:xfrm>
            <a:off x="4769081" y="137790"/>
            <a:ext cx="4190301" cy="2967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7A356-7C8B-4E18-8AB7-EF5BABA3F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382" r="1593" b="2052"/>
          <a:stretch/>
        </p:blipFill>
        <p:spPr>
          <a:xfrm>
            <a:off x="6400046" y="3292457"/>
            <a:ext cx="4610188" cy="3149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C20A2-AE0C-4346-A8A2-F6B6FBC226A2}"/>
              </a:ext>
            </a:extLst>
          </p:cNvPr>
          <p:cNvSpPr txBox="1"/>
          <p:nvPr/>
        </p:nvSpPr>
        <p:spPr>
          <a:xfrm>
            <a:off x="336014" y="3743614"/>
            <a:ext cx="4926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Using a single light source – sun, table lamp, torch or mobile phone, light your figures and take a series of photographs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CC46B-FC40-4B2D-A0EA-DC628E9C5E20}"/>
              </a:ext>
            </a:extLst>
          </p:cNvPr>
          <p:cNvSpPr txBox="1"/>
          <p:nvPr/>
        </p:nvSpPr>
        <p:spPr>
          <a:xfrm>
            <a:off x="336014" y="6465368"/>
            <a:ext cx="1111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https://firstsite.uk/content/uploads/2020/04/Firstsite_Art-is-where-the-home-is.2020-04-14.pdf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3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D435C3-8848-4A2B-8CEF-BAA07198E7E6}"/>
              </a:ext>
            </a:extLst>
          </p:cNvPr>
          <p:cNvSpPr txBox="1"/>
          <p:nvPr/>
        </p:nvSpPr>
        <p:spPr>
          <a:xfrm>
            <a:off x="128928" y="1090492"/>
            <a:ext cx="7093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Task 1. </a:t>
            </a:r>
            <a:r>
              <a:rPr lang="en-US" sz="1600" dirty="0">
                <a:solidFill>
                  <a:srgbClr val="92D050"/>
                </a:solidFill>
              </a:rPr>
              <a:t>Create your paper people cutouts. 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/>
              <a:t>Task 2 . </a:t>
            </a:r>
            <a:r>
              <a:rPr lang="en-US" sz="1600" dirty="0">
                <a:solidFill>
                  <a:srgbClr val="92D050"/>
                </a:solidFill>
              </a:rPr>
              <a:t>Create a Power-Point to record your work and images.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/>
              <a:t>Task 3. </a:t>
            </a:r>
            <a:r>
              <a:rPr lang="en-US" sz="1600" dirty="0">
                <a:solidFill>
                  <a:srgbClr val="92D050"/>
                </a:solidFill>
              </a:rPr>
              <a:t>Using a single light source take a series of images (15 minimum)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/>
              <a:t>Task 4. </a:t>
            </a:r>
            <a:r>
              <a:rPr lang="en-US" sz="1600" dirty="0">
                <a:solidFill>
                  <a:srgbClr val="92D050"/>
                </a:solidFill>
              </a:rPr>
              <a:t>Select the best 3-5 images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/>
              <a:t>Task 5. </a:t>
            </a:r>
            <a:r>
              <a:rPr lang="en-US" sz="1600" dirty="0">
                <a:solidFill>
                  <a:srgbClr val="92D050"/>
                </a:solidFill>
              </a:rPr>
              <a:t>Reflection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>
                <a:solidFill>
                  <a:srgbClr val="92D050"/>
                </a:solidFill>
              </a:rPr>
              <a:t>	- What have you done?</a:t>
            </a:r>
          </a:p>
          <a:p>
            <a:r>
              <a:rPr lang="en-US" sz="1600" dirty="0">
                <a:solidFill>
                  <a:srgbClr val="92D050"/>
                </a:solidFill>
              </a:rPr>
              <a:t>	- What have your learned?</a:t>
            </a:r>
          </a:p>
          <a:p>
            <a:r>
              <a:rPr lang="en-US" sz="1600" dirty="0">
                <a:solidFill>
                  <a:srgbClr val="92D050"/>
                </a:solidFill>
              </a:rPr>
              <a:t>	- What was successful?</a:t>
            </a:r>
          </a:p>
          <a:p>
            <a:r>
              <a:rPr lang="en-US" sz="1600" dirty="0">
                <a:solidFill>
                  <a:srgbClr val="92D050"/>
                </a:solidFill>
              </a:rPr>
              <a:t>	- What would you do differently in the future?</a:t>
            </a:r>
          </a:p>
        </p:txBody>
      </p:sp>
      <p:graphicFrame>
        <p:nvGraphicFramePr>
          <p:cNvPr id="4" name="Table 68">
            <a:extLst>
              <a:ext uri="{FF2B5EF4-FFF2-40B4-BE49-F238E27FC236}">
                <a16:creationId xmlns:a16="http://schemas.microsoft.com/office/drawing/2014/main" id="{E78D80CF-CC15-421E-8CD7-6CDF84F0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646926"/>
              </p:ext>
            </p:extLst>
          </p:nvPr>
        </p:nvGraphicFramePr>
        <p:xfrm>
          <a:off x="7348459" y="425413"/>
          <a:ext cx="4538444" cy="5938361"/>
        </p:xfrm>
        <a:graphic>
          <a:graphicData uri="http://schemas.openxmlformats.org/drawingml/2006/table">
            <a:tbl>
              <a:tblPr firstRow="1" bandRow="1"/>
              <a:tblGrid>
                <a:gridCol w="50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987">
                <a:tc gridSpan="2">
                  <a:txBody>
                    <a:bodyPr/>
                    <a:lstStyle/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Lemon/Milk"/>
                          <a:ea typeface="Lemon/Milk"/>
                          <a:cs typeface="Lemon/Milk"/>
                          <a:sym typeface="Lemon/Milk"/>
                        </a:rPr>
                        <a:t>Photography</a:t>
                      </a:r>
                    </a:p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Lemon/Milk"/>
                          <a:ea typeface="Lemon/Milk"/>
                          <a:cs typeface="Lemon/Milk"/>
                          <a:sym typeface="Lemon/Milk"/>
                        </a:rPr>
                        <a:t>Success Criteria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solidFill>
                      <a:srgbClr val="5972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347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ALL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a single set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Only the minimum number of pictures taken (15)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recoding of process and images.</a:t>
                      </a: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010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MOST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a single set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Takes a range of images exploring the effects different light sources has on the final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Some recording of the process and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Final images presented and reflection completed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17">
                <a:tc>
                  <a:txBody>
                    <a:bodyPr/>
                    <a:lstStyle/>
                    <a:p>
                      <a:pPr lvl="0" algn="ctr" defTabSz="914400"/>
                      <a:r>
                        <a:rPr lang="en-GB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SOME</a:t>
                      </a:r>
                    </a:p>
                  </a:txBody>
                  <a:tcPr marL="37422" marR="37422" marT="37422" marB="37422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Creates multiple sets of paper persons.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Takes a range of images exploring the effects different light sources has on the final outcomes.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Detailed recording of the process and outcomes including annotation of thoughts and ideas.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Final images presented and detailed reflection completed.</a:t>
                      </a:r>
                    </a:p>
                    <a:p>
                      <a:pPr marL="0" lvl="0" indent="0" algn="l" defTabSz="914400">
                        <a:buSzPct val="100000"/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7422" marR="37422" marT="37422" marB="37422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7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Widescreen</PresentationFormat>
  <Paragraphs>94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Gill Sans</vt:lpstr>
      <vt:lpstr>Lemon/Milk</vt:lpstr>
      <vt:lpstr>Wingdings 3</vt:lpstr>
      <vt:lpstr>Ion</vt:lpstr>
      <vt:lpstr>LIGHT &amp; SHADOW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2020-04-12T15:01:37Z</dcterms:created>
  <dcterms:modified xsi:type="dcterms:W3CDTF">2020-05-21T07:45:37Z</dcterms:modified>
</cp:coreProperties>
</file>