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embeddedFontLst>
    <p:embeddedFont>
      <p:font typeface="Museo900-Regular" panose="02000000000000000000" pitchFamily="2" charset="0"/>
      <p:bold r:id="rId17"/>
    </p:embeddedFont>
    <p:embeddedFont>
      <p:font typeface="Museo300-Regular" panose="02000000000000000000" pitchFamily="2" charset="0"/>
      <p:regular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guide id="6" orient="horz" pos="12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1492"/>
    <a:srgbClr val="B65DB6"/>
    <a:srgbClr val="D7098A"/>
    <a:srgbClr val="4E0072"/>
    <a:srgbClr val="8F53A1"/>
    <a:srgbClr val="F68D21"/>
    <a:srgbClr val="636466"/>
    <a:srgbClr val="646363"/>
    <a:srgbClr val="FEBB12"/>
    <a:srgbClr val="9D9F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2" autoAdjust="0"/>
    <p:restoredTop sz="94660"/>
  </p:normalViewPr>
  <p:slideViewPr>
    <p:cSldViewPr snapToGrid="0" snapToObjects="1" showGuides="1">
      <p:cViewPr varScale="1">
        <p:scale>
          <a:sx n="150" d="100"/>
          <a:sy n="150" d="100"/>
        </p:scale>
        <p:origin x="1914" y="126"/>
      </p:cViewPr>
      <p:guideLst>
        <p:guide orient="horz" pos="1245"/>
        <p:guide orient="horz" pos="3232"/>
        <p:guide orient="horz" pos="1912"/>
        <p:guide pos="5380"/>
        <p:guide pos="2959"/>
        <p:guide orient="horz" pos="121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13/10/2017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Unit 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ext Placeholder 19"/>
          <p:cNvSpPr>
            <a:spLocks noGrp="1"/>
          </p:cNvSpPr>
          <p:nvPr>
            <p:ph type="body" sz="quarter" idx="11"/>
          </p:nvPr>
        </p:nvSpPr>
        <p:spPr>
          <a:xfrm>
            <a:off x="1803400" y="1798632"/>
            <a:ext cx="5765800" cy="2201863"/>
          </a:xfrm>
          <a:prstGeom prst="rect">
            <a:avLst/>
          </a:prstGeom>
        </p:spPr>
        <p:txBody>
          <a:bodyPr vert="horz" lIns="0"/>
          <a:lstStyle>
            <a:lvl1pPr marL="0" indent="0">
              <a:lnSpc>
                <a:spcPts val="4000"/>
              </a:lnSpc>
              <a:spcBef>
                <a:spcPts val="0"/>
              </a:spcBef>
              <a:spcAft>
                <a:spcPts val="1000"/>
              </a:spcAft>
              <a:buNone/>
              <a:defRPr sz="4000" b="0" i="0" kern="0" spc="-60">
                <a:solidFill>
                  <a:schemeClr val="bg1"/>
                </a:solidFill>
                <a:latin typeface="Museo900-Regular"/>
                <a:cs typeface="Museo900-Regular"/>
              </a:defRPr>
            </a:lvl1pPr>
            <a:lvl2pPr marL="0" indent="0">
              <a:lnSpc>
                <a:spcPts val="2000"/>
              </a:lnSpc>
              <a:spcBef>
                <a:spcPts val="500"/>
              </a:spcBef>
              <a:buNone/>
              <a:defRPr sz="2500" b="0" i="0">
                <a:solidFill>
                  <a:schemeClr val="bg1"/>
                </a:solidFill>
                <a:latin typeface="Museo300-Regular"/>
                <a:cs typeface="Museo300-Regular"/>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4" name="Picture 3"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pic>
        <p:nvPicPr>
          <p:cNvPr id="5" name="Picture 4" descr="Arrow Unit 1.ai"/>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308100" y="4260850"/>
            <a:ext cx="685800" cy="685800"/>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D7098A"/>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068353"/>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60018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B65DB6"/>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2" name="Picture 11" descr="Unit 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7098A"/>
                </a:solidFill>
                <a:latin typeface="Arial"/>
                <a:cs typeface="Arial"/>
              </a:defRPr>
            </a:lvl2pPr>
            <a:lvl3pPr marL="723900" indent="-279400">
              <a:lnSpc>
                <a:spcPct val="100000"/>
              </a:lnSpc>
              <a:buFont typeface="Arial"/>
              <a:buChar char="•"/>
              <a:defRPr lang="en-US" sz="2000" kern="1200" baseline="0" dirty="0" smtClean="0">
                <a:solidFill>
                  <a:srgbClr val="B65DB6"/>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File</a:t>
            </a:r>
            <a:r>
              <a:rPr lang="en-US" sz="1200" b="1" baseline="0" dirty="0">
                <a:solidFill>
                  <a:srgbClr val="FFFFFF"/>
                </a:solidFill>
                <a:effectLst>
                  <a:glow rad="228600">
                    <a:schemeClr val="tx1">
                      <a:alpha val="40000"/>
                    </a:schemeClr>
                  </a:glow>
                </a:effectLst>
                <a:latin typeface="Arial"/>
                <a:cs typeface="Arial"/>
              </a:rPr>
              <a:t> management</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Using computers safely, effectively and responsibly</a:t>
            </a:r>
          </a:p>
        </p:txBody>
      </p:sp>
      <p:pic>
        <p:nvPicPr>
          <p:cNvPr id="13" name="Picture 12" descr="Logo Unit 1.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2171" y="6339600"/>
            <a:ext cx="1444114" cy="288000"/>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8" name="Picture 17" descr="Unit 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0"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7098A"/>
                </a:solidFill>
                <a:latin typeface="Arial"/>
                <a:cs typeface="Arial"/>
              </a:defRPr>
            </a:lvl2pPr>
            <a:lvl3pPr marL="723900" indent="-279400">
              <a:lnSpc>
                <a:spcPct val="100000"/>
              </a:lnSpc>
              <a:buFont typeface="Arial"/>
              <a:buChar char="•"/>
              <a:defRPr lang="en-US" sz="2000" kern="1200" baseline="0" dirty="0" smtClean="0">
                <a:solidFill>
                  <a:srgbClr val="B65DB6"/>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File</a:t>
            </a:r>
            <a:r>
              <a:rPr lang="en-US" sz="1200" b="1" baseline="0" dirty="0">
                <a:solidFill>
                  <a:srgbClr val="FFFFFF"/>
                </a:solidFill>
                <a:effectLst>
                  <a:glow rad="228600">
                    <a:schemeClr val="tx1">
                      <a:alpha val="40000"/>
                    </a:schemeClr>
                  </a:glow>
                </a:effectLst>
                <a:latin typeface="Arial"/>
                <a:cs typeface="Arial"/>
              </a:rPr>
              <a:t> management</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Using computers safely, effectively and responsibly</a:t>
            </a:r>
          </a:p>
        </p:txBody>
      </p:sp>
      <p:pic>
        <p:nvPicPr>
          <p:cNvPr id="23" name="Picture 22" descr="Logo Unit 1.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2171" y="6339600"/>
            <a:ext cx="1444114" cy="288000"/>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descr="Unit 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10" name="Picture 9"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2"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7098A"/>
                </a:solidFill>
                <a:latin typeface="Arial"/>
                <a:cs typeface="Arial"/>
              </a:defRPr>
            </a:lvl2pPr>
            <a:lvl3pPr marL="723900" indent="-279400">
              <a:lnSpc>
                <a:spcPct val="100000"/>
              </a:lnSpc>
              <a:buFont typeface="Arial"/>
              <a:buChar char="•"/>
              <a:defRPr lang="en-US" sz="2000" kern="1200" baseline="0" dirty="0" smtClean="0">
                <a:solidFill>
                  <a:srgbClr val="B65DB6"/>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3" name="TextBox 12"/>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File</a:t>
            </a:r>
            <a:r>
              <a:rPr lang="en-US" sz="1200" b="1" baseline="0" dirty="0">
                <a:solidFill>
                  <a:srgbClr val="FFFFFF"/>
                </a:solidFill>
                <a:effectLst>
                  <a:glow rad="228600">
                    <a:schemeClr val="tx1">
                      <a:alpha val="40000"/>
                    </a:schemeClr>
                  </a:glow>
                </a:effectLst>
                <a:latin typeface="Arial"/>
                <a:cs typeface="Arial"/>
              </a:rPr>
              <a:t> management</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Using computers safely, effectively and responsibly</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7" name="Picture 6" descr="Unit 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7098A"/>
                </a:solidFill>
                <a:latin typeface="Arial"/>
                <a:cs typeface="Arial"/>
              </a:defRPr>
            </a:lvl2pPr>
            <a:lvl3pPr marL="723900" indent="-279400">
              <a:lnSpc>
                <a:spcPct val="100000"/>
              </a:lnSpc>
              <a:buFont typeface="Arial"/>
              <a:buChar char="•"/>
              <a:defRPr lang="en-US" sz="2000" kern="1200" baseline="0" dirty="0" smtClean="0">
                <a:solidFill>
                  <a:srgbClr val="B65DB6"/>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4" name="TextBox 13"/>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File</a:t>
            </a:r>
            <a:r>
              <a:rPr lang="en-US" sz="1200" b="1" baseline="0" dirty="0">
                <a:solidFill>
                  <a:srgbClr val="FFFFFF"/>
                </a:solidFill>
                <a:effectLst>
                  <a:glow rad="228600">
                    <a:schemeClr val="tx1">
                      <a:alpha val="40000"/>
                    </a:schemeClr>
                  </a:glow>
                </a:effectLst>
                <a:latin typeface="Arial"/>
                <a:cs typeface="Arial"/>
              </a:rPr>
              <a:t> management</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Using computers safely, effectively and responsibly</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18" name="Picture 17" descr="Unit 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File</a:t>
            </a:r>
            <a:r>
              <a:rPr lang="en-US" sz="1200" b="1" baseline="0" dirty="0">
                <a:solidFill>
                  <a:srgbClr val="FFFFFF"/>
                </a:solidFill>
                <a:effectLst>
                  <a:glow rad="228600">
                    <a:schemeClr val="tx1">
                      <a:alpha val="40000"/>
                    </a:schemeClr>
                  </a:glow>
                </a:effectLst>
                <a:latin typeface="Arial"/>
                <a:cs typeface="Arial"/>
              </a:rPr>
              <a:t> management</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Using computers safely, effectively and responsibly</a:t>
            </a:r>
          </a:p>
        </p:txBody>
      </p:sp>
      <p:pic>
        <p:nvPicPr>
          <p:cNvPr id="23" name="Picture 22" descr="Logo Unit 1.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2171" y="6339600"/>
            <a:ext cx="1444114" cy="288000"/>
          </a:xfrm>
          <a:prstGeom prst="rect">
            <a:avLst/>
          </a:prstGeom>
        </p:spPr>
      </p:pic>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1089194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4" r:id="rId3"/>
    <p:sldLayoutId id="2147483652" r:id="rId4"/>
    <p:sldLayoutId id="2147483653" r:id="rId5"/>
    <p:sldLayoutId id="2147483655" r:id="rId6"/>
    <p:sldLayoutId id="2147483656" r:id="rId7"/>
    <p:sldLayoutId id="2147483669"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File management</a:t>
            </a:r>
          </a:p>
          <a:p>
            <a:pPr lvl="1">
              <a:lnSpc>
                <a:spcPts val="3000"/>
              </a:lnSpc>
              <a:spcBef>
                <a:spcPts val="600"/>
              </a:spcBef>
            </a:pPr>
            <a:r>
              <a:rPr lang="en-US" dirty="0"/>
              <a:t>Using computers safely, effectively </a:t>
            </a:r>
            <a:br>
              <a:rPr lang="en-US" dirty="0"/>
            </a:br>
            <a:r>
              <a:rPr lang="en-US" dirty="0"/>
              <a:t>and responsibly</a:t>
            </a:r>
          </a:p>
          <a:p>
            <a:pPr lvl="1">
              <a:spcBef>
                <a:spcPts val="2400"/>
              </a:spcBef>
            </a:pPr>
            <a:r>
              <a:rPr lang="en-GB" dirty="0">
                <a:solidFill>
                  <a:srgbClr val="D01492"/>
                </a:solidFill>
              </a:rPr>
              <a:t>3</a:t>
            </a:r>
            <a:r>
              <a:rPr lang="en-US" baseline="30000" dirty="0" err="1">
                <a:solidFill>
                  <a:srgbClr val="D01492"/>
                </a:solidFill>
              </a:rPr>
              <a:t>rd</a:t>
            </a:r>
            <a:r>
              <a:rPr lang="en-US" dirty="0">
                <a:solidFill>
                  <a:srgbClr val="D01492"/>
                </a:solidFill>
              </a:rPr>
              <a:t> Edition</a:t>
            </a:r>
          </a:p>
        </p:txBody>
      </p:sp>
    </p:spTree>
    <p:extLst>
      <p:ext uri="{BB962C8B-B14F-4D97-AF65-F5344CB8AC3E}">
        <p14:creationId xmlns:p14="http://schemas.microsoft.com/office/powerpoint/2010/main" val="3673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Shortcut keys</a:t>
            </a:r>
          </a:p>
        </p:txBody>
      </p:sp>
      <p:sp>
        <p:nvSpPr>
          <p:cNvPr id="3" name="Text Placeholder 2"/>
          <p:cNvSpPr>
            <a:spLocks noGrp="1"/>
          </p:cNvSpPr>
          <p:nvPr>
            <p:ph type="body" sz="quarter" idx="14"/>
          </p:nvPr>
        </p:nvSpPr>
        <p:spPr/>
        <p:txBody>
          <a:bodyPr/>
          <a:lstStyle/>
          <a:p>
            <a:pPr lvl="0"/>
            <a:r>
              <a:rPr lang="en-GB" dirty="0"/>
              <a:t>How many shortcut key combinations do you use?</a:t>
            </a:r>
            <a:br>
              <a:rPr lang="en-GB" dirty="0"/>
            </a:br>
            <a:endParaRPr lang="en-GB" dirty="0"/>
          </a:p>
          <a:p>
            <a:pPr lvl="0"/>
            <a:endParaRPr lang="en-GB" dirty="0"/>
          </a:p>
          <a:p>
            <a:pPr lvl="0"/>
            <a:endParaRPr lang="en-GB" dirty="0"/>
          </a:p>
          <a:p>
            <a:pPr lvl="0"/>
            <a:endParaRPr lang="en-GB" dirty="0"/>
          </a:p>
          <a:p>
            <a:pPr lvl="0"/>
            <a:r>
              <a:rPr lang="en-GB" dirty="0"/>
              <a:t>Try </a:t>
            </a:r>
            <a:r>
              <a:rPr lang="en-GB" b="1" dirty="0"/>
              <a:t>Tasks 1 </a:t>
            </a:r>
            <a:r>
              <a:rPr lang="en-GB" dirty="0"/>
              <a:t>and</a:t>
            </a:r>
            <a:r>
              <a:rPr lang="en-GB" b="1" dirty="0"/>
              <a:t> 2</a:t>
            </a:r>
            <a:r>
              <a:rPr lang="en-GB" dirty="0"/>
              <a:t> on the </a:t>
            </a:r>
            <a:r>
              <a:rPr lang="en-GB" b="1" dirty="0"/>
              <a:t>Worksheet</a:t>
            </a:r>
          </a:p>
        </p:txBody>
      </p:sp>
      <p:pic>
        <p:nvPicPr>
          <p:cNvPr id="4" name="Picture 3" descr="C:\Users\Rob\Dropbox\PG Online Marketing (1)\KS3 Using Computers Effectively, Safely and Responsibly - Heathcote\images\keyboard key.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43564" y="2336582"/>
            <a:ext cx="4833986" cy="1739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245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Folders</a:t>
            </a:r>
          </a:p>
        </p:txBody>
      </p:sp>
      <p:sp>
        <p:nvSpPr>
          <p:cNvPr id="3" name="Text Placeholder 2"/>
          <p:cNvSpPr>
            <a:spLocks noGrp="1"/>
          </p:cNvSpPr>
          <p:nvPr>
            <p:ph type="body" sz="quarter" idx="14"/>
          </p:nvPr>
        </p:nvSpPr>
        <p:spPr>
          <a:xfrm>
            <a:off x="724280" y="1704179"/>
            <a:ext cx="4885212" cy="3453607"/>
          </a:xfrm>
        </p:spPr>
        <p:txBody>
          <a:bodyPr/>
          <a:lstStyle/>
          <a:p>
            <a:r>
              <a:rPr lang="en-GB" dirty="0"/>
              <a:t>Create a folder called Year 7 </a:t>
            </a:r>
          </a:p>
          <a:p>
            <a:r>
              <a:rPr lang="en-GB" dirty="0"/>
              <a:t>Create subfolders for each of your subjects</a:t>
            </a:r>
          </a:p>
          <a:p>
            <a:r>
              <a:rPr lang="en-GB" dirty="0"/>
              <a:t>In what order are they stored?</a:t>
            </a:r>
          </a:p>
          <a:p>
            <a:endParaRPr lang="en-GB" dirty="0"/>
          </a:p>
        </p:txBody>
      </p:sp>
      <p:pic>
        <p:nvPicPr>
          <p:cNvPr id="4" name="Picture 2" descr="C:\Users\Rob\Dropbox\PG Online Marketing (1)\KS3 Using Computers Effectively, Safely and Responsibly - Heathcote\images\L1 slide 1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870749" y="1036270"/>
            <a:ext cx="2166662" cy="5022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0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Backups are important!</a:t>
            </a:r>
          </a:p>
        </p:txBody>
      </p:sp>
      <p:sp>
        <p:nvSpPr>
          <p:cNvPr id="3" name="Text Placeholder 2"/>
          <p:cNvSpPr>
            <a:spLocks noGrp="1"/>
          </p:cNvSpPr>
          <p:nvPr>
            <p:ph type="body" sz="quarter" idx="14"/>
          </p:nvPr>
        </p:nvSpPr>
        <p:spPr/>
        <p:txBody>
          <a:bodyPr/>
          <a:lstStyle/>
          <a:p>
            <a:r>
              <a:rPr lang="en-GB" dirty="0"/>
              <a:t>Computer drives can fail</a:t>
            </a:r>
          </a:p>
          <a:p>
            <a:r>
              <a:rPr lang="en-GB" dirty="0"/>
              <a:t>A virus can corrupt your work</a:t>
            </a:r>
          </a:p>
          <a:p>
            <a:r>
              <a:rPr lang="en-GB" dirty="0"/>
              <a:t>A laptop or iPad can be lost or stolen</a:t>
            </a:r>
          </a:p>
          <a:p>
            <a:r>
              <a:rPr lang="en-GB" dirty="0"/>
              <a:t>You might accidentally delete a file</a:t>
            </a:r>
          </a:p>
          <a:p>
            <a:pPr lvl="1"/>
            <a:r>
              <a:rPr lang="en-GB" dirty="0"/>
              <a:t>What else could happen?</a:t>
            </a:r>
          </a:p>
          <a:p>
            <a:endParaRPr lang="en-GB" dirty="0"/>
          </a:p>
        </p:txBody>
      </p:sp>
      <p:pic>
        <p:nvPicPr>
          <p:cNvPr id="4" name="Picture 3" descr="C:\Users\Rob\Dropbox\PG Online Marketing (1)\KS3 Using Computers Effectively, Safely and Responsibly - Heathcote\images\brokenusb.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36551" y="3576908"/>
            <a:ext cx="3899137"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732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Where to store a backup</a:t>
            </a:r>
          </a:p>
        </p:txBody>
      </p:sp>
      <p:sp>
        <p:nvSpPr>
          <p:cNvPr id="3" name="Text Placeholder 2"/>
          <p:cNvSpPr>
            <a:spLocks noGrp="1"/>
          </p:cNvSpPr>
          <p:nvPr>
            <p:ph type="body" sz="quarter" idx="14"/>
          </p:nvPr>
        </p:nvSpPr>
        <p:spPr/>
        <p:txBody>
          <a:bodyPr/>
          <a:lstStyle/>
          <a:p>
            <a:r>
              <a:rPr lang="en-GB" dirty="0"/>
              <a:t>One of the safest places is online in the ‘cloud’ – then even if you lose your flash drive, iPad or PC, or the school file server is destroyed by fire, you can still access your backup</a:t>
            </a:r>
          </a:p>
          <a:p>
            <a:pPr lvl="1"/>
            <a:r>
              <a:rPr lang="en-GB" dirty="0"/>
              <a:t>Can you think of some ways of backing up important </a:t>
            </a:r>
            <a:br>
              <a:rPr lang="en-GB" dirty="0"/>
            </a:br>
            <a:r>
              <a:rPr lang="en-GB" dirty="0"/>
              <a:t>files via </a:t>
            </a:r>
            <a:r>
              <a:rPr lang="en-GB"/>
              <a:t>the Internet?</a:t>
            </a:r>
            <a:endParaRPr lang="en-GB" dirty="0"/>
          </a:p>
        </p:txBody>
      </p:sp>
    </p:spTree>
    <p:extLst>
      <p:ext uri="{BB962C8B-B14F-4D97-AF65-F5344CB8AC3E}">
        <p14:creationId xmlns:p14="http://schemas.microsoft.com/office/powerpoint/2010/main" val="162006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222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pPr lvl="0"/>
            <a:r>
              <a:rPr lang="en-GB"/>
              <a:t>To learn the policy regarding school computer use</a:t>
            </a:r>
          </a:p>
          <a:p>
            <a:pPr lvl="0"/>
            <a:r>
              <a:rPr lang="en-GB"/>
              <a:t>To learn to manage files in File Explorer</a:t>
            </a:r>
          </a:p>
          <a:p>
            <a:r>
              <a:rPr lang="en-GB"/>
              <a:t>To learn some useful tips for using software packages</a:t>
            </a:r>
          </a:p>
          <a:p>
            <a:r>
              <a:rPr lang="en-GB"/>
              <a:t>To understand the importance of backup</a:t>
            </a:r>
          </a:p>
          <a:p>
            <a:endParaRPr lang="en-GB"/>
          </a:p>
        </p:txBody>
      </p:sp>
      <p:sp>
        <p:nvSpPr>
          <p:cNvPr id="3" name="Content Placeholder 2"/>
          <p:cNvSpPr>
            <a:spLocks noGrp="1"/>
          </p:cNvSpPr>
          <p:nvPr>
            <p:ph type="body" sz="quarter" idx="13"/>
          </p:nvPr>
        </p:nvSpPr>
        <p:spPr/>
        <p:txBody>
          <a:bodyPr/>
          <a:lstStyle/>
          <a:p>
            <a:r>
              <a:rPr lang="en-GB"/>
              <a:t>Objectives</a:t>
            </a:r>
            <a:endParaRPr lang="en-GB" dirty="0"/>
          </a:p>
          <a:p>
            <a:endParaRPr lang="en-GB" dirty="0"/>
          </a:p>
        </p:txBody>
      </p:sp>
    </p:spTree>
    <p:extLst>
      <p:ext uri="{BB962C8B-B14F-4D97-AF65-F5344CB8AC3E}">
        <p14:creationId xmlns:p14="http://schemas.microsoft.com/office/powerpoint/2010/main" val="3423879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Acceptable use policy</a:t>
            </a:r>
          </a:p>
        </p:txBody>
      </p:sp>
      <p:sp>
        <p:nvSpPr>
          <p:cNvPr id="5" name="Text Placeholder 4"/>
          <p:cNvSpPr>
            <a:spLocks noGrp="1"/>
          </p:cNvSpPr>
          <p:nvPr>
            <p:ph type="body" sz="quarter" idx="14"/>
          </p:nvPr>
        </p:nvSpPr>
        <p:spPr/>
        <p:txBody>
          <a:bodyPr/>
          <a:lstStyle/>
          <a:p>
            <a:r>
              <a:rPr lang="en-GB" dirty="0"/>
              <a:t>Read the school’s Acceptable </a:t>
            </a:r>
            <a:r>
              <a:rPr lang="en-GB"/>
              <a:t>Use Policy</a:t>
            </a:r>
            <a:endParaRPr lang="en-GB" dirty="0"/>
          </a:p>
          <a:p>
            <a:pPr lvl="1"/>
            <a:r>
              <a:rPr lang="en-GB" dirty="0"/>
              <a:t>What stands out?</a:t>
            </a:r>
          </a:p>
          <a:p>
            <a:pPr lvl="1"/>
            <a:r>
              <a:rPr lang="en-GB" dirty="0"/>
              <a:t>How does it protect you?</a:t>
            </a:r>
          </a:p>
          <a:p>
            <a:pPr lvl="1"/>
            <a:r>
              <a:rPr lang="en-GB" dirty="0"/>
              <a:t>Does it seem fair?</a:t>
            </a:r>
          </a:p>
          <a:p>
            <a:pPr lvl="1"/>
            <a:r>
              <a:rPr lang="en-GB" dirty="0"/>
              <a:t>Is it against the law to breach it?</a:t>
            </a:r>
          </a:p>
        </p:txBody>
      </p:sp>
    </p:spTree>
    <p:extLst>
      <p:ext uri="{BB962C8B-B14F-4D97-AF65-F5344CB8AC3E}">
        <p14:creationId xmlns:p14="http://schemas.microsoft.com/office/powerpoint/2010/main" val="1631510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File types</a:t>
            </a:r>
          </a:p>
        </p:txBody>
      </p:sp>
      <p:sp>
        <p:nvSpPr>
          <p:cNvPr id="3" name="Text Placeholder 2"/>
          <p:cNvSpPr>
            <a:spLocks noGrp="1"/>
          </p:cNvSpPr>
          <p:nvPr>
            <p:ph type="body" sz="quarter" idx="14"/>
          </p:nvPr>
        </p:nvSpPr>
        <p:spPr/>
        <p:txBody>
          <a:bodyPr/>
          <a:lstStyle/>
          <a:p>
            <a:r>
              <a:rPr lang="en-GB" dirty="0"/>
              <a:t>Files have an extension such as .doc</a:t>
            </a:r>
          </a:p>
          <a:p>
            <a:r>
              <a:rPr lang="en-GB" dirty="0"/>
              <a:t>This indicates the type of software application that can be used to open them</a:t>
            </a:r>
          </a:p>
          <a:p>
            <a:pPr lvl="1"/>
            <a:r>
              <a:rPr lang="en-GB" dirty="0"/>
              <a:t>.doc</a:t>
            </a:r>
          </a:p>
          <a:p>
            <a:pPr lvl="1"/>
            <a:r>
              <a:rPr lang="en-GB" dirty="0"/>
              <a:t>.jpg</a:t>
            </a:r>
          </a:p>
          <a:p>
            <a:pPr lvl="1"/>
            <a:r>
              <a:rPr lang="en-GB" dirty="0"/>
              <a:t>.</a:t>
            </a:r>
            <a:r>
              <a:rPr lang="en-GB" dirty="0" err="1"/>
              <a:t>ppt</a:t>
            </a:r>
            <a:endParaRPr lang="en-GB" dirty="0"/>
          </a:p>
          <a:p>
            <a:pPr lvl="1"/>
            <a:r>
              <a:rPr lang="en-GB" dirty="0"/>
              <a:t>.html</a:t>
            </a:r>
          </a:p>
        </p:txBody>
      </p:sp>
    </p:spTree>
    <p:extLst>
      <p:ext uri="{BB962C8B-B14F-4D97-AF65-F5344CB8AC3E}">
        <p14:creationId xmlns:p14="http://schemas.microsoft.com/office/powerpoint/2010/main" val="2816062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File organisation</a:t>
            </a:r>
          </a:p>
        </p:txBody>
      </p:sp>
      <p:sp>
        <p:nvSpPr>
          <p:cNvPr id="3" name="Text Placeholder 2"/>
          <p:cNvSpPr>
            <a:spLocks noGrp="1"/>
          </p:cNvSpPr>
          <p:nvPr>
            <p:ph type="body" sz="quarter" idx="14"/>
          </p:nvPr>
        </p:nvSpPr>
        <p:spPr>
          <a:xfrm>
            <a:off x="724280" y="1704179"/>
            <a:ext cx="4586274" cy="3453607"/>
          </a:xfrm>
        </p:spPr>
        <p:txBody>
          <a:bodyPr/>
          <a:lstStyle/>
          <a:p>
            <a:r>
              <a:rPr lang="en-GB" dirty="0"/>
              <a:t>Important to organise your files</a:t>
            </a:r>
          </a:p>
          <a:p>
            <a:r>
              <a:rPr lang="en-GB" dirty="0"/>
              <a:t>Saving and searching becomes faster</a:t>
            </a:r>
          </a:p>
          <a:p>
            <a:endParaRPr lang="en-GB" dirty="0"/>
          </a:p>
        </p:txBody>
      </p:sp>
      <p:pic>
        <p:nvPicPr>
          <p:cNvPr id="4" name="Picture 2" descr="C:\Users\Rob\Dropbox\PG Online Marketing (1)\KS3 Using Computers Effectively, Safely and Responsibly - Heathcote\images\filingcabinet.jpg"/>
          <p:cNvPicPr>
            <a:picLocks noChangeAspect="1" noChangeArrowheads="1"/>
          </p:cNvPicPr>
          <p:nvPr/>
        </p:nvPicPr>
        <p:blipFill rotWithShape="1">
          <a:blip r:embed="rId2"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bwMode="auto">
          <a:xfrm flipH="1">
            <a:off x="5033818" y="1330036"/>
            <a:ext cx="3084946"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615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Naming conventions</a:t>
            </a:r>
          </a:p>
        </p:txBody>
      </p:sp>
      <p:sp>
        <p:nvSpPr>
          <p:cNvPr id="3" name="Text Placeholder 2"/>
          <p:cNvSpPr>
            <a:spLocks noGrp="1"/>
          </p:cNvSpPr>
          <p:nvPr>
            <p:ph type="body" sz="quarter" idx="14"/>
          </p:nvPr>
        </p:nvSpPr>
        <p:spPr/>
        <p:txBody>
          <a:bodyPr/>
          <a:lstStyle/>
          <a:p>
            <a:r>
              <a:rPr lang="en-GB" dirty="0"/>
              <a:t>Underscores: </a:t>
            </a:r>
            <a:r>
              <a:rPr lang="en-GB" dirty="0" err="1"/>
              <a:t>science_project</a:t>
            </a:r>
            <a:endParaRPr lang="en-GB" dirty="0"/>
          </a:p>
          <a:p>
            <a:r>
              <a:rPr lang="en-GB" dirty="0"/>
              <a:t>Camel Caps: </a:t>
            </a:r>
            <a:r>
              <a:rPr lang="en-GB" dirty="0" err="1"/>
              <a:t>ScienceProject</a:t>
            </a:r>
            <a:endParaRPr lang="en-GB" dirty="0"/>
          </a:p>
          <a:p>
            <a:r>
              <a:rPr lang="en-GB" dirty="0"/>
              <a:t>Use a sensible name to describe the file:</a:t>
            </a:r>
          </a:p>
          <a:p>
            <a:pPr lvl="1"/>
            <a:r>
              <a:rPr lang="en-GB" dirty="0">
                <a:solidFill>
                  <a:srgbClr val="DE3692"/>
                </a:solidFill>
              </a:rPr>
              <a:t>Stuff.jpg</a:t>
            </a:r>
          </a:p>
          <a:p>
            <a:pPr lvl="1"/>
            <a:r>
              <a:rPr lang="en-GB" dirty="0">
                <a:solidFill>
                  <a:srgbClr val="DE3692"/>
                </a:solidFill>
              </a:rPr>
              <a:t>Homework_2014_Nov.xls</a:t>
            </a:r>
          </a:p>
          <a:p>
            <a:pPr lvl="1"/>
            <a:r>
              <a:rPr lang="en-GB" dirty="0">
                <a:solidFill>
                  <a:srgbClr val="DE3692"/>
                </a:solidFill>
              </a:rPr>
              <a:t>ResearchTaskOnFrogspawn.doc</a:t>
            </a:r>
          </a:p>
          <a:p>
            <a:pPr lvl="1"/>
            <a:r>
              <a:rPr lang="en-GB" dirty="0">
                <a:solidFill>
                  <a:srgbClr val="DE3692"/>
                </a:solidFill>
              </a:rPr>
              <a:t>Document1.doc</a:t>
            </a:r>
          </a:p>
          <a:p>
            <a:endParaRPr lang="en-GB" dirty="0"/>
          </a:p>
        </p:txBody>
      </p:sp>
    </p:spTree>
    <p:extLst>
      <p:ext uri="{BB962C8B-B14F-4D97-AF65-F5344CB8AC3E}">
        <p14:creationId xmlns:p14="http://schemas.microsoft.com/office/powerpoint/2010/main" val="3294414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Using File Explorer</a:t>
            </a:r>
          </a:p>
        </p:txBody>
      </p:sp>
      <p:sp>
        <p:nvSpPr>
          <p:cNvPr id="3" name="Text Placeholder 2"/>
          <p:cNvSpPr>
            <a:spLocks noGrp="1"/>
          </p:cNvSpPr>
          <p:nvPr>
            <p:ph type="body" sz="quarter" idx="14"/>
          </p:nvPr>
        </p:nvSpPr>
        <p:spPr/>
        <p:txBody>
          <a:bodyPr/>
          <a:lstStyle/>
          <a:p>
            <a:r>
              <a:rPr lang="en-GB" dirty="0"/>
              <a:t>File Explorer is a software application for managing your files, searching them and navigating around them</a:t>
            </a:r>
          </a:p>
          <a:p>
            <a:pPr lvl="1"/>
            <a:r>
              <a:rPr lang="en-GB" dirty="0"/>
              <a:t>How do you open File Explorer?</a:t>
            </a:r>
          </a:p>
        </p:txBody>
      </p:sp>
      <p:pic>
        <p:nvPicPr>
          <p:cNvPr id="1026" name="Picture 2" descr="C:\Users\Rob\AppData\Roaming\PixelMetrics\CaptureWiz\Temp\2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95890" y="3552800"/>
            <a:ext cx="2505075" cy="2486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371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Directory structure</a:t>
            </a:r>
          </a:p>
        </p:txBody>
      </p:sp>
      <p:sp>
        <p:nvSpPr>
          <p:cNvPr id="3" name="Text Placeholder 2"/>
          <p:cNvSpPr>
            <a:spLocks noGrp="1"/>
          </p:cNvSpPr>
          <p:nvPr>
            <p:ph type="body" sz="quarter" idx="14"/>
          </p:nvPr>
        </p:nvSpPr>
        <p:spPr>
          <a:xfrm>
            <a:off x="724280" y="1704179"/>
            <a:ext cx="3803758" cy="3453607"/>
          </a:xfrm>
        </p:spPr>
        <p:txBody>
          <a:bodyPr/>
          <a:lstStyle/>
          <a:p>
            <a:r>
              <a:rPr lang="en-GB" dirty="0"/>
              <a:t>Tree structure</a:t>
            </a:r>
          </a:p>
          <a:p>
            <a:r>
              <a:rPr lang="en-GB" dirty="0"/>
              <a:t>Root directory</a:t>
            </a:r>
          </a:p>
          <a:p>
            <a:r>
              <a:rPr lang="en-GB" dirty="0"/>
              <a:t>Pathname</a:t>
            </a:r>
          </a:p>
          <a:p>
            <a:pPr lvl="1"/>
            <a:r>
              <a:rPr lang="en-GB" dirty="0"/>
              <a:t>What is the pathname for the Scratch Project file?</a:t>
            </a:r>
          </a:p>
          <a:p>
            <a:pPr lvl="1"/>
            <a:r>
              <a:rPr lang="en-GB" dirty="0"/>
              <a:t>How many subfolders are in the Year 7 folder?</a:t>
            </a:r>
          </a:p>
          <a:p>
            <a:endParaRPr lang="en-GB" dirty="0"/>
          </a:p>
        </p:txBody>
      </p:sp>
      <p:pic>
        <p:nvPicPr>
          <p:cNvPr id="4" name="Picture 2" descr="C:\Users\Rob\Dropbox\PG Online Marketing (1)\KS3 Using Computers Effectively, Safely and Responsibly - Heathcote\images\L1 slide 8.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869917" y="1704179"/>
            <a:ext cx="3670833" cy="4431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744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File management</a:t>
            </a:r>
          </a:p>
        </p:txBody>
      </p:sp>
      <p:sp>
        <p:nvSpPr>
          <p:cNvPr id="3" name="Text Placeholder 2"/>
          <p:cNvSpPr>
            <a:spLocks noGrp="1"/>
          </p:cNvSpPr>
          <p:nvPr>
            <p:ph type="body" sz="quarter" idx="14"/>
          </p:nvPr>
        </p:nvSpPr>
        <p:spPr/>
        <p:txBody>
          <a:bodyPr/>
          <a:lstStyle/>
          <a:p>
            <a:r>
              <a:rPr lang="en-GB" dirty="0"/>
              <a:t>Make sure you know how to use File Explorer to</a:t>
            </a:r>
          </a:p>
          <a:p>
            <a:pPr lvl="1"/>
            <a:r>
              <a:rPr lang="en-GB" dirty="0"/>
              <a:t>Create and name a new folder</a:t>
            </a:r>
          </a:p>
          <a:p>
            <a:pPr lvl="1"/>
            <a:r>
              <a:rPr lang="en-GB" dirty="0"/>
              <a:t>Copy, move and delete files</a:t>
            </a:r>
          </a:p>
          <a:p>
            <a:pPr lvl="1"/>
            <a:r>
              <a:rPr lang="en-GB" dirty="0"/>
              <a:t>Rename files and folders</a:t>
            </a:r>
          </a:p>
          <a:p>
            <a:pPr lvl="1"/>
            <a:r>
              <a:rPr lang="en-GB" dirty="0"/>
              <a:t>Search for a file</a:t>
            </a:r>
          </a:p>
          <a:p>
            <a:pPr lvl="1"/>
            <a:r>
              <a:rPr lang="en-GB" dirty="0"/>
              <a:t>Open a file</a:t>
            </a:r>
          </a:p>
          <a:p>
            <a:pPr lvl="1"/>
            <a:r>
              <a:rPr lang="en-GB" dirty="0"/>
              <a:t>Retrieve a file from the Recycle bin</a:t>
            </a:r>
          </a:p>
          <a:p>
            <a:endParaRPr lang="en-GB" dirty="0"/>
          </a:p>
        </p:txBody>
      </p:sp>
    </p:spTree>
    <p:extLst>
      <p:ext uri="{BB962C8B-B14F-4D97-AF65-F5344CB8AC3E}">
        <p14:creationId xmlns:p14="http://schemas.microsoft.com/office/powerpoint/2010/main" val="3682838517"/>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1</Template>
  <TotalTime>155</TotalTime>
  <Words>371</Words>
  <Application>Microsoft Office PowerPoint</Application>
  <PresentationFormat>On-screen Show (4:3)</PresentationFormat>
  <Paragraphs>68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Museo900-Regular</vt:lpstr>
      <vt:lpstr>Museo300-Regular</vt:lpstr>
      <vt:lpstr>Calibri</vt:lpstr>
      <vt:lpstr>Arial</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design@pgonline.co.uk</cp:lastModifiedBy>
  <cp:revision>23</cp:revision>
  <dcterms:created xsi:type="dcterms:W3CDTF">2014-09-26T08:59:51Z</dcterms:created>
  <dcterms:modified xsi:type="dcterms:W3CDTF">2017-10-13T10:02:50Z</dcterms:modified>
</cp:coreProperties>
</file>