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60" r:id="rId2"/>
    <p:sldId id="261" r:id="rId3"/>
    <p:sldId id="282" r:id="rId4"/>
    <p:sldId id="283" r:id="rId5"/>
    <p:sldId id="264" r:id="rId6"/>
    <p:sldId id="275" r:id="rId7"/>
    <p:sldId id="265" r:id="rId8"/>
    <p:sldId id="270" r:id="rId9"/>
    <p:sldId id="276" r:id="rId10"/>
    <p:sldId id="271" r:id="rId11"/>
    <p:sldId id="263" r:id="rId12"/>
    <p:sldId id="266" r:id="rId13"/>
    <p:sldId id="277" r:id="rId14"/>
    <p:sldId id="267" r:id="rId15"/>
    <p:sldId id="268" r:id="rId16"/>
    <p:sldId id="272" r:id="rId17"/>
    <p:sldId id="281" r:id="rId18"/>
    <p:sldId id="284" r:id="rId19"/>
  </p:sldIdLst>
  <p:sldSz cx="9144000" cy="6858000" type="screen4x3"/>
  <p:notesSz cx="6858000" cy="9144000"/>
  <p:embeddedFontLst>
    <p:embeddedFont>
      <p:font typeface="Museo900-Regular" panose="02000000000000000000" pitchFamily="2" charset="0"/>
      <p:bold r:id="rId21"/>
    </p:embeddedFont>
    <p:embeddedFont>
      <p:font typeface="Calibri" panose="020F0502020204030204" pitchFamily="34" charset="0"/>
      <p:regular r:id="rId22"/>
      <p:bold r:id="rId23"/>
      <p:italic r:id="rId24"/>
      <p:boldItalic r:id="rId25"/>
    </p:embeddedFont>
    <p:embeddedFont>
      <p:font typeface="Museo 900" panose="02000000000000000000" pitchFamily="2" charset="0"/>
      <p:bold r:id="rId26"/>
    </p:embeddedFont>
    <p:embeddedFont>
      <p:font typeface="Museo 500" panose="02000000000000000000" pitchFamily="2" charset="0"/>
      <p:regular r:id="rId27"/>
    </p:embeddedFont>
    <p:embeddedFont>
      <p:font typeface="Museo 100" panose="02000000000000000000" pitchFamily="2" charset="0"/>
      <p:regular r:id="rId28"/>
    </p:embeddedFont>
    <p:embeddedFont>
      <p:font typeface="Museo 700" panose="02000000000000000000" pitchFamily="2" charset="0"/>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AC1"/>
    <a:srgbClr val="2B75A6"/>
    <a:srgbClr val="D68328"/>
    <a:srgbClr val="D7A764"/>
    <a:srgbClr val="0C4B7F"/>
    <a:srgbClr val="223E7A"/>
    <a:srgbClr val="B9D769"/>
    <a:srgbClr val="70BC22"/>
    <a:srgbClr val="F68D21"/>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4660"/>
  </p:normalViewPr>
  <p:slideViewPr>
    <p:cSldViewPr snapToGrid="0" snapToObjects="1" showGuides="1">
      <p:cViewPr varScale="1">
        <p:scale>
          <a:sx n="53" d="100"/>
          <a:sy n="53" d="100"/>
        </p:scale>
        <p:origin x="78" y="121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2</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Packet switching and routers</a:t>
            </a: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Packet switching and routers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Packet switching and routers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Packet switching and routers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Packet switching and routers</a:t>
            </a: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78662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a:latin typeface="Museo 900" panose="02000000000000000000" pitchFamily="50" charset="0"/>
              </a:rPr>
              <a:t>Packet </a:t>
            </a:r>
            <a:r>
              <a:rPr lang="en-US" dirty="0">
                <a:latin typeface="Museo 900" panose="02000000000000000000" pitchFamily="50" charset="0"/>
              </a:rPr>
              <a:t>switching and routers</a:t>
            </a:r>
            <a:endParaRPr lang="en-US" dirty="0">
              <a:latin typeface="Museo 100" panose="02000000000000000000" pitchFamily="50" charset="0"/>
            </a:endParaRPr>
          </a:p>
          <a:p>
            <a:pPr lvl="1">
              <a:spcBef>
                <a:spcPts val="3000"/>
              </a:spcBef>
            </a:pPr>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Routing</a:t>
            </a:r>
          </a:p>
        </p:txBody>
      </p:sp>
      <p:sp>
        <p:nvSpPr>
          <p:cNvPr id="3" name="Text Placeholder 2"/>
          <p:cNvSpPr>
            <a:spLocks noGrp="1"/>
          </p:cNvSpPr>
          <p:nvPr>
            <p:ph type="body" sz="quarter" idx="14"/>
          </p:nvPr>
        </p:nvSpPr>
        <p:spPr/>
        <p:txBody>
          <a:bodyPr/>
          <a:lstStyle/>
          <a:p>
            <a:r>
              <a:rPr lang="en-GB"/>
              <a:t>Routers forward data packets from </a:t>
            </a:r>
            <a:r>
              <a:rPr lang="en-GB" dirty="0"/>
              <a:t>one </a:t>
            </a:r>
            <a:r>
              <a:rPr lang="en-GB"/>
              <a:t>network </a:t>
            </a:r>
            <a:br>
              <a:rPr lang="en-GB"/>
            </a:br>
            <a:r>
              <a:rPr lang="en-GB"/>
              <a:t>to </a:t>
            </a:r>
            <a:r>
              <a:rPr lang="en-GB" dirty="0"/>
              <a:t>another</a:t>
            </a:r>
          </a:p>
          <a:p>
            <a:pPr lvl="1"/>
            <a:r>
              <a:rPr lang="en-GB"/>
              <a:t>Each router stores data about the </a:t>
            </a:r>
            <a:br>
              <a:rPr lang="en-GB"/>
            </a:br>
            <a:r>
              <a:rPr lang="en-GB"/>
              <a:t>available routes to the destination node</a:t>
            </a:r>
          </a:p>
          <a:p>
            <a:pPr lvl="1"/>
            <a:r>
              <a:rPr lang="en-US"/>
              <a:t>Looks up the destination IP address in </a:t>
            </a:r>
            <a:br>
              <a:rPr lang="en-US"/>
            </a:br>
            <a:r>
              <a:rPr lang="en-US"/>
              <a:t>its routing table to find the best router </a:t>
            </a:r>
            <a:br>
              <a:rPr lang="en-US"/>
            </a:br>
            <a:r>
              <a:rPr lang="en-US"/>
              <a:t>to which to forward the packet </a:t>
            </a:r>
          </a:p>
          <a:p>
            <a:pPr lvl="1"/>
            <a:r>
              <a:rPr lang="en-GB"/>
              <a:t>Each forwarding by (or transfer across) </a:t>
            </a:r>
            <a:br>
              <a:rPr lang="en-GB"/>
            </a:br>
            <a:r>
              <a:rPr lang="en-GB"/>
              <a:t>a router is known as a hop</a:t>
            </a:r>
          </a:p>
          <a:p>
            <a:pPr lvl="1"/>
            <a:r>
              <a:rPr lang="en-GB"/>
              <a:t>Routers continue to forward the packet </a:t>
            </a:r>
            <a:br>
              <a:rPr lang="en-GB"/>
            </a:br>
            <a:r>
              <a:rPr lang="en-GB"/>
              <a:t>until it reaches its destination node</a:t>
            </a:r>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7051" y="3430982"/>
            <a:ext cx="1814467" cy="1814467"/>
          </a:xfrm>
          <a:prstGeom prst="rect">
            <a:avLst/>
          </a:prstGeom>
        </p:spPr>
      </p:pic>
    </p:spTree>
    <p:extLst>
      <p:ext uri="{BB962C8B-B14F-4D97-AF65-F5344CB8AC3E}">
        <p14:creationId xmlns:p14="http://schemas.microsoft.com/office/powerpoint/2010/main" val="189741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Complete </a:t>
            </a:r>
            <a:r>
              <a:rPr lang="en-GB" b="1" dirty="0"/>
              <a:t>Tasks 1 and 2</a:t>
            </a:r>
          </a:p>
        </p:txBody>
      </p:sp>
    </p:spTree>
    <p:extLst>
      <p:ext uri="{BB962C8B-B14F-4D97-AF65-F5344CB8AC3E}">
        <p14:creationId xmlns:p14="http://schemas.microsoft.com/office/powerpoint/2010/main" val="401571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Building a packet</a:t>
            </a:r>
          </a:p>
        </p:txBody>
      </p:sp>
      <p:sp>
        <p:nvSpPr>
          <p:cNvPr id="3" name="Text Placeholder 2"/>
          <p:cNvSpPr>
            <a:spLocks noGrp="1"/>
          </p:cNvSpPr>
          <p:nvPr>
            <p:ph type="body" sz="quarter" idx="14"/>
          </p:nvPr>
        </p:nvSpPr>
        <p:spPr/>
        <p:txBody>
          <a:bodyPr/>
          <a:lstStyle/>
          <a:p>
            <a:r>
              <a:rPr lang="en-GB" dirty="0"/>
              <a:t>At its core, a data packet is a segment of data that needs to be sent, often referred to as the </a:t>
            </a:r>
            <a:r>
              <a:rPr lang="en-GB" b="1" dirty="0"/>
              <a:t>payload</a:t>
            </a:r>
          </a:p>
          <a:p>
            <a:pPr lvl="1"/>
            <a:r>
              <a:rPr lang="en-GB" dirty="0"/>
              <a:t>This part of the packet will often vary in size from 500 to </a:t>
            </a:r>
            <a:br>
              <a:rPr lang="en-GB"/>
            </a:br>
            <a:r>
              <a:rPr lang="en-GB"/>
              <a:t>1,500 </a:t>
            </a:r>
            <a:r>
              <a:rPr lang="en-GB" dirty="0"/>
              <a:t>bytes</a:t>
            </a:r>
          </a:p>
          <a:p>
            <a:pPr lvl="1"/>
            <a:r>
              <a:rPr lang="en-GB" dirty="0"/>
              <a:t>Packets also include additional information called </a:t>
            </a:r>
            <a:br>
              <a:rPr lang="en-GB" dirty="0"/>
            </a:br>
            <a:r>
              <a:rPr lang="en-GB" b="1" dirty="0"/>
              <a:t>headers</a:t>
            </a:r>
            <a:r>
              <a:rPr lang="en-GB" dirty="0"/>
              <a:t> and </a:t>
            </a:r>
            <a:r>
              <a:rPr lang="en-GB" b="1" dirty="0"/>
              <a:t>trailers</a:t>
            </a:r>
          </a:p>
        </p:txBody>
      </p:sp>
      <p:pic>
        <p:nvPicPr>
          <p:cNvPr id="4098" name="Picture 2" descr="C:\Users\Rob\AppData\Roaming\PixelMetrics\CaptureWiz\Temp\10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0549" y="4234673"/>
            <a:ext cx="7529373" cy="172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1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Packet size</a:t>
            </a:r>
          </a:p>
        </p:txBody>
      </p:sp>
      <p:sp>
        <p:nvSpPr>
          <p:cNvPr id="3" name="Text Placeholder 2"/>
          <p:cNvSpPr>
            <a:spLocks noGrp="1"/>
          </p:cNvSpPr>
          <p:nvPr>
            <p:ph type="body" sz="quarter" idx="14"/>
          </p:nvPr>
        </p:nvSpPr>
        <p:spPr/>
        <p:txBody>
          <a:bodyPr/>
          <a:lstStyle/>
          <a:p>
            <a:r>
              <a:rPr lang="en-GB" dirty="0"/>
              <a:t>Packets are deliberately kept small to ensure that individual packets do not take excessive time </a:t>
            </a:r>
            <a:r>
              <a:rPr lang="en-GB"/>
              <a:t>to transfer, </a:t>
            </a:r>
            <a:r>
              <a:rPr lang="en-GB" dirty="0"/>
              <a:t>preventing other packets from moving</a:t>
            </a:r>
          </a:p>
          <a:p>
            <a:pPr marL="0" indent="0">
              <a:buNone/>
            </a:pPr>
            <a:br>
              <a:rPr lang="en-GB" dirty="0"/>
            </a:br>
            <a:endParaRPr lang="en-GB" dirty="0"/>
          </a:p>
          <a:p>
            <a:pPr lvl="1"/>
            <a:r>
              <a:rPr lang="en-GB" dirty="0"/>
              <a:t>However, they should not be too small as the additional data added makes data transfer inefficient as unnecessary headers and trailers would be required each time</a:t>
            </a:r>
          </a:p>
          <a:p>
            <a:pPr lvl="1"/>
            <a:endParaRPr lang="en-GB" dirty="0"/>
          </a:p>
          <a:p>
            <a:pPr lvl="1"/>
            <a:r>
              <a:rPr lang="en-GB" dirty="0"/>
              <a:t>500-1,500 bytes is an ideal compromise</a:t>
            </a:r>
          </a:p>
        </p:txBody>
      </p:sp>
      <p:pic>
        <p:nvPicPr>
          <p:cNvPr id="5122" name="Picture 2" descr="C:\Users\Rob\AppData\Roaming\PixelMetrics\CaptureWiz\Temp\10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9375" y="3059506"/>
            <a:ext cx="7600950" cy="7429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ob\AppData\Roaming\PixelMetrics\CaptureWiz\Temp\10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0325" y="4989803"/>
            <a:ext cx="763905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4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Packet header</a:t>
            </a:r>
          </a:p>
        </p:txBody>
      </p:sp>
      <p:sp>
        <p:nvSpPr>
          <p:cNvPr id="3" name="Text Placeholder 2"/>
          <p:cNvSpPr>
            <a:spLocks noGrp="1"/>
          </p:cNvSpPr>
          <p:nvPr>
            <p:ph type="body" sz="quarter" idx="14"/>
          </p:nvPr>
        </p:nvSpPr>
        <p:spPr/>
        <p:txBody>
          <a:bodyPr/>
          <a:lstStyle/>
          <a:p>
            <a:r>
              <a:rPr lang="en-GB" dirty="0"/>
              <a:t>The header contains the recipient’s address so that it can be directed appropriately across the network</a:t>
            </a:r>
          </a:p>
          <a:p>
            <a:pPr lvl="1"/>
            <a:r>
              <a:rPr lang="en-GB" dirty="0"/>
              <a:t>The address of the sender is also included so that replies can be sent appropriately</a:t>
            </a:r>
          </a:p>
          <a:p>
            <a:pPr lvl="1"/>
            <a:r>
              <a:rPr lang="en-GB" dirty="0"/>
              <a:t>The packet number and overall number of packets in the transmission is attached to assist in reassembling the data</a:t>
            </a:r>
          </a:p>
          <a:p>
            <a:pPr lvl="1"/>
            <a:r>
              <a:rPr lang="en-GB" dirty="0"/>
              <a:t>The Time To Live (TTL) or hop limit is also included</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4285" y="4636986"/>
            <a:ext cx="3156461" cy="1684391"/>
          </a:xfrm>
          <a:prstGeom prst="rect">
            <a:avLst/>
          </a:prstGeom>
        </p:spPr>
      </p:pic>
    </p:spTree>
    <p:extLst>
      <p:ext uri="{BB962C8B-B14F-4D97-AF65-F5344CB8AC3E}">
        <p14:creationId xmlns:p14="http://schemas.microsoft.com/office/powerpoint/2010/main" val="298263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Packet trailer	</a:t>
            </a:r>
          </a:p>
        </p:txBody>
      </p:sp>
      <p:sp>
        <p:nvSpPr>
          <p:cNvPr id="3" name="Text Placeholder 2"/>
          <p:cNvSpPr>
            <a:spLocks noGrp="1"/>
          </p:cNvSpPr>
          <p:nvPr>
            <p:ph type="body" sz="quarter" idx="14"/>
          </p:nvPr>
        </p:nvSpPr>
        <p:spPr/>
        <p:txBody>
          <a:bodyPr/>
          <a:lstStyle/>
          <a:p>
            <a:r>
              <a:rPr lang="en-GB" dirty="0"/>
              <a:t>Similarly, at the end of the packet a </a:t>
            </a:r>
            <a:r>
              <a:rPr lang="en-GB" b="1" dirty="0"/>
              <a:t>trailer</a:t>
            </a:r>
            <a:r>
              <a:rPr lang="en-GB" dirty="0"/>
              <a:t> is added</a:t>
            </a:r>
          </a:p>
          <a:p>
            <a:pPr lvl="1"/>
            <a:r>
              <a:rPr lang="en-GB" dirty="0"/>
              <a:t>This contains error checking components that verify the data received in the </a:t>
            </a:r>
            <a:r>
              <a:rPr lang="en-GB"/>
              <a:t>payload has not </a:t>
            </a:r>
            <a:r>
              <a:rPr lang="en-GB" dirty="0"/>
              <a:t>been corrupted on transfer</a:t>
            </a:r>
          </a:p>
          <a:p>
            <a:pPr lvl="1"/>
            <a:r>
              <a:rPr lang="en-GB" dirty="0"/>
              <a:t>Techniques such as checksums or Cyclical Redundancy Checks (CRCs) are used to check the data by the receiving host</a:t>
            </a:r>
          </a:p>
          <a:p>
            <a:pPr lvl="1"/>
            <a:r>
              <a:rPr lang="en-GB" dirty="0"/>
              <a:t>The same checksum is recalculated at the </a:t>
            </a:r>
            <a:r>
              <a:rPr lang="en-GB"/>
              <a:t>destination end </a:t>
            </a:r>
          </a:p>
          <a:p>
            <a:pPr lvl="1"/>
            <a:r>
              <a:rPr lang="en-GB"/>
              <a:t>If they do not </a:t>
            </a:r>
            <a:r>
              <a:rPr lang="en-GB" dirty="0"/>
              <a:t>match, the data has become corrupted and is refused and a new copy is requested to be sent again</a:t>
            </a:r>
          </a:p>
        </p:txBody>
      </p:sp>
    </p:spTree>
    <p:extLst>
      <p:ext uri="{BB962C8B-B14F-4D97-AF65-F5344CB8AC3E}">
        <p14:creationId xmlns:p14="http://schemas.microsoft.com/office/powerpoint/2010/main" val="103606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Rob\AppData\Roaming\PixelMetrics\CaptureWiz\Temp\111.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4480705"/>
            <a:ext cx="9144001" cy="184572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Gateways</a:t>
            </a:r>
          </a:p>
        </p:txBody>
      </p:sp>
      <p:sp>
        <p:nvSpPr>
          <p:cNvPr id="3" name="Text Placeholder 2"/>
          <p:cNvSpPr>
            <a:spLocks noGrp="1"/>
          </p:cNvSpPr>
          <p:nvPr>
            <p:ph type="body" sz="quarter" idx="14"/>
          </p:nvPr>
        </p:nvSpPr>
        <p:spPr/>
        <p:txBody>
          <a:bodyPr/>
          <a:lstStyle/>
          <a:p>
            <a:r>
              <a:rPr lang="en-GB" dirty="0"/>
              <a:t>A gateway is required where data is travelling from one network to another that use different protocols</a:t>
            </a:r>
          </a:p>
          <a:p>
            <a:pPr lvl="1"/>
            <a:r>
              <a:rPr lang="en-GB" dirty="0"/>
              <a:t>Networks using different transmission media can require this</a:t>
            </a:r>
          </a:p>
          <a:p>
            <a:pPr lvl="1"/>
            <a:r>
              <a:rPr lang="en-GB" dirty="0"/>
              <a:t>Header data are removed and reapplied using the correct format of the new network</a:t>
            </a:r>
          </a:p>
          <a:p>
            <a:pPr lvl="1"/>
            <a:r>
              <a:rPr lang="en-GB" dirty="0">
                <a:solidFill>
                  <a:srgbClr val="50AAC1"/>
                </a:solidFill>
              </a:rPr>
              <a:t>A router and gateway can often be combined into one integrated device</a:t>
            </a:r>
            <a:endParaRPr lang="en-GB" dirty="0">
              <a:solidFill>
                <a:srgbClr val="50AAC1"/>
              </a:solidFill>
            </a:endParaRPr>
          </a:p>
        </p:txBody>
      </p:sp>
    </p:spTree>
    <p:extLst>
      <p:ext uri="{BB962C8B-B14F-4D97-AF65-F5344CB8AC3E}">
        <p14:creationId xmlns:p14="http://schemas.microsoft.com/office/powerpoint/2010/main" val="283198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Complete the sentences:</a:t>
            </a:r>
          </a:p>
          <a:p>
            <a:pPr lvl="1">
              <a:spcAft>
                <a:spcPts val="1800"/>
              </a:spcAft>
            </a:pPr>
            <a:r>
              <a:rPr lang="en-GB" dirty="0"/>
              <a:t>Data _________ are used to transmit data around a network</a:t>
            </a:r>
          </a:p>
          <a:p>
            <a:pPr lvl="1">
              <a:spcAft>
                <a:spcPts val="1800"/>
              </a:spcAft>
            </a:pPr>
            <a:r>
              <a:rPr lang="en-GB" dirty="0"/>
              <a:t>The most important part of a header is the ____________________________</a:t>
            </a:r>
          </a:p>
          <a:p>
            <a:pPr lvl="1">
              <a:spcAft>
                <a:spcPts val="1800"/>
              </a:spcAft>
            </a:pPr>
            <a:r>
              <a:rPr lang="en-GB" dirty="0"/>
              <a:t>In a ___________, a router receives a packet, decides the next router to which it should be forwarded, and forwards it</a:t>
            </a:r>
          </a:p>
          <a:p>
            <a:pPr lvl="1">
              <a:spcAft>
                <a:spcPts val="1800"/>
              </a:spcAft>
            </a:pPr>
            <a:r>
              <a:rPr lang="en-GB" dirty="0"/>
              <a:t>Gateways allow packets to travel between networks using different network ________</a:t>
            </a:r>
          </a:p>
        </p:txBody>
      </p:sp>
    </p:spTree>
    <p:extLst>
      <p:ext uri="{BB962C8B-B14F-4D97-AF65-F5344CB8AC3E}">
        <p14:creationId xmlns:p14="http://schemas.microsoft.com/office/powerpoint/2010/main" val="3969108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63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solidFill>
                  <a:schemeClr val="bg1"/>
                </a:solidFill>
              </a:rPr>
              <a:t>Understand the role of packet switching and routers</a:t>
            </a:r>
          </a:p>
          <a:p>
            <a:r>
              <a:rPr lang="en-GB" dirty="0">
                <a:solidFill>
                  <a:schemeClr val="bg1"/>
                </a:solidFill>
              </a:rPr>
              <a:t>Know the main components of a packet</a:t>
            </a:r>
          </a:p>
          <a:p>
            <a:r>
              <a:rPr lang="en-GB" dirty="0">
                <a:solidFill>
                  <a:schemeClr val="bg1"/>
                </a:solidFill>
              </a:rPr>
              <a:t>Consider where and why routers and gateways </a:t>
            </a:r>
            <a:br>
              <a:rPr lang="en-GB" dirty="0">
                <a:solidFill>
                  <a:schemeClr val="bg1"/>
                </a:solidFill>
              </a:rPr>
            </a:br>
            <a:r>
              <a:rPr lang="en-GB" dirty="0">
                <a:solidFill>
                  <a:schemeClr val="bg1"/>
                </a:solidFill>
              </a:rPr>
              <a:t>are used</a:t>
            </a:r>
          </a:p>
          <a:p>
            <a:r>
              <a:rPr lang="en-GB" dirty="0">
                <a:solidFill>
                  <a:schemeClr val="bg1"/>
                </a:solidFill>
              </a:rPr>
              <a:t>Explain how routing is achieved across the Internet </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11226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4892"/>
            <a:ext cx="9144000" cy="6222733"/>
          </a:xfrm>
          <a:prstGeom prst="rect">
            <a:avLst/>
          </a:prstGeom>
        </p:spPr>
      </p:pic>
      <p:sp>
        <p:nvSpPr>
          <p:cNvPr id="4" name="Text Placeholder 3"/>
          <p:cNvSpPr>
            <a:spLocks noGrp="1"/>
          </p:cNvSpPr>
          <p:nvPr>
            <p:ph type="body" sz="quarter" idx="13"/>
          </p:nvPr>
        </p:nvSpPr>
        <p:spPr/>
        <p:txBody>
          <a:bodyPr/>
          <a:lstStyle/>
          <a:p>
            <a:r>
              <a:rPr lang="en-GB" dirty="0">
                <a:solidFill>
                  <a:schemeClr val="bg1"/>
                </a:solidFill>
              </a:rPr>
              <a:t>Sending data</a:t>
            </a:r>
          </a:p>
        </p:txBody>
      </p:sp>
      <p:sp>
        <p:nvSpPr>
          <p:cNvPr id="5" name="Text Placeholder 4"/>
          <p:cNvSpPr>
            <a:spLocks noGrp="1"/>
          </p:cNvSpPr>
          <p:nvPr>
            <p:ph type="body" sz="quarter" idx="14"/>
          </p:nvPr>
        </p:nvSpPr>
        <p:spPr/>
        <p:txBody>
          <a:bodyPr/>
          <a:lstStyle/>
          <a:p>
            <a:r>
              <a:rPr lang="en-GB" dirty="0">
                <a:solidFill>
                  <a:schemeClr val="bg1"/>
                </a:solidFill>
              </a:rPr>
              <a:t>How is voice data sent across a traditional telephone network?</a:t>
            </a:r>
          </a:p>
          <a:p>
            <a:endParaRPr lang="en-GB" dirty="0">
              <a:solidFill>
                <a:schemeClr val="bg1"/>
              </a:solidFill>
            </a:endParaRPr>
          </a:p>
        </p:txBody>
      </p:sp>
    </p:spTree>
    <p:extLst>
      <p:ext uri="{BB962C8B-B14F-4D97-AF65-F5344CB8AC3E}">
        <p14:creationId xmlns:p14="http://schemas.microsoft.com/office/powerpoint/2010/main" val="65091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Circuit switching</a:t>
            </a:r>
          </a:p>
        </p:txBody>
      </p:sp>
      <p:sp>
        <p:nvSpPr>
          <p:cNvPr id="3" name="Text Placeholder 2"/>
          <p:cNvSpPr>
            <a:spLocks noGrp="1"/>
          </p:cNvSpPr>
          <p:nvPr>
            <p:ph type="body" sz="quarter" idx="14"/>
          </p:nvPr>
        </p:nvSpPr>
        <p:spPr/>
        <p:txBody>
          <a:bodyPr/>
          <a:lstStyle/>
          <a:p>
            <a:r>
              <a:rPr lang="en-GB" dirty="0"/>
              <a:t>Circuit switching involves creating a communication connection between two endpoints for the duration of a phone call or transfer of data</a:t>
            </a:r>
          </a:p>
          <a:p>
            <a:r>
              <a:rPr lang="en-GB" dirty="0"/>
              <a:t>This does not work for the billions of inter-connected parts of the Internet</a:t>
            </a:r>
          </a:p>
          <a:p>
            <a:pPr lvl="1"/>
            <a:r>
              <a:rPr lang="en-GB" dirty="0"/>
              <a:t>Packet switching was developed to allow</a:t>
            </a:r>
            <a:r>
              <a:rPr lang="en-GB" dirty="0"/>
              <a:t> a communications channel to be shared so that when one communication was temporarily not using it another could</a:t>
            </a:r>
            <a:endParaRPr lang="en-GB" dirty="0"/>
          </a:p>
        </p:txBody>
      </p:sp>
    </p:spTree>
    <p:extLst>
      <p:ext uri="{BB962C8B-B14F-4D97-AF65-F5344CB8AC3E}">
        <p14:creationId xmlns:p14="http://schemas.microsoft.com/office/powerpoint/2010/main" val="330868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Data packet</a:t>
            </a:r>
          </a:p>
        </p:txBody>
      </p:sp>
      <p:sp>
        <p:nvSpPr>
          <p:cNvPr id="3" name="Text Placeholder 2"/>
          <p:cNvSpPr>
            <a:spLocks noGrp="1"/>
          </p:cNvSpPr>
          <p:nvPr>
            <p:ph type="body" sz="quarter" idx="14"/>
          </p:nvPr>
        </p:nvSpPr>
        <p:spPr/>
        <p:txBody>
          <a:bodyPr/>
          <a:lstStyle/>
          <a:p>
            <a:r>
              <a:rPr lang="en-GB" dirty="0"/>
              <a:t>When sending across a network, data is broken into chunks (units) called </a:t>
            </a:r>
            <a:r>
              <a:rPr lang="en-GB" b="1" dirty="0"/>
              <a:t>data packets </a:t>
            </a:r>
            <a:r>
              <a:rPr lang="en-GB" dirty="0"/>
              <a:t>and assembled again at the receiving end</a:t>
            </a:r>
          </a:p>
          <a:p>
            <a:r>
              <a:rPr lang="en-GB" dirty="0"/>
              <a:t>This increases network efficiency and reliability</a:t>
            </a:r>
          </a:p>
          <a:p>
            <a:pPr lvl="1"/>
            <a:endParaRPr lang="en-GB" dirty="0"/>
          </a:p>
        </p:txBody>
      </p:sp>
      <p:pic>
        <p:nvPicPr>
          <p:cNvPr id="1026" name="Picture 2" descr="C:\Users\Rob\AppData\Roaming\PixelMetrics\CaptureWiz\Temp\10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0570" y="3974811"/>
            <a:ext cx="672465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6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Chunking data</a:t>
            </a:r>
          </a:p>
        </p:txBody>
      </p:sp>
      <p:sp>
        <p:nvSpPr>
          <p:cNvPr id="3" name="Text Placeholder 2"/>
          <p:cNvSpPr>
            <a:spLocks noGrp="1"/>
          </p:cNvSpPr>
          <p:nvPr>
            <p:ph type="body" sz="quarter" idx="14"/>
          </p:nvPr>
        </p:nvSpPr>
        <p:spPr/>
        <p:txBody>
          <a:bodyPr/>
          <a:lstStyle/>
          <a:p>
            <a:r>
              <a:rPr lang="en-GB" dirty="0"/>
              <a:t>Consider that </a:t>
            </a:r>
            <a:r>
              <a:rPr lang="en-GB"/>
              <a:t>a 10GB </a:t>
            </a:r>
            <a:r>
              <a:rPr lang="en-GB" dirty="0"/>
              <a:t>video file needs to be transferred across a network</a:t>
            </a:r>
          </a:p>
          <a:p>
            <a:r>
              <a:rPr lang="en-GB" dirty="0"/>
              <a:t>If each </a:t>
            </a:r>
            <a:r>
              <a:rPr lang="en-GB"/>
              <a:t>packet contains 1,500 </a:t>
            </a:r>
            <a:r>
              <a:rPr lang="en-GB" dirty="0"/>
              <a:t>bytes of data</a:t>
            </a:r>
          </a:p>
          <a:p>
            <a:pPr lvl="1"/>
            <a:r>
              <a:rPr lang="en-GB"/>
              <a:t>10,000,000,000 </a:t>
            </a:r>
            <a:r>
              <a:rPr lang="en-GB" dirty="0"/>
              <a:t>bytes to send would require…</a:t>
            </a:r>
          </a:p>
          <a:p>
            <a:pPr lvl="1"/>
            <a:r>
              <a:rPr lang="en-GB"/>
              <a:t>10,000,000,000 / 1,500</a:t>
            </a:r>
            <a:endParaRPr lang="en-GB" dirty="0"/>
          </a:p>
          <a:p>
            <a:pPr lvl="1"/>
            <a:r>
              <a:rPr lang="en-GB" dirty="0"/>
              <a:t>6,666,667 packets</a:t>
            </a:r>
          </a:p>
          <a:p>
            <a:endParaRPr lang="en-GB" dirty="0"/>
          </a:p>
        </p:txBody>
      </p:sp>
    </p:spTree>
    <p:extLst>
      <p:ext uri="{BB962C8B-B14F-4D97-AF65-F5344CB8AC3E}">
        <p14:creationId xmlns:p14="http://schemas.microsoft.com/office/powerpoint/2010/main" val="117659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Packet switching</a:t>
            </a:r>
          </a:p>
        </p:txBody>
      </p:sp>
      <p:sp>
        <p:nvSpPr>
          <p:cNvPr id="3" name="Text Placeholder 2"/>
          <p:cNvSpPr>
            <a:spLocks noGrp="1"/>
          </p:cNvSpPr>
          <p:nvPr>
            <p:ph type="body" sz="quarter" idx="14"/>
          </p:nvPr>
        </p:nvSpPr>
        <p:spPr/>
        <p:txBody>
          <a:bodyPr/>
          <a:lstStyle/>
          <a:p>
            <a:r>
              <a:rPr lang="en-GB" dirty="0"/>
              <a:t>Packets are often sent across networks that have </a:t>
            </a:r>
            <a:r>
              <a:rPr lang="en-GB"/>
              <a:t>multiple links </a:t>
            </a:r>
            <a:r>
              <a:rPr lang="en-GB" dirty="0"/>
              <a:t>with multiple routes through to a destination</a:t>
            </a:r>
          </a:p>
          <a:p>
            <a:pPr lvl="1"/>
            <a:r>
              <a:rPr lang="en-GB" dirty="0"/>
              <a:t>These networks are also often shared</a:t>
            </a:r>
          </a:p>
        </p:txBody>
      </p:sp>
    </p:spTree>
    <p:extLst>
      <p:ext uri="{BB962C8B-B14F-4D97-AF65-F5344CB8AC3E}">
        <p14:creationId xmlns:p14="http://schemas.microsoft.com/office/powerpoint/2010/main" val="231394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visualisation</a:t>
            </a:r>
          </a:p>
        </p:txBody>
      </p:sp>
      <p:sp>
        <p:nvSpPr>
          <p:cNvPr id="3" name="Text Placeholder 2"/>
          <p:cNvSpPr>
            <a:spLocks noGrp="1"/>
          </p:cNvSpPr>
          <p:nvPr>
            <p:ph type="body" sz="quarter" idx="14"/>
          </p:nvPr>
        </p:nvSpPr>
        <p:spPr/>
        <p:txBody>
          <a:bodyPr/>
          <a:lstStyle/>
          <a:p>
            <a:r>
              <a:rPr lang="en-GB"/>
              <a:t>Each </a:t>
            </a:r>
            <a:r>
              <a:rPr lang="en-GB" dirty="0"/>
              <a:t>packet takes the fastest available </a:t>
            </a:r>
            <a:r>
              <a:rPr lang="en-GB"/>
              <a:t>route </a:t>
            </a:r>
          </a:p>
          <a:p>
            <a:pPr lvl="1"/>
            <a:r>
              <a:rPr lang="en-GB"/>
              <a:t>Once received, </a:t>
            </a:r>
            <a:r>
              <a:rPr lang="en-GB" dirty="0"/>
              <a:t>packets are reordered by the receiving node:</a:t>
            </a:r>
          </a:p>
        </p:txBody>
      </p:sp>
      <p:pic>
        <p:nvPicPr>
          <p:cNvPr id="3074" name="Picture 2" descr="C:\Users\Rob\AppData\Roaming\PixelMetrics\CaptureWiz\Temp\10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7184" y="2689644"/>
            <a:ext cx="7190663" cy="3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62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87089" y="3702770"/>
            <a:ext cx="3602856" cy="3155230"/>
          </a:xfrm>
          <a:prstGeom prst="rect">
            <a:avLst/>
          </a:prstGeom>
        </p:spPr>
      </p:pic>
      <p:sp>
        <p:nvSpPr>
          <p:cNvPr id="2" name="Text Placeholder 1"/>
          <p:cNvSpPr>
            <a:spLocks noGrp="1"/>
          </p:cNvSpPr>
          <p:nvPr>
            <p:ph type="body" sz="quarter" idx="13"/>
          </p:nvPr>
        </p:nvSpPr>
        <p:spPr/>
        <p:txBody>
          <a:bodyPr/>
          <a:lstStyle/>
          <a:p>
            <a:r>
              <a:rPr lang="en-GB" dirty="0"/>
              <a:t>Time of travel</a:t>
            </a:r>
          </a:p>
        </p:txBody>
      </p:sp>
      <p:sp>
        <p:nvSpPr>
          <p:cNvPr id="3" name="Text Placeholder 2"/>
          <p:cNvSpPr>
            <a:spLocks noGrp="1"/>
          </p:cNvSpPr>
          <p:nvPr>
            <p:ph type="body" sz="quarter" idx="14"/>
          </p:nvPr>
        </p:nvSpPr>
        <p:spPr/>
        <p:txBody>
          <a:bodyPr/>
          <a:lstStyle/>
          <a:p>
            <a:r>
              <a:rPr lang="en-GB" dirty="0"/>
              <a:t>A packet of data from London to Sydney, Australia might take 40ms to reach its destination</a:t>
            </a:r>
          </a:p>
          <a:p>
            <a:r>
              <a:rPr lang="en-GB" dirty="0"/>
              <a:t>In comparison a packet from London </a:t>
            </a:r>
            <a:r>
              <a:rPr lang="en-GB"/>
              <a:t>to Paris </a:t>
            </a:r>
            <a:r>
              <a:rPr lang="en-GB" dirty="0"/>
              <a:t>might only take 5ms</a:t>
            </a:r>
          </a:p>
          <a:p>
            <a:pPr lvl="1"/>
            <a:r>
              <a:rPr lang="en-GB" dirty="0"/>
              <a:t>This is known as latency</a:t>
            </a:r>
          </a:p>
        </p:txBody>
      </p:sp>
    </p:spTree>
    <p:extLst>
      <p:ext uri="{BB962C8B-B14F-4D97-AF65-F5344CB8AC3E}">
        <p14:creationId xmlns:p14="http://schemas.microsoft.com/office/powerpoint/2010/main" val="48339618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10</Template>
  <TotalTime>812</TotalTime>
  <Words>603</Words>
  <Application>Microsoft Office PowerPoint</Application>
  <PresentationFormat>On-screen Show (4:3)</PresentationFormat>
  <Paragraphs>77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Museo900-Regular</vt:lpstr>
      <vt:lpstr>Calibri</vt:lpstr>
      <vt:lpstr>Museo 900</vt:lpstr>
      <vt:lpstr>Museo 500</vt:lpstr>
      <vt:lpstr>Arial</vt:lpstr>
      <vt:lpstr>Museo 100</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90</cp:revision>
  <dcterms:created xsi:type="dcterms:W3CDTF">2015-10-07T14:11:04Z</dcterms:created>
  <dcterms:modified xsi:type="dcterms:W3CDTF">2016-11-11T10:53:25Z</dcterms:modified>
</cp:coreProperties>
</file>