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Quicksand"/>
      <p:regular r:id="rId26"/>
      <p:bold r:id="rId27"/>
    </p:embeddedFont>
    <p:embeddedFont>
      <p:font typeface="Quicksand Light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1D95460-4FF7-4DE8-96A4-829DD90C4831}">
  <a:tblStyle styleId="{C1D95460-4FF7-4DE8-96A4-829DD90C48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Quicksand-regular.fntdata"/><Relationship Id="rId25" Type="http://schemas.openxmlformats.org/officeDocument/2006/relationships/slide" Target="slides/slide20.xml"/><Relationship Id="rId28" Type="http://schemas.openxmlformats.org/officeDocument/2006/relationships/font" Target="fonts/QuicksandLight-regular.fntdata"/><Relationship Id="rId27" Type="http://schemas.openxmlformats.org/officeDocument/2006/relationships/font" Target="fonts/Quicksan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QuicksandLigh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ncce.io/ogl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vectors/spades-five-5-poker-playing-spade-28367/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vectors/spades-five-5-poker-playing-spade-28367/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5ea948baa0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5ea948baa0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Last updated: 08-03-2021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This resource is licensed under the Open Government Licence, version 3. For more information on this licence, see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ncce.io/ogl</a:t>
            </a: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9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61baa3eabd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61baa3eabd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1baa3eabd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61baa3eabd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1baa3eabd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61baa3eabd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1baa3eabd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1baa3eabd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1baa3eabd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61baa3eabd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61baa3eabd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61baa3eabd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63e69560d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63e69560d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61baa3eabd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61baa3eabd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61baa3eabd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61baa3eabd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61baa3eabd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61baa3eabd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61baa3eab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61baa3ea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5eb07e6303_5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5eb07e6303_5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ea948baa0_8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ea948baa0_8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1baa3eab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61baa3eab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1baa3eabd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1baa3eab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61baa3eabd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61baa3eabd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1baa3eabd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1baa3eabd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Quicksand"/>
                <a:ea typeface="Quicksand"/>
                <a:cs typeface="Quicksand"/>
                <a:sym typeface="Quicksand"/>
              </a:rPr>
              <a:t>Card image source: </a:t>
            </a:r>
            <a:r>
              <a:rPr lang="en-GB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https://pixabay.com/vectors/spades-five-5-poker-playing-spade-28367/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1baa3eabd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61baa3eabd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Quicksand"/>
                <a:ea typeface="Quicksand"/>
                <a:cs typeface="Quicksand"/>
                <a:sym typeface="Quicksand"/>
              </a:rPr>
              <a:t>Card image source: </a:t>
            </a:r>
            <a:r>
              <a:rPr lang="en-GB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https://pixabay.com/vectors/spades-five-5-poker-playing-spade-28367/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1baa3eabd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61baa3eabd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3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5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67675" y="4249150"/>
            <a:ext cx="1465423" cy="65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s / Questions / Lists">
  <p:cSld name="TITLE_4_1_1_1_2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body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" name="Google Shape;19;p3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with heading)">
  <p:cSld name="TITLE_4_1_1_2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0900" y="1017725"/>
            <a:ext cx="8521200" cy="3097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2" type="body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" name="Google Shape;25;p4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no heading)">
  <p:cSld name="TITLE_4_1_1_1_4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0900" y="472000"/>
            <a:ext cx="8521200" cy="3795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310900" y="4282175"/>
            <a:ext cx="8521200" cy="5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0" name="Google Shape;30;p5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(no text under)">
  <p:cSld name="TITLE_4_1_1_1_3_2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idx="1" type="body"/>
          </p:nvPr>
        </p:nvSpPr>
        <p:spPr>
          <a:xfrm>
            <a:off x="310900" y="1017725"/>
            <a:ext cx="8521200" cy="3811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r Images side by side">
  <p:cSld name="TITLE_4_1_1_1_3_1_1_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ext">
  <p:cSld name="TITLE_4_1_1_1_1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310900" y="319600"/>
            <a:ext cx="8521200" cy="45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600"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1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1155CC">
            <a:alpha val="5590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2725"/>
            <a:ext cx="9144000" cy="30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10900" y="310900"/>
            <a:ext cx="8521500" cy="70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"/>
              <a:buNone/>
              <a:defRPr b="1" sz="2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10900" y="1017725"/>
            <a:ext cx="8521500" cy="3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 algn="ctr">
              <a:buNone/>
              <a:defRPr sz="8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96">
          <p15:clr>
            <a:srgbClr val="EA4335"/>
          </p15:clr>
        </p15:guide>
        <p15:guide id="2" orient="horz" pos="196">
          <p15:clr>
            <a:srgbClr val="EA4335"/>
          </p15:clr>
        </p15:guide>
        <p15:guide id="3" orient="horz" pos="641">
          <p15:clr>
            <a:srgbClr val="EA4335"/>
          </p15:clr>
        </p15:guide>
        <p15:guide id="4" pos="2776">
          <p15:clr>
            <a:srgbClr val="EA4335"/>
          </p15:clr>
        </p15:guide>
        <p15:guide id="5" orient="horz" pos="812">
          <p15:clr>
            <a:srgbClr val="EA4335"/>
          </p15:clr>
        </p15:guide>
        <p15:guide id="6" pos="2984">
          <p15:clr>
            <a:srgbClr val="EA4335"/>
          </p15:clr>
        </p15:guide>
        <p15:guide id="7" pos="5564">
          <p15:clr>
            <a:srgbClr val="EA4335"/>
          </p15:clr>
        </p15:guide>
        <p15:guide id="8" orient="horz" pos="2592">
          <p15:clr>
            <a:srgbClr val="EA4335"/>
          </p15:clr>
        </p15:guide>
        <p15:guide id="9" pos="2448">
          <p15:clr>
            <a:srgbClr val="EA4335"/>
          </p15:clr>
        </p15:guide>
        <p15:guide id="10" pos="3312">
          <p15:clr>
            <a:srgbClr val="EA4335"/>
          </p15:clr>
        </p15:guide>
        <p15:guide id="11" orient="horz" pos="304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4" Type="http://schemas.openxmlformats.org/officeDocument/2006/relationships/hyperlink" Target="https://ncce.io/bigquiz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7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Lesson 4</a:t>
            </a:r>
            <a:r>
              <a:rPr lang="en-GB"/>
              <a:t>: </a:t>
            </a:r>
            <a:r>
              <a:rPr lang="en-GB"/>
              <a:t>Operators and selection</a:t>
            </a:r>
            <a:endParaRPr/>
          </a:p>
        </p:txBody>
      </p:sp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Year 7 – Programming essentials in Scratch: part 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/>
          <p:nvPr>
            <p:ph idx="1" type="body"/>
          </p:nvPr>
        </p:nvSpPr>
        <p:spPr>
          <a:xfrm>
            <a:off x="310900" y="1661200"/>
            <a:ext cx="8521200" cy="31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value = king</a:t>
            </a:r>
            <a:endParaRPr sz="4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 sz="4800"/>
              <a:t>and</a:t>
            </a:r>
            <a:r>
              <a:rPr lang="en-GB" sz="4800"/>
              <a:t> </a:t>
            </a:r>
            <a:endParaRPr sz="4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4800"/>
              <a:t>suit = hearts</a:t>
            </a:r>
            <a:endParaRPr sz="4800"/>
          </a:p>
        </p:txBody>
      </p:sp>
      <p:sp>
        <p:nvSpPr>
          <p:cNvPr id="142" name="Google Shape;142;p18"/>
          <p:cNvSpPr txBox="1"/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Expression 2</a:t>
            </a:r>
            <a:endParaRPr/>
          </a:p>
        </p:txBody>
      </p:sp>
      <p:sp>
        <p:nvSpPr>
          <p:cNvPr id="143" name="Google Shape;143;p18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4" name="Google Shape;144;p18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pic>
        <p:nvPicPr>
          <p:cNvPr id="145" name="Google Shape;145;p18"/>
          <p:cNvPicPr preferRelativeResize="0"/>
          <p:nvPr/>
        </p:nvPicPr>
        <p:blipFill rotWithShape="1">
          <a:blip r:embed="rId3">
            <a:alphaModFix/>
          </a:blip>
          <a:srcRect b="42319" l="0" r="32055" t="0"/>
          <a:stretch/>
        </p:blipFill>
        <p:spPr>
          <a:xfrm>
            <a:off x="4121975" y="2271200"/>
            <a:ext cx="4745901" cy="139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/>
          <p:nvPr>
            <p:ph idx="1" type="body"/>
          </p:nvPr>
        </p:nvSpPr>
        <p:spPr>
          <a:xfrm>
            <a:off x="310900" y="1661200"/>
            <a:ext cx="8521200" cy="31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suit</a:t>
            </a:r>
            <a:r>
              <a:rPr lang="en-GB" sz="4800"/>
              <a:t> = spades</a:t>
            </a:r>
            <a:endParaRPr sz="4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 sz="4800"/>
              <a:t>or</a:t>
            </a:r>
            <a:r>
              <a:rPr lang="en-GB" sz="4800"/>
              <a:t> </a:t>
            </a:r>
            <a:endParaRPr sz="4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4800"/>
              <a:t>suit = diamond</a:t>
            </a:r>
            <a:endParaRPr sz="4800"/>
          </a:p>
        </p:txBody>
      </p:sp>
      <p:sp>
        <p:nvSpPr>
          <p:cNvPr id="151" name="Google Shape;151;p19"/>
          <p:cNvSpPr txBox="1"/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Expression 3</a:t>
            </a:r>
            <a:endParaRPr/>
          </a:p>
        </p:txBody>
      </p:sp>
      <p:sp>
        <p:nvSpPr>
          <p:cNvPr id="152" name="Google Shape;152;p19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3" name="Google Shape;153;p19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pic>
        <p:nvPicPr>
          <p:cNvPr id="154" name="Google Shape;154;p19"/>
          <p:cNvPicPr preferRelativeResize="0"/>
          <p:nvPr/>
        </p:nvPicPr>
        <p:blipFill rotWithShape="1">
          <a:blip r:embed="rId3">
            <a:alphaModFix/>
          </a:blip>
          <a:srcRect b="42005" l="0" r="31842" t="0"/>
          <a:stretch/>
        </p:blipFill>
        <p:spPr>
          <a:xfrm>
            <a:off x="4584625" y="2353525"/>
            <a:ext cx="4238075" cy="120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/>
          <p:nvPr>
            <p:ph idx="1" type="body"/>
          </p:nvPr>
        </p:nvSpPr>
        <p:spPr>
          <a:xfrm>
            <a:off x="310900" y="1661200"/>
            <a:ext cx="8521200" cy="31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4800"/>
              <a:t>not </a:t>
            </a:r>
            <a:r>
              <a:rPr lang="en-GB" sz="4800"/>
              <a:t>c</a:t>
            </a:r>
            <a:r>
              <a:rPr lang="en-GB" sz="4800"/>
              <a:t>olour = red</a:t>
            </a:r>
            <a:endParaRPr sz="4800"/>
          </a:p>
        </p:txBody>
      </p:sp>
      <p:sp>
        <p:nvSpPr>
          <p:cNvPr id="160" name="Google Shape;160;p20"/>
          <p:cNvSpPr txBox="1"/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Expression 4</a:t>
            </a:r>
            <a:endParaRPr/>
          </a:p>
        </p:txBody>
      </p:sp>
      <p:sp>
        <p:nvSpPr>
          <p:cNvPr id="161" name="Google Shape;161;p20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2" name="Google Shape;162;p20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pic>
        <p:nvPicPr>
          <p:cNvPr id="163" name="Google Shape;163;p20"/>
          <p:cNvPicPr preferRelativeResize="0"/>
          <p:nvPr/>
        </p:nvPicPr>
        <p:blipFill rotWithShape="1">
          <a:blip r:embed="rId3">
            <a:alphaModFix/>
          </a:blip>
          <a:srcRect b="42392" l="0" r="32134" t="0"/>
          <a:stretch/>
        </p:blipFill>
        <p:spPr>
          <a:xfrm>
            <a:off x="5483325" y="2570773"/>
            <a:ext cx="3388204" cy="154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1"/>
          <p:cNvSpPr txBox="1"/>
          <p:nvPr>
            <p:ph idx="1" type="body"/>
          </p:nvPr>
        </p:nvSpPr>
        <p:spPr>
          <a:xfrm>
            <a:off x="310900" y="1376500"/>
            <a:ext cx="8521200" cy="31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500"/>
              <a:t>v</a:t>
            </a:r>
            <a:r>
              <a:rPr lang="en-GB" sz="4500"/>
              <a:t>alue = queen </a:t>
            </a:r>
            <a:r>
              <a:rPr b="1" lang="en-GB" sz="4500"/>
              <a:t>or</a:t>
            </a:r>
            <a:r>
              <a:rPr lang="en-GB" sz="4500"/>
              <a:t> value = 9</a:t>
            </a:r>
            <a:endParaRPr sz="4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 sz="4800"/>
              <a:t>and</a:t>
            </a:r>
            <a:endParaRPr b="1" sz="4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4500"/>
              <a:t>colour = </a:t>
            </a:r>
            <a:r>
              <a:rPr lang="en-GB" sz="4500"/>
              <a:t>black</a:t>
            </a:r>
            <a:endParaRPr sz="4500"/>
          </a:p>
        </p:txBody>
      </p:sp>
      <p:sp>
        <p:nvSpPr>
          <p:cNvPr id="169" name="Google Shape;169;p21"/>
          <p:cNvSpPr txBox="1"/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Expression 5</a:t>
            </a:r>
            <a:endParaRPr/>
          </a:p>
        </p:txBody>
      </p:sp>
      <p:sp>
        <p:nvSpPr>
          <p:cNvPr id="170" name="Google Shape;170;p21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1" name="Google Shape;171;p21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pic>
        <p:nvPicPr>
          <p:cNvPr id="172" name="Google Shape;172;p21"/>
          <p:cNvPicPr preferRelativeResize="0"/>
          <p:nvPr/>
        </p:nvPicPr>
        <p:blipFill rotWithShape="1">
          <a:blip r:embed="rId3">
            <a:alphaModFix/>
          </a:blip>
          <a:srcRect b="41127" l="0" r="32249" t="0"/>
          <a:stretch/>
        </p:blipFill>
        <p:spPr>
          <a:xfrm>
            <a:off x="3886200" y="2415975"/>
            <a:ext cx="5066001" cy="1089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/>
          <p:nvPr>
            <p:ph idx="1" type="body"/>
          </p:nvPr>
        </p:nvSpPr>
        <p:spPr>
          <a:xfrm>
            <a:off x="310900" y="1376500"/>
            <a:ext cx="8521200" cy="31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/>
              <a:t>value</a:t>
            </a:r>
            <a:r>
              <a:rPr lang="en-GB" sz="4800"/>
              <a:t> &lt; 5 </a:t>
            </a:r>
            <a:r>
              <a:rPr b="1" lang="en-GB" sz="4800"/>
              <a:t>or</a:t>
            </a:r>
            <a:r>
              <a:rPr lang="en-GB" sz="4800"/>
              <a:t> value &gt; 10</a:t>
            </a:r>
            <a:endParaRPr sz="4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 sz="4800"/>
              <a:t>and</a:t>
            </a:r>
            <a:endParaRPr b="1" sz="4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4800"/>
              <a:t>suit</a:t>
            </a:r>
            <a:r>
              <a:rPr lang="en-GB" sz="4800"/>
              <a:t> = clubs </a:t>
            </a:r>
            <a:r>
              <a:rPr b="1" lang="en-GB" sz="4800"/>
              <a:t>or</a:t>
            </a:r>
            <a:r>
              <a:rPr lang="en-GB" sz="4800"/>
              <a:t> suit = hearts</a:t>
            </a:r>
            <a:endParaRPr sz="4800"/>
          </a:p>
        </p:txBody>
      </p:sp>
      <p:sp>
        <p:nvSpPr>
          <p:cNvPr id="178" name="Google Shape;178;p22"/>
          <p:cNvSpPr txBox="1"/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Expression 6</a:t>
            </a:r>
            <a:endParaRPr/>
          </a:p>
        </p:txBody>
      </p:sp>
      <p:sp>
        <p:nvSpPr>
          <p:cNvPr id="179" name="Google Shape;179;p22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0" name="Google Shape;180;p22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pic>
        <p:nvPicPr>
          <p:cNvPr id="181" name="Google Shape;181;p22"/>
          <p:cNvPicPr preferRelativeResize="0"/>
          <p:nvPr/>
        </p:nvPicPr>
        <p:blipFill rotWithShape="1">
          <a:blip r:embed="rId3">
            <a:alphaModFix/>
          </a:blip>
          <a:srcRect b="42266" l="0" r="32249" t="0"/>
          <a:stretch/>
        </p:blipFill>
        <p:spPr>
          <a:xfrm>
            <a:off x="2406450" y="2332250"/>
            <a:ext cx="6507777" cy="1105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is a game that currently asks geography questions.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Let’s look at how it works.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Together</a:t>
            </a:r>
            <a:r>
              <a:rPr lang="en-GB"/>
              <a:t> we’ll build a subroutine.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Listen and watch carefully. Once the demonstration is over, you will need to build the same subroutine </a:t>
            </a:r>
            <a:r>
              <a:rPr b="1" lang="en-GB"/>
              <a:t>independently.</a:t>
            </a:r>
            <a:endParaRPr b="1"/>
          </a:p>
        </p:txBody>
      </p:sp>
      <p:sp>
        <p:nvSpPr>
          <p:cNvPr id="187" name="Google Shape;187;p23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 big quiz</a:t>
            </a:r>
            <a:endParaRPr/>
          </a:p>
        </p:txBody>
      </p:sp>
      <p:sp>
        <p:nvSpPr>
          <p:cNvPr id="188" name="Google Shape;188;p23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9" name="Google Shape;189;p23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3</a:t>
            </a:r>
            <a:endParaRPr/>
          </a:p>
        </p:txBody>
      </p:sp>
      <p:pic>
        <p:nvPicPr>
          <p:cNvPr id="190" name="Google Shape;19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3675" y="1117598"/>
            <a:ext cx="3719626" cy="279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3"/>
          <p:cNvSpPr txBox="1"/>
          <p:nvPr/>
        </p:nvSpPr>
        <p:spPr>
          <a:xfrm>
            <a:off x="5007425" y="4304725"/>
            <a:ext cx="3439200" cy="3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4"/>
              </a:rPr>
              <a:t>ncce.io/bigquiz</a:t>
            </a:r>
            <a:endParaRPr sz="24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When working on solving coding problems, there may be times where you feel stuck.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Here is what you can do: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4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Being an independent problem-solver</a:t>
            </a:r>
            <a:endParaRPr/>
          </a:p>
        </p:txBody>
      </p:sp>
      <p:sp>
        <p:nvSpPr>
          <p:cNvPr id="198" name="Google Shape;198;p24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9" name="Google Shape;199;p24"/>
          <p:cNvSpPr txBox="1"/>
          <p:nvPr>
            <p:ph idx="2" type="body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Carefully read over the instructions again. Stop and think through the problem.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Read the support tips and look at your work from previous lessons/tasks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Ask your classmate to prompt you (not do it for you)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/>
              <a:t>Only when you have taken these three steps should you ask your teacher</a:t>
            </a:r>
            <a:r>
              <a:rPr lang="en-GB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4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4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Open ‘The Big Quiz’ worksheet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Work through the tasks to add more functionality to the program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Work independently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You have 20 minutes</a:t>
            </a:r>
            <a:endParaRPr/>
          </a:p>
        </p:txBody>
      </p:sp>
      <p:sp>
        <p:nvSpPr>
          <p:cNvPr id="206" name="Google Shape;206;p25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Adding more functionality to the ‘Brain game’</a:t>
            </a:r>
            <a:endParaRPr/>
          </a:p>
        </p:txBody>
      </p:sp>
      <p:sp>
        <p:nvSpPr>
          <p:cNvPr id="207" name="Google Shape;207;p25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8" name="Google Shape;208;p25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5</a:t>
            </a:r>
            <a:endParaRPr/>
          </a:p>
        </p:txBody>
      </p:sp>
      <p:pic>
        <p:nvPicPr>
          <p:cNvPr id="209" name="Google Shape;209;p25"/>
          <p:cNvPicPr preferRelativeResize="0"/>
          <p:nvPr/>
        </p:nvPicPr>
        <p:blipFill rotWithShape="1">
          <a:blip r:embed="rId3">
            <a:alphaModFix/>
          </a:blip>
          <a:srcRect b="46094" l="0" r="31290" t="0"/>
          <a:stretch/>
        </p:blipFill>
        <p:spPr>
          <a:xfrm>
            <a:off x="4736600" y="1197750"/>
            <a:ext cx="3564900" cy="1358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5"/>
          <p:cNvPicPr preferRelativeResize="0"/>
          <p:nvPr/>
        </p:nvPicPr>
        <p:blipFill rotWithShape="1">
          <a:blip r:embed="rId4">
            <a:alphaModFix/>
          </a:blip>
          <a:srcRect b="40786" l="0" r="32014" t="0"/>
          <a:stretch/>
        </p:blipFill>
        <p:spPr>
          <a:xfrm>
            <a:off x="4767025" y="2892700"/>
            <a:ext cx="3991401" cy="1744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Complete the plenary worksheet by evaluating each statement and decide if it evaluates to true or false.</a:t>
            </a:r>
            <a:endParaRPr/>
          </a:p>
        </p:txBody>
      </p:sp>
      <p:sp>
        <p:nvSpPr>
          <p:cNvPr id="216" name="Google Shape;216;p26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Plenary: True or false?</a:t>
            </a:r>
            <a:endParaRPr/>
          </a:p>
        </p:txBody>
      </p:sp>
      <p:sp>
        <p:nvSpPr>
          <p:cNvPr id="217" name="Google Shape;217;p26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8" name="Google Shape;218;p26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Plenary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7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True or false: Plenary answers</a:t>
            </a:r>
            <a:endParaRPr/>
          </a:p>
        </p:txBody>
      </p:sp>
      <p:sp>
        <p:nvSpPr>
          <p:cNvPr id="224" name="Google Shape;224;p27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5" name="Google Shape;225;p27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Plenary</a:t>
            </a:r>
            <a:endParaRPr/>
          </a:p>
        </p:txBody>
      </p:sp>
      <p:graphicFrame>
        <p:nvGraphicFramePr>
          <p:cNvPr id="226" name="Google Shape;226;p27"/>
          <p:cNvGraphicFramePr/>
          <p:nvPr/>
        </p:nvGraphicFramePr>
        <p:xfrm>
          <a:off x="401725" y="947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{C1D95460-4FF7-4DE8-96A4-829DD90C4831}</a:tableStyleId>
              </a:tblPr>
              <a:tblGrid>
                <a:gridCol w="2210325"/>
                <a:gridCol w="2210325"/>
              </a:tblGrid>
              <a:tr h="230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Statement</a:t>
                      </a:r>
                      <a:endParaRPr b="1" sz="9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9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Evaluates to true or false?</a:t>
                      </a:r>
                      <a:endParaRPr b="1" sz="9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4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7 &gt; 6</a:t>
                      </a:r>
                      <a:endParaRPr sz="9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True</a:t>
                      </a:r>
                      <a:endParaRPr sz="9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9 = 9</a:t>
                      </a:r>
                      <a:endParaRPr sz="9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True</a:t>
                      </a:r>
                      <a:endParaRPr sz="9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10 &lt; 9</a:t>
                      </a:r>
                      <a:endParaRPr sz="9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False</a:t>
                      </a:r>
                      <a:endParaRPr sz="9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(30 &lt; 50) or (30 &gt; 50)</a:t>
                      </a:r>
                      <a:endParaRPr sz="9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True</a:t>
                      </a:r>
                      <a:endParaRPr sz="9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(20 = 20) and (15 &lt; 15)</a:t>
                      </a:r>
                      <a:endParaRPr sz="9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False</a:t>
                      </a:r>
                      <a:endParaRPr sz="9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not</a:t>
                      </a:r>
                      <a:r>
                        <a:rPr lang="en-GB" sz="9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 (20 = 20)</a:t>
                      </a:r>
                      <a:endParaRPr sz="9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dk1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False</a:t>
                      </a:r>
                      <a:endParaRPr sz="900">
                        <a:solidFill>
                          <a:schemeClr val="dk1"/>
                        </a:solidFill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will the program output? (think, write, pair, share)</a:t>
            </a:r>
            <a:endParaRPr/>
          </a:p>
        </p:txBody>
      </p:sp>
      <p:sp>
        <p:nvSpPr>
          <p:cNvPr id="57" name="Google Shape;57;p10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Starter activity</a:t>
            </a:r>
            <a:endParaRPr/>
          </a:p>
        </p:txBody>
      </p: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10900" y="1170125"/>
            <a:ext cx="4096500" cy="3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Pretend that you run this program four times. Each time you type in one of the values below.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What would the program say if the ‘year_group’ variable was set to the following values?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0" name="Google Shape;60;p10"/>
          <p:cNvPicPr preferRelativeResize="0"/>
          <p:nvPr/>
        </p:nvPicPr>
        <p:blipFill rotWithShape="1">
          <a:blip r:embed="rId3">
            <a:alphaModFix/>
          </a:blip>
          <a:srcRect b="36020" l="0" r="31502" t="0"/>
          <a:stretch/>
        </p:blipFill>
        <p:spPr>
          <a:xfrm>
            <a:off x="5127350" y="1289300"/>
            <a:ext cx="3564899" cy="3092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0"/>
          <p:cNvPicPr preferRelativeResize="0"/>
          <p:nvPr/>
        </p:nvPicPr>
        <p:blipFill rotWithShape="1">
          <a:blip r:embed="rId4">
            <a:alphaModFix/>
          </a:blip>
          <a:srcRect b="57524" l="0" r="32106" t="0"/>
          <a:stretch/>
        </p:blipFill>
        <p:spPr>
          <a:xfrm>
            <a:off x="374175" y="3457000"/>
            <a:ext cx="1698949" cy="39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0"/>
          <p:cNvPicPr preferRelativeResize="0"/>
          <p:nvPr/>
        </p:nvPicPr>
        <p:blipFill rotWithShape="1">
          <a:blip r:embed="rId5">
            <a:alphaModFix/>
          </a:blip>
          <a:srcRect b="57524" l="0" r="32687" t="0"/>
          <a:stretch/>
        </p:blipFill>
        <p:spPr>
          <a:xfrm>
            <a:off x="374175" y="3953225"/>
            <a:ext cx="1684406" cy="39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0"/>
          <p:cNvPicPr preferRelativeResize="0"/>
          <p:nvPr/>
        </p:nvPicPr>
        <p:blipFill rotWithShape="1">
          <a:blip r:embed="rId6">
            <a:alphaModFix/>
          </a:blip>
          <a:srcRect b="56857" l="0" r="32354" t="0"/>
          <a:stretch/>
        </p:blipFill>
        <p:spPr>
          <a:xfrm>
            <a:off x="2590475" y="3453150"/>
            <a:ext cx="1698949" cy="404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0"/>
          <p:cNvPicPr preferRelativeResize="0"/>
          <p:nvPr/>
        </p:nvPicPr>
        <p:blipFill rotWithShape="1">
          <a:blip r:embed="rId7">
            <a:alphaModFix/>
          </a:blip>
          <a:srcRect b="57747" l="0" r="31954" t="0"/>
          <a:stretch/>
        </p:blipFill>
        <p:spPr>
          <a:xfrm>
            <a:off x="2590475" y="3926450"/>
            <a:ext cx="1938810" cy="40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In this lesson, you...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Identified the difference between logic and comparison operators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Identified where selection statements can be used and modified our ‘Brain game’ program to include comparison and logical operators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8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Next lesson</a:t>
            </a:r>
            <a:endParaRPr/>
          </a:p>
        </p:txBody>
      </p:sp>
      <p:sp>
        <p:nvSpPr>
          <p:cNvPr id="233" name="Google Shape;233;p28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4" name="Google Shape;234;p28"/>
          <p:cNvSpPr txBox="1"/>
          <p:nvPr>
            <p:ph idx="2" type="body"/>
          </p:nvPr>
        </p:nvSpPr>
        <p:spPr>
          <a:xfrm>
            <a:off x="4736600" y="1170100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Next lesson, you will…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Learn about count-controlled iteration (loops)</a:t>
            </a:r>
            <a:endParaRPr/>
          </a:p>
        </p:txBody>
      </p:sp>
      <p:sp>
        <p:nvSpPr>
          <p:cNvPr id="235" name="Google Shape;235;p28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idx="1" type="body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In this lesson, you will:</a:t>
            </a:r>
            <a:endParaRPr b="1"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Create conditions that use comparison operators (&gt;,&lt;,=)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Create conditions that use logic operators (and/or/not)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Identify where selection statements — that include comparison and logical operators — can be used in a program 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1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Lesson 4</a:t>
            </a:r>
            <a:r>
              <a:rPr b="1" lang="en-GB">
                <a:latin typeface="Quicksand"/>
                <a:ea typeface="Quicksand"/>
                <a:cs typeface="Quicksand"/>
                <a:sym typeface="Quicksand"/>
              </a:rPr>
              <a:t>: </a:t>
            </a:r>
            <a:r>
              <a:rPr lang="en-GB"/>
              <a:t>Operators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2" name="Google Shape;72;p11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Objectives</a:t>
            </a:r>
            <a:endParaRPr/>
          </a:p>
        </p:txBody>
      </p:sp>
      <p:pic>
        <p:nvPicPr>
          <p:cNvPr id="73" name="Google Shape;7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1300" y="364800"/>
            <a:ext cx="4191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>
            <p:ph idx="1" type="body"/>
          </p:nvPr>
        </p:nvSpPr>
        <p:spPr>
          <a:xfrm>
            <a:off x="310900" y="1170124"/>
            <a:ext cx="4096500" cy="14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Last lesson you used a comparison operator in your program.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Can you spot where in this code?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2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Operators</a:t>
            </a:r>
            <a:endParaRPr/>
          </a:p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2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pic>
        <p:nvPicPr>
          <p:cNvPr id="82" name="Google Shape;82;p12"/>
          <p:cNvPicPr preferRelativeResize="0"/>
          <p:nvPr/>
        </p:nvPicPr>
        <p:blipFill rotWithShape="1">
          <a:blip r:embed="rId3">
            <a:alphaModFix/>
          </a:blip>
          <a:srcRect b="37245" l="0" r="31754" t="0"/>
          <a:stretch/>
        </p:blipFill>
        <p:spPr>
          <a:xfrm>
            <a:off x="5576625" y="1170125"/>
            <a:ext cx="3084951" cy="290914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2"/>
          <p:cNvSpPr txBox="1"/>
          <p:nvPr>
            <p:ph idx="1" type="body"/>
          </p:nvPr>
        </p:nvSpPr>
        <p:spPr>
          <a:xfrm>
            <a:off x="343750" y="2627174"/>
            <a:ext cx="4096500" cy="14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condition compares the value of ‘health’ to</a:t>
            </a:r>
            <a:r>
              <a:rPr lang="en-GB"/>
              <a:t> ‘</a:t>
            </a:r>
            <a:r>
              <a:rPr lang="en-GB"/>
              <a:t>yes</a:t>
            </a:r>
            <a:r>
              <a:rPr lang="en-GB"/>
              <a:t>’</a:t>
            </a:r>
            <a:r>
              <a:rPr lang="en-GB"/>
              <a:t> and checks to see if they match.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2"/>
          <p:cNvPicPr preferRelativeResize="0"/>
          <p:nvPr/>
        </p:nvPicPr>
        <p:blipFill rotWithShape="1">
          <a:blip r:embed="rId4">
            <a:alphaModFix/>
          </a:blip>
          <a:srcRect b="55148" l="0" r="32074" t="0"/>
          <a:stretch/>
        </p:blipFill>
        <p:spPr>
          <a:xfrm>
            <a:off x="343750" y="3863175"/>
            <a:ext cx="2411424" cy="7283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2"/>
          <p:cNvSpPr/>
          <p:nvPr/>
        </p:nvSpPr>
        <p:spPr>
          <a:xfrm>
            <a:off x="5944175" y="2539450"/>
            <a:ext cx="1571100" cy="418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Comparison operators compare the values of </a:t>
            </a:r>
            <a:r>
              <a:rPr b="1" lang="en-GB"/>
              <a:t>expressions.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-GB"/>
              <a:t>What are each of these conditions checking?</a:t>
            </a:r>
            <a:endParaRPr/>
          </a:p>
        </p:txBody>
      </p:sp>
      <p:sp>
        <p:nvSpPr>
          <p:cNvPr id="91" name="Google Shape;91;p13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Comparison</a:t>
            </a:r>
            <a:r>
              <a:rPr lang="en-GB"/>
              <a:t> operators</a:t>
            </a:r>
            <a:endParaRPr/>
          </a:p>
        </p:txBody>
      </p:sp>
      <p:sp>
        <p:nvSpPr>
          <p:cNvPr id="92" name="Google Shape;92;p13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3" name="Google Shape;93;p13"/>
          <p:cNvSpPr txBox="1"/>
          <p:nvPr>
            <p:ph idx="2" type="body"/>
          </p:nvPr>
        </p:nvSpPr>
        <p:spPr>
          <a:xfrm>
            <a:off x="2831775" y="2816900"/>
            <a:ext cx="4818000" cy="20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That variable1 is </a:t>
            </a:r>
            <a:r>
              <a:rPr b="1" lang="en-GB"/>
              <a:t>equal</a:t>
            </a:r>
            <a:r>
              <a:rPr lang="en-GB"/>
              <a:t> to variable2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That </a:t>
            </a:r>
            <a:r>
              <a:rPr lang="en-GB"/>
              <a:t>variable1 </a:t>
            </a:r>
            <a:r>
              <a:rPr lang="en-GB"/>
              <a:t>is </a:t>
            </a:r>
            <a:r>
              <a:rPr b="1" lang="en-GB"/>
              <a:t>greater than</a:t>
            </a:r>
            <a:r>
              <a:rPr lang="en-GB"/>
              <a:t> 10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That 200 is </a:t>
            </a:r>
            <a:r>
              <a:rPr b="1" lang="en-GB"/>
              <a:t>less than</a:t>
            </a:r>
            <a:r>
              <a:rPr lang="en-GB"/>
              <a:t> </a:t>
            </a:r>
            <a:r>
              <a:rPr lang="en-GB"/>
              <a:t>variable1</a:t>
            </a:r>
            <a:endParaRPr/>
          </a:p>
        </p:txBody>
      </p:sp>
      <p:sp>
        <p:nvSpPr>
          <p:cNvPr id="94" name="Google Shape;94;p13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pic>
        <p:nvPicPr>
          <p:cNvPr id="95" name="Google Shape;95;p13"/>
          <p:cNvPicPr preferRelativeResize="0"/>
          <p:nvPr/>
        </p:nvPicPr>
        <p:blipFill rotWithShape="1">
          <a:blip r:embed="rId3">
            <a:alphaModFix/>
          </a:blip>
          <a:srcRect b="59674" l="0" r="32573" t="0"/>
          <a:stretch/>
        </p:blipFill>
        <p:spPr>
          <a:xfrm>
            <a:off x="281575" y="2920225"/>
            <a:ext cx="1963668" cy="3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 rotWithShape="1">
          <a:blip r:embed="rId4">
            <a:alphaModFix/>
          </a:blip>
          <a:srcRect b="58911" l="0" r="32596" t="0"/>
          <a:stretch/>
        </p:blipFill>
        <p:spPr>
          <a:xfrm>
            <a:off x="310900" y="3393450"/>
            <a:ext cx="1496811" cy="38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3"/>
          <p:cNvPicPr preferRelativeResize="0"/>
          <p:nvPr/>
        </p:nvPicPr>
        <p:blipFill rotWithShape="1">
          <a:blip r:embed="rId5">
            <a:alphaModFix/>
          </a:blip>
          <a:srcRect b="59148" l="0" r="32564" t="0"/>
          <a:stretch/>
        </p:blipFill>
        <p:spPr>
          <a:xfrm>
            <a:off x="310900" y="3920575"/>
            <a:ext cx="1573290" cy="38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/>
          <p:nvPr>
            <p:ph idx="1" type="body"/>
          </p:nvPr>
        </p:nvSpPr>
        <p:spPr>
          <a:xfrm>
            <a:off x="310900" y="11689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Logic operators perform ‘logical operations’.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-GB"/>
              <a:t>What are each of these conditions checking?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4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Logic</a:t>
            </a:r>
            <a:r>
              <a:rPr lang="en-GB"/>
              <a:t> operators</a:t>
            </a:r>
            <a:endParaRPr/>
          </a:p>
        </p:txBody>
      </p:sp>
      <p:sp>
        <p:nvSpPr>
          <p:cNvPr id="104" name="Google Shape;104;p14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5" name="Google Shape;105;p14"/>
          <p:cNvSpPr txBox="1"/>
          <p:nvPr>
            <p:ph idx="2" type="body"/>
          </p:nvPr>
        </p:nvSpPr>
        <p:spPr>
          <a:xfrm>
            <a:off x="3218225" y="2660325"/>
            <a:ext cx="5847900" cy="20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That</a:t>
            </a:r>
            <a:r>
              <a:rPr lang="en-GB"/>
              <a:t> ‘n</a:t>
            </a:r>
            <a:r>
              <a:rPr lang="en-GB"/>
              <a:t>umber’ is greater than 30 </a:t>
            </a:r>
            <a:r>
              <a:rPr b="1" lang="en-GB"/>
              <a:t>and</a:t>
            </a:r>
            <a:r>
              <a:rPr lang="en-GB"/>
              <a:t> ‘city’ is equal to Athens (when both are true)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That</a:t>
            </a:r>
            <a:r>
              <a:rPr lang="en-GB"/>
              <a:t> ‘number’ is greater than 30 </a:t>
            </a:r>
            <a:r>
              <a:rPr b="1" lang="en-GB"/>
              <a:t>or</a:t>
            </a:r>
            <a:r>
              <a:rPr lang="en-GB"/>
              <a:t> ‘city’ is equal to Athens (when either are true)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That ‘age is greater than 18’ is </a:t>
            </a:r>
            <a:r>
              <a:rPr b="1" lang="en-GB"/>
              <a:t>not</a:t>
            </a:r>
            <a:r>
              <a:rPr lang="en-GB"/>
              <a:t> true (i.e. it is false)</a:t>
            </a:r>
            <a:endParaRPr/>
          </a:p>
        </p:txBody>
      </p:sp>
      <p:sp>
        <p:nvSpPr>
          <p:cNvPr id="106" name="Google Shape;106;p14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1</a:t>
            </a:r>
            <a:endParaRPr/>
          </a:p>
        </p:txBody>
      </p:sp>
      <p:pic>
        <p:nvPicPr>
          <p:cNvPr id="107" name="Google Shape;107;p14"/>
          <p:cNvPicPr preferRelativeResize="0"/>
          <p:nvPr/>
        </p:nvPicPr>
        <p:blipFill rotWithShape="1">
          <a:blip r:embed="rId3">
            <a:alphaModFix/>
          </a:blip>
          <a:srcRect b="57743" l="0" r="32514" t="0"/>
          <a:stretch/>
        </p:blipFill>
        <p:spPr>
          <a:xfrm>
            <a:off x="149750" y="2901214"/>
            <a:ext cx="2922900" cy="39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4"/>
          <p:cNvPicPr preferRelativeResize="0"/>
          <p:nvPr/>
        </p:nvPicPr>
        <p:blipFill rotWithShape="1">
          <a:blip r:embed="rId4">
            <a:alphaModFix/>
          </a:blip>
          <a:srcRect b="57110" l="0" r="32514" t="0"/>
          <a:stretch/>
        </p:blipFill>
        <p:spPr>
          <a:xfrm>
            <a:off x="149750" y="3662250"/>
            <a:ext cx="2922901" cy="409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 rotWithShape="1">
          <a:blip r:embed="rId5">
            <a:alphaModFix/>
          </a:blip>
          <a:srcRect b="57363" l="0" r="32473" t="0"/>
          <a:stretch/>
        </p:blipFill>
        <p:spPr>
          <a:xfrm>
            <a:off x="149750" y="4379625"/>
            <a:ext cx="1727800" cy="46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will now be given a playing card.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You will need to know the following of the card’s properties: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</a:t>
            </a:r>
            <a:r>
              <a:rPr lang="en-GB"/>
              <a:t>olour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Suit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The value (number </a:t>
            </a:r>
            <a:r>
              <a:rPr b="1" lang="en-GB"/>
              <a:t>or</a:t>
            </a:r>
            <a:r>
              <a:rPr lang="en-GB"/>
              <a:t> j</a:t>
            </a:r>
            <a:r>
              <a:rPr lang="en-GB"/>
              <a:t>ack, queen, king, ace, joker)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i="1" lang="en-GB"/>
              <a:t>Ace is low</a:t>
            </a:r>
            <a:r>
              <a:rPr i="1" lang="en-GB"/>
              <a:t> (value = 1) 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5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Playing cards: true or false?</a:t>
            </a:r>
            <a:endParaRPr/>
          </a:p>
        </p:txBody>
      </p:sp>
      <p:sp>
        <p:nvSpPr>
          <p:cNvPr id="116" name="Google Shape;116;p15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7" name="Google Shape;117;p15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pic>
        <p:nvPicPr>
          <p:cNvPr id="118" name="Google Shape;11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6950" y="1113825"/>
            <a:ext cx="2573276" cy="350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>
            <p:ph idx="1" type="body"/>
          </p:nvPr>
        </p:nvSpPr>
        <p:spPr>
          <a:xfrm>
            <a:off x="310900" y="1170124"/>
            <a:ext cx="4096500" cy="365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will now be shown expressions.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You have to decide if you card evaluates as true or false.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Stand in the appropriate place in the room, depending on how you have evaluated (true or false).  </a:t>
            </a:r>
            <a:endParaRPr i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6"/>
          <p:cNvSpPr txBox="1"/>
          <p:nvPr>
            <p:ph type="title"/>
          </p:nvPr>
        </p:nvSpPr>
        <p:spPr>
          <a:xfrm>
            <a:off x="310900" y="319600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Playing cards: true or false</a:t>
            </a:r>
            <a:endParaRPr/>
          </a:p>
        </p:txBody>
      </p:sp>
      <p:sp>
        <p:nvSpPr>
          <p:cNvPr id="125" name="Google Shape;125;p16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6" name="Google Shape;126;p16"/>
          <p:cNvSpPr txBox="1"/>
          <p:nvPr>
            <p:ph idx="3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pic>
        <p:nvPicPr>
          <p:cNvPr id="127" name="Google Shape;12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6950" y="1113825"/>
            <a:ext cx="2573276" cy="350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idx="1" type="body"/>
          </p:nvPr>
        </p:nvSpPr>
        <p:spPr>
          <a:xfrm>
            <a:off x="310900" y="1661200"/>
            <a:ext cx="8521200" cy="31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7200"/>
              <a:t>value</a:t>
            </a:r>
            <a:r>
              <a:rPr lang="en-GB" sz="7200"/>
              <a:t> </a:t>
            </a:r>
            <a:r>
              <a:rPr b="1" lang="en-GB" sz="7200"/>
              <a:t>&gt;</a:t>
            </a:r>
            <a:r>
              <a:rPr lang="en-GB" sz="7200"/>
              <a:t> 6</a:t>
            </a:r>
            <a:endParaRPr sz="7200"/>
          </a:p>
        </p:txBody>
      </p:sp>
      <p:sp>
        <p:nvSpPr>
          <p:cNvPr id="133" name="Google Shape;133;p17"/>
          <p:cNvSpPr txBox="1"/>
          <p:nvPr>
            <p:ph type="title"/>
          </p:nvPr>
        </p:nvSpPr>
        <p:spPr>
          <a:xfrm>
            <a:off x="310900" y="319600"/>
            <a:ext cx="8521200" cy="7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Expression 1</a:t>
            </a:r>
            <a:endParaRPr/>
          </a:p>
        </p:txBody>
      </p:sp>
      <p:sp>
        <p:nvSpPr>
          <p:cNvPr id="134" name="Google Shape;134;p17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5" name="Google Shape;135;p17"/>
          <p:cNvSpPr txBox="1"/>
          <p:nvPr>
            <p:ph idx="2" type="subTitle"/>
          </p:nvPr>
        </p:nvSpPr>
        <p:spPr>
          <a:xfrm>
            <a:off x="5257800" y="0"/>
            <a:ext cx="3564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Activity 2</a:t>
            </a:r>
            <a:endParaRPr/>
          </a:p>
        </p:txBody>
      </p:sp>
      <p:pic>
        <p:nvPicPr>
          <p:cNvPr id="136" name="Google Shape;136;p17"/>
          <p:cNvPicPr preferRelativeResize="0"/>
          <p:nvPr/>
        </p:nvPicPr>
        <p:blipFill rotWithShape="1">
          <a:blip r:embed="rId3">
            <a:alphaModFix/>
          </a:blip>
          <a:srcRect b="42840" l="0" r="31903" t="0"/>
          <a:stretch/>
        </p:blipFill>
        <p:spPr>
          <a:xfrm>
            <a:off x="5081275" y="1661200"/>
            <a:ext cx="3521951" cy="190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CCE Slides">
  <a:themeElements>
    <a:clrScheme name="Simple Light">
      <a:dk1>
        <a:srgbClr val="5B5BA5"/>
      </a:dk1>
      <a:lt1>
        <a:srgbClr val="FFFFFF"/>
      </a:lt1>
      <a:dk2>
        <a:srgbClr val="E9E9F3"/>
      </a:dk2>
      <a:lt2>
        <a:srgbClr val="F2F6FC"/>
      </a:lt2>
      <a:accent1>
        <a:srgbClr val="E9F7FC"/>
      </a:accent1>
      <a:accent2>
        <a:srgbClr val="FFEFDA"/>
      </a:accent2>
      <a:accent3>
        <a:srgbClr val="ECF8F5"/>
      </a:accent3>
      <a:accent4>
        <a:srgbClr val="FEF2F6"/>
      </a:accent4>
      <a:accent5>
        <a:srgbClr val="E6E6EA"/>
      </a:accent5>
      <a:accent6>
        <a:srgbClr val="F0F6ED"/>
      </a:accent6>
      <a:hlink>
        <a:srgbClr val="3197A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