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89" r:id="rId3"/>
    <p:sldId id="257" r:id="rId4"/>
    <p:sldId id="258" r:id="rId5"/>
    <p:sldId id="290" r:id="rId6"/>
    <p:sldId id="259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63" r:id="rId29"/>
    <p:sldId id="286" r:id="rId30"/>
    <p:sldId id="264" r:id="rId31"/>
    <p:sldId id="285" r:id="rId32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 autoAdjust="0"/>
    <p:restoredTop sz="94667"/>
  </p:normalViewPr>
  <p:slideViewPr>
    <p:cSldViewPr>
      <p:cViewPr varScale="1">
        <p:scale>
          <a:sx n="110" d="100"/>
          <a:sy n="110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9A01D9-8896-4156-9626-2ADDD159C5D8}" type="datetimeFigureOut">
              <a:rPr lang="en-US"/>
              <a:pPr>
                <a:defRPr/>
              </a:pPr>
              <a:t>5/5/20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9D4F93-F7AE-43A8-AB82-6033A2B73A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2BE3B-8355-4179-8DF2-940E660CF418}" type="slidenum">
              <a:rPr lang="en-GB"/>
              <a:pPr eaLnBrk="1" hangingPunct="1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1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66501C-0404-48C2-A8C8-E59B5DBBF1DF}" type="slidenum">
              <a:rPr lang="en-GB"/>
              <a:pPr eaLnBrk="1" hangingPunct="1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1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F9AF9-B336-4AFD-A6AA-2BDDDFC8934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48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F5291-D1A0-4B0D-9224-F3B4B2F7BEA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2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6EE46-BD8B-401B-9089-A5FFCE4D426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9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64A9C-6273-4D7D-A36E-D63A9523F5E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17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2E97E-CFA5-4E00-A52E-2C2EAC4A4E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52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86B5B-7718-4A84-8A87-3D9E9D17E6A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37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A189-3838-4F6A-98E1-8A3EEB595DA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6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C8052-ACAE-4B3E-8C8D-4B501145B18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01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D6CA0-4512-4869-931B-008C8DADB41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9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337BC-1D3E-4591-AC08-47EFBFF4111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37513-FF95-4863-B626-53C854896B4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C2C100-97CE-44BA-962D-AB94FB67659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rs.yahoo.com/_ylt=A0WTf2ncJ9lJ2N4Av0VNBQx.;_ylu=X3oDMTBpZm5udGl1BHBvcwM1BHNlYwNzcgR2dGlkAw--/SIG=1h2f123qg/EXP=1239054684/**http:/uk.images.search.yahoo.com/images/view?back=http%3A%2F%2Fuk.images.search.yahoo.com%2Fsearch%2Fimages%3Fp%3Dpupil%2Bworking%2Bhard%26ei%3Dutf-8%26y%3DSearch%26fr%3Dslv8-twc%26js%3D1&amp;w=1455&amp;h=1667&amp;imgurl=www.oxheywood.herts.sch.uk%2FIMG_1519.JPG&amp;rurl=http%3A%2F%2Fwww.oxheywood.herts.sch.uk%2Fwelcome.htm&amp;size=367.5kB&amp;name=IMG_1519.JPG&amp;p=pupil+working+hard&amp;type=JPG&amp;oid=d0c20b3e25390ec2&amp;no=5&amp;tt=43&amp;sigr=11degufik&amp;sigi=117jp87tg&amp;sigb=1371qbsca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k.wrs.yahoo.com/_ylt=A0WTf2jHItlJQpwAuG5NBQx.;_ylu=X3oDMTBqdGFzdWxiBHBvcwMxNQRzZWMDc3IEdnRpZAM-/SIG=1fldla7ts/EXP=1239053383/**http:/uk.images.search.yahoo.com/images/view?back=http%3A%2F%2Fuk.images.search.yahoo.com%2Fsearch%2Fimages%3Fei%3DUTF-8%26p%3Dpiano%26fr2%3Dtab-web%26fr%3Dslv8-twc&amp;w=338&amp;h=354&amp;imgurl=www.doncue.com%2Fweblog%2Farchives%2Fpiano.jpg&amp;rurl=http%3A%2F%2Fwww.myspace.com%2Frobertmanongdo&amp;size=16.9kB&amp;name=piano.jpg&amp;p=piano&amp;type=JPG&amp;oid=4393203c285106aa&amp;no=15&amp;tt=4,483,294&amp;sigr=115h06ll7&amp;sigi=118g6ipgk&amp;sigb=12oei8jh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uk.wrs.yahoo.com/_ylt=A0WTf2r6ItlJGasAEt9NBQx.;_ylu=X3oDMTBpaWhqZmNtBHBvcwMzBHNlYwNzcgR2dGlkAw--/SIG=1j2a15537/EXP=1239053434/**http:/uk.images.search.yahoo.com/images/view?back=http%3A%2F%2Fuk.images.search.yahoo.com%2Fsearch%2Fimages%3Fei%3DUTF-8%26p%3Dpiano%26js%3D1%26y%3DSearch%26fr%3Dslv8-twc%26imgsz%3Dlarge&amp;w=1000&amp;h=665&amp;imgurl=www.cranesmusicstore.com%2Fimages%2FCRANES_BABY_GRAND_PIANO_WALNUT_MAIN.jpg&amp;rurl=http%3A%2F%2Fwww.cranesmusicstore.com%2Fpianosgrandpianos-c-4_22.html&amp;size=47.8kB&amp;name=CRANES_BABY_GRAND_PIANO_WALNUT_MAIN.jpg&amp;p=piano&amp;type=JPG&amp;oid=b4bfffbd8716ffa0&amp;no=3&amp;tt=445,804&amp;sigr=11thk35sa&amp;sigi=1279qumdu&amp;sigb=136hkvukj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eepitsweet.co.uk/catalog/index.php/cPath/33?oscsid=0da068ae79f15c082d54094a68a0327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1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17" Type="http://schemas.openxmlformats.org/officeDocument/2006/relationships/image" Target="../media/image29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0.jpeg"/><Relationship Id="rId5" Type="http://schemas.openxmlformats.org/officeDocument/2006/relationships/image" Target="../media/image24.jpeg"/><Relationship Id="rId15" Type="http://schemas.openxmlformats.org/officeDocument/2006/relationships/hyperlink" Target="http://www.keepitsweet.co.uk/catalog/index.php/cPath/33?oscsid=0da068ae79f15c082d54094a68a03277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27.jpeg"/><Relationship Id="rId1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uk.wrs.yahoo.com/_ylt=A0WTf2oVQNJJJRMAkmZNBQx.;_ylu=X3oDMTBqbWUycnUyBHBvcwM1OQRzZWMDc3IEdnRpZAM-/SIG=1kid9vik9/EXP=1238602133/**http:/uk.images.search.yahoo.com/images/view?back=http%3A%2F%2Fuk.images.search.yahoo.com%2Fsearch%2Fimages%3Fp%3Dshort%2Bspikey%2Bhair%26js%3D1%26ni%3D20%26ei%3Dutf-8%26y%3DSearch%26fr%3Dslv8-twc%26xargs%3D0%26pstart%3D1%26b%3D41&amp;w=120&amp;h=120&amp;imgurl=www.trendhunter.com%2Fimages%2Fphpthumbnails%2F20746_1_120.jpeg&amp;rurl=http%3A%2F%2Fwww.trendhunter.com%2Ftrends%2Fvictoria-beckhams-new-hair-is-pixie&amp;size=2kB&amp;name=20746_1_120.jpeg&amp;p=short+spikey+hair&amp;type=JPG&amp;oid=cd05a2b09b97e43c&amp;no=59&amp;tt=109&amp;sigr=1256v9039&amp;sigi=11phbkb4b&amp;sigb=142oc062v" TargetMode="External"/><Relationship Id="rId7" Type="http://schemas.openxmlformats.org/officeDocument/2006/relationships/hyperlink" Target="http://uk.wrs.yahoo.com/_ylt=A0WTf2peQ9JJJRMAx2RNBQx.;_ylu=X3oDMTBqNGtrdGs5BHBvcwM5NgRzZWMDc3IEdnRpZAM-/SIG=1p7n2defh/EXP=1238602974/**http:/uk.images.search.yahoo.com/images/view?back=http%3A%2F%2Fuk.images.search.yahoo.com%2Fsearch%2Fimages%3Fp%3Dshort%2Bhair%26js%3D1%26ni%3D20%26ei%3Dutf-8%26y%3DSearch%26fr%3Dslv8-twc%26xargs%3D0%26pstart%3D1%26b%3D81&amp;w=375&amp;h=500&amp;imgurl=static.flickr.com%2F3056%2F2360148216_0c0a7fe376.jpg&amp;rurl=http%3A%2F%2Fwww.flickr.com%2Fphotos%2Fhairport_lisbon%2F2360148216%2F&amp;size=167.5kB&amp;name=hair+cut+short+pattern+female&amp;p=short+hair&amp;type=JPG&amp;oid=79c4c67e6c2ee590&amp;fusr=wip-hairport&amp;tit=hair+cut+short+pattern+female&amp;hurl=http%3A%2F%2Fwww.flickr.com%2Fphotos%2Fhairport_lisbon%2F&amp;no=96&amp;tt=263,309&amp;sigr=11o88mqc9&amp;sigi=11gfcjsvk&amp;sigb=13r3d3t3j&amp;sigh=11d3ui1bn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hyperlink" Target="http://uk.wrs.yahoo.com/_ylt=A0WTf2noQtJJUAQAKwFNBQx.;_ylu=X3oDMTBqamdoM3Q5BHBvcwMxMgRzZWMDc3IEdnRpZAM-/SIG=1jr3uo557/EXP=1238602856/**http:/uk.images.search.yahoo.com/images/view?back=http%3A%2F%2Fuk.images.search.yahoo.com%2Fsearch%2Fimages%3Fp%3Dskinhead%2Bhaircut%26ei%3Dutf-8%26y%3DSearch%26fr%3Dslv8-twc%26js%3D1&amp;w=600&amp;h=400&amp;imgurl=es.msnusers.com%2Fisapi%2Ffetch.dll%3Faction%3DMyPhotos_GetPubPhoto%26amp%3BPhotoID%3DnEgAAAGIE7x5fGkV3oyYn4Dhtyv%2APm4P7Hp9ylG0tTdI%2AZZ3VY1fCoA&amp;rurl=http%3A%2F%2Fes.msnusers.com%2Frapado&amp;size=30.1kB&amp;name=fetch.dll&amp;p=skinhead+haircut&amp;type=JPG&amp;oid=31a6a4e7dca01150&amp;no=12&amp;tt=25&amp;sigr=10t2muup7&amp;sigi=13v36cu3f&amp;sigb=135mvl5g2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rs.yahoo.com/_ylt=A0WTf2yOMtJJZy4APypNBQx.;_ylu=X3oDMTBqZDFlYmxzBHBvcwMxNgRzZWMDc3IEdnRpZAM-/SIG=1m23ra3d3/EXP=1238598670/**http:/uk.images.search.yahoo.com/images/view?back=http%3A%2F%2Fuk.images.search.yahoo.com%2Fsearch%2Fimages%3Fei%3DUTF-8%26p%3Dteenager%2520smoking%26fr2%3Dtab-web%26fr%3Dslv8-twc&amp;w=375&amp;h=500&amp;imgurl=static.flickr.com%2F3024%2F2772854544_1c0b866b19.jpg&amp;rurl=http%3A%2F%2Fwww.flickr.com%2Fphotos%2Fvladcreosteanu%2F2772854544%2F&amp;size=109.2kB&amp;name=smoking+kills&amp;p=teenager+smoking&amp;type=JPG&amp;oid=2b1c5d70234b7e18&amp;fusr=Vlad+Creosteanu&amp;tit=smoking+kills&amp;hurl=http%3A%2F%2Fwww.flickr.com%2Fphotos%2Fvladcreosteanu%2F&amp;no=16&amp;tt=458&amp;sigr=11n2or39d&amp;sigi=11gjhtsgh&amp;sigb=135mcs9r9&amp;sigh=11c6i16gh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uk.wrs.yahoo.com/_ylt=A0WTf2hDKdJJkn8Bnv9NBQx.;_ylu=X3oDMTBqMGphbm9uBHBvcwMyMARzZWMDc3IEdnRpZAM-/SIG=1g7tm3nh8/EXP=1238596291/**http:/uk.images.search.yahoo.com/images/view?back=http%3A%2F%2Fuk.images.search.yahoo.com%2Fsearch%2Fimages%3Fei%3DUTF-8%26p%3Dcigarettes%26fr2%3Dtab-web%26fr%3Dslv8-twc&amp;w=288&amp;h=207&amp;imgurl=www.medgadget.com%2Farchives%2Fcigarettes.jpg&amp;rurl=http%3A%2F%2Fwww.medgadget.com%2Farchives%3FS%3DA&amp;size=41.4kB&amp;name=cigarettes.jpg&amp;p=cigarettes&amp;type=JPG&amp;oid=841cf5e581e1f5ce&amp;no=20&amp;tt=491,366&amp;sigr=1152fe893&amp;sigi=119pjkddp&amp;sigb=12t1gtr6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rs.yahoo.com/_ylt=A0WTf2yOMtJJZy4AOypNBQx.;_ylu=X3oDMTBqaHBscmZmBHBvcwMxMwRzZWMDc3IEdnRpZAM-/SIG=1m15n6eir/EXP=1238598670/**http:/uk.images.search.yahoo.com/images/view?back=http%3A%2F%2Fuk.images.search.yahoo.com%2Fsearch%2Fimages%3Fei%3DUTF-8%26p%3Dteenager%2520smoking%26fr2%3Dtab-web%26fr%3Dslv8-twc&amp;w=500&amp;h=332&amp;imgurl=static.flickr.com%2F64%2F230793256_377def2062.jpg&amp;rurl=http%3A%2F%2Fwww.flickr.com%2Fphotos%2Falexsegre%2F230793256%2F&amp;size=119.6kB&amp;name=230793256_377def2062.jpg&amp;p=teenager+smoking&amp;type=JPG&amp;oid=1be62ed310e9be64&amp;fusr=Alex+Segre&amp;tit=230793256_377def2062.jpg&amp;hurl=http%3A%2F%2Fwww.flickr.com%2Fphotos%2Falexsegre%2F&amp;no=13&amp;tt=458&amp;sigr=11h872aa8&amp;sigi=11d51t8lm&amp;sigb=135mcs9r9&amp;sigh=117ptrq2o" TargetMode="External"/><Relationship Id="rId11" Type="http://schemas.openxmlformats.org/officeDocument/2006/relationships/image" Target="../media/image47.jpeg"/><Relationship Id="rId5" Type="http://schemas.openxmlformats.org/officeDocument/2006/relationships/image" Target="../media/image44.jpeg"/><Relationship Id="rId10" Type="http://schemas.openxmlformats.org/officeDocument/2006/relationships/hyperlink" Target="http://uk.wrs.yahoo.com/_ylt=A0WTf2yOMtJJZy4AQSpNBQx.;_ylu=X3oDMTBqaTFoaGxvBHBvcwMxNwRzZWMDc3IEdnRpZAM-/SIG=1it7jtckp/EXP=1238598670/**http:/uk.images.search.yahoo.com/images/view?back=http%3A%2F%2Fuk.images.search.yahoo.com%2Fsearch%2Fimages%3Fei%3DUTF-8%26p%3Dteenager%2520smoking%26fr2%3Dtab-web%26fr%3Dslv8-twc&amp;w=300&amp;h=200&amp;imgurl=www.angliacampus.com%2Fgrwn%2Fprnt%2Fbeyond%2Fdrugalc%2Fimages%2Fsmoking.jpg&amp;rurl=http%3A%2F%2Fwww.angliacampus.com%2Fgrwn%2Fprnt%2Fbeyond%2Fdrugalc%2Fpage03.htm&amp;size=11.2kB&amp;name=smoking.jpg&amp;p=teenager+smoking&amp;type=JPG&amp;oid=8e6ddf858f3bbb5c&amp;no=17&amp;tt=458&amp;sigr=11v5qtuoo&amp;sigi=120tgt6lj&amp;sigb=135mcs9r9" TargetMode="External"/><Relationship Id="rId4" Type="http://schemas.openxmlformats.org/officeDocument/2006/relationships/hyperlink" Target="http://uk.wrs.yahoo.com/_ylt=A0WTf2yOMtJJZy4AJCpNBQx.;_ylu=X3oDMTBpdnJhMHUzBHBvcwMxBHNlYwNzcgR2dGlkAw--/SIG=1nch0q1i2/EXP=1238598670/**http:/uk.images.search.yahoo.com/images/view?back=http%3A%2F%2Fuk.images.search.yahoo.com%2Fsearch%2Fimages%3Fei%3DUTF-8%26p%3Dteenager%2520smoking%26fr2%3Dtab-web%26fr%3Dslv8-twc&amp;w=500&amp;h=500&amp;imgurl=static.flickr.com%2F2091%2F2407090365_687b5ce78f.jpg&amp;rurl=http%3A%2F%2Fwww.flickr.com%2Fphotos%2Fmahyark%2F2407090365%2F&amp;size=135.5kB&amp;name=Teenagers+++Smoking&amp;p=teenager+smoking&amp;type=JPG&amp;oid=3374fc61eb25aff4&amp;fusr=Mahyar+%E3%80%90%E3%83%84%E3%80%91&amp;tit=Teenagers+++Smoking&amp;hurl=http%3A%2F%2Fwww.flickr.com%2Fphotos%2Fmahyark%2F&amp;no=1&amp;tt=458&amp;sigr=11gekjir1&amp;sigi=11g2ppv4g&amp;sigb=135mcs9r9&amp;sigh=115t29hvf" TargetMode="External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uk.wrs.yahoo.com/_ylt=A0WTf2gKNdJJjX8BKs1NBQx.;_ylu=X3oDMTBpdnJhMHUzBHBvcwMxBHNlYwNzcgR2dGlkAw--/SIG=1j7lhco9v/EXP=1238599306/**http:/uk.images.search.yahoo.com/images/view?back=http%3A%2F%2Fuk.images.search.yahoo.com%2Fsearch%2Fimages%3Fp%3Dangry%2Bwith%2Bparents%26ei%3Dutf-8%26y%3DSearch%26fr%3Dslv8-twc%26js%3D1&amp;w=286&amp;h=380&amp;imgurl=www.istockphoto.com%2Ffile_thumbview_approve%2F476471%2F2%2FAngry_Lady.jpg&amp;rurl=http%3A%2F%2Fwww.gamerandy.com%2Farchives%2F2006%2F02%2Firlgirl_what_th.shtml&amp;size=57kB&amp;name=Angry_Lady.jpg&amp;p=angry+with+parents&amp;type=JPG&amp;oid=56bc791c8f5f608e&amp;no=1&amp;tt=3,196&amp;sigr=11vvccumf&amp;sigi=122u3c6lo&amp;sigb=137890ji3" TargetMode="External"/><Relationship Id="rId7" Type="http://schemas.openxmlformats.org/officeDocument/2006/relationships/hyperlink" Target="http://uk.wrs.yahoo.com/_ylt=A0WTf20ONtJJ2tAAun9NBQx.;_ylu=X3oDMTBqNnNjYTNyBHBvcwM0NgRzZWMDc3IEdnRpZAM-/SIG=1ib7nttpc/EXP=1238599566/**http:/uk.images.search.yahoo.com/images/view?back=http%3A%2F%2Fuk.images.search.yahoo.com%2Fsearch%2Fimages%3Fp%3Dproblem%2Bteenagers%26ni%3D20%26ei%3DUTF-8%26fr%3Dslv8-twc%26fr2%3Dtab-web%26xargs%3D0%26pstart%3D1%26b%3D41&amp;w=229&amp;h=286&amp;imgurl=www.vivenow.com%2Fimages%2Fteen-boy.jpg&amp;rurl=http%3A%2F%2Fwww.vivenow.com%2Fproblem-teenagers.html&amp;size=43.3kB&amp;name=teen-boy.jpg&amp;p=problem+teenagers&amp;type=JPG&amp;oid=41fad02848f189a0&amp;no=46&amp;tt=546&amp;sigr=11d8o6gsq&amp;sigi=113rnajjl&amp;sigb=140pm38s3" TargetMode="External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2.jpeg"/><Relationship Id="rId5" Type="http://schemas.openxmlformats.org/officeDocument/2006/relationships/hyperlink" Target="http://uk.wrs.yahoo.com/_ylt=A0WTf2xMNdJJbi4A589NBQx.;_ylu=X3oDMTBpY2Y5NXNiBHBvcwM2BHNlYwNzcgR2dGlkAw--/SIG=1o45cmp6h/EXP=1238599372/**http:/uk.images.search.yahoo.com/images/view?back=http%3A%2F%2Fuk.images.search.yahoo.com%2Fsearch%2Fimages%3Fei%3DUTF-8%26p%3Dangry%2520father%26fr2%3Dtab-web%26fr%3Dslv8-twc&amp;w=375&amp;h=500&amp;imgurl=static.flickr.com%2F3137%2F2938033701_cc2664ba9d.jpg&amp;rurl=http%3A%2F%2Fwww.flickr.com%2Fphotos%2Fphotographingbeauty%2F2938033701%2F&amp;size=187.6kB&amp;name=I+am+not+distant+and+angry&amp;p=angry+father&amp;type=JPG&amp;oid=5970602b661b66a2&amp;fusr=%E2%99%A5Phoebe+Finds+Beauty&amp;tit=I+am+not+distant+and+angry&amp;hurl=http%3A%2F%2Fwww.flickr.com%2Fphotos%2Fphotographingbeauty%2F&amp;no=6&amp;tt=4,117&amp;sigr=11sr5c41a&amp;sigi=11gnrpbth&amp;sigb=1318818c9&amp;sigh=11h9rbfeg" TargetMode="External"/><Relationship Id="rId10" Type="http://schemas.openxmlformats.org/officeDocument/2006/relationships/hyperlink" Target="http://uk.wrs.yahoo.com/_ylt=A0WTf2pOK9lJIasAYb1NBQx.;_ylu=X3oDMTBqbWlpczNlBHBvcwM1MgRzZWMDc3IEdnRpZAM-/SIG=1jbhhtlbr/EXP=1239055566/**http:/uk.images.search.yahoo.com/images/view?back=http%3A%2F%2Fuk.images.search.yahoo.com%2Fsearch%2Fimages%3Fp%3Dconflicts%2Bwith%2Bparents%26ni%3D20%26ei%3DUTF-8%26fr%3Dslv8-twc%26fr2%3Dtab-web%26xargs%3D0%26pstart%3D1%26b%3D41&amp;w=450&amp;h=702&amp;imgurl=www.yourskinandsun.com%2Fimages%2Fpowerstruggle.jpg&amp;rurl=http%3A%2F%2Fwww.yourskinandsun.com%2Farticle1036.html&amp;size=52kB&amp;name=powerstruggle.jpg&amp;p=conflicts+with+parents&amp;type=JPG&amp;oid=e06c354143b328a0&amp;no=52&amp;tt=236&amp;sigr=11emm6sje&amp;sigi=11frdo4ku&amp;sigb=1450v37el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hyperlink" Target="http://uk.wrs.yahoo.com/_ylt=A0WTf2hDKdJJkn8Bnv9NBQx.;_ylu=X3oDMTBqMGphbm9uBHBvcwMyMARzZWMDc3IEdnRpZAM-/SIG=1g7tm3nh8/EXP=1238596291/**http:/uk.images.search.yahoo.com/images/view?back=http%3A%2F%2Fuk.images.search.yahoo.com%2Fsearch%2Fimages%3Fei%3DUTF-8%26p%3Dcigarettes%26fr2%3Dtab-web%26fr%3Dslv8-twc&amp;w=288&amp;h=207&amp;imgurl=www.medgadget.com%2Farchives%2Fcigarettes.jpg&amp;rurl=http%3A%2F%2Fwww.medgadget.com%2Farchives%3FS%3DA&amp;size=41.4kB&amp;name=cigarettes.jpg&amp;p=cigarettes&amp;type=JPG&amp;oid=841cf5e581e1f5ce&amp;no=20&amp;tt=491,366&amp;sigr=1152fe893&amp;sigi=119pjkddp&amp;sigb=12t1gtr6o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54.jpeg"/><Relationship Id="rId12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21.jpeg"/><Relationship Id="rId5" Type="http://schemas.openxmlformats.org/officeDocument/2006/relationships/image" Target="../media/image35.jpeg"/><Relationship Id="rId15" Type="http://schemas.openxmlformats.org/officeDocument/2006/relationships/image" Target="../media/image53.png"/><Relationship Id="rId10" Type="http://schemas.openxmlformats.org/officeDocument/2006/relationships/image" Target="../media/image42.jpeg"/><Relationship Id="rId4" Type="http://schemas.openxmlformats.org/officeDocument/2006/relationships/image" Target="../media/image31.jpeg"/><Relationship Id="rId9" Type="http://schemas.openxmlformats.org/officeDocument/2006/relationships/image" Target="../media/image56.jpeg"/><Relationship Id="rId1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Objectifs du cours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Apprendre l’imparfait</a:t>
            </a:r>
          </a:p>
          <a:p>
            <a:pPr eaLnBrk="1" hangingPunct="1"/>
            <a:r>
              <a:rPr lang="fr-FR">
                <a:latin typeface="Comic Sans MS" panose="030F0702030302020204" pitchFamily="66" charset="0"/>
              </a:rPr>
              <a:t>Réviser le présent</a:t>
            </a:r>
          </a:p>
          <a:p>
            <a:pPr eaLnBrk="1" hangingPunct="1"/>
            <a:r>
              <a:rPr lang="fr-FR">
                <a:latin typeface="Comic Sans MS" panose="030F0702030302020204" pitchFamily="66" charset="0"/>
              </a:rPr>
              <a:t>Comparer sa vie du passé à sa vie de maintenant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Je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buv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latin typeface="Comic Sans MS" pitchFamily="66" charset="0"/>
              </a:rPr>
              <a:t> beaucoup de lait</a:t>
            </a:r>
          </a:p>
        </p:txBody>
      </p:sp>
      <p:pic>
        <p:nvPicPr>
          <p:cNvPr id="11269" name="Picture 5" descr="http://wanderlustandlipstick.com/blogs/pamperspakhlava/files/2013/09/du-lait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41200"/>
            <a:ext cx="3235261" cy="48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beeb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2" y="4816473"/>
            <a:ext cx="18923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night_garden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09529"/>
            <a:ext cx="25114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Nod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69" y="2321793"/>
            <a:ext cx="2166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Je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regard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latin typeface="Comic Sans MS" pitchFamily="66" charset="0"/>
              </a:rPr>
              <a:t> des émissions pour les enfants à la télé</a:t>
            </a:r>
          </a:p>
        </p:txBody>
      </p:sp>
      <p:pic>
        <p:nvPicPr>
          <p:cNvPr id="12295" name="Picture 7" descr="http://filipa1985.files.wordpress.com/2009/02/enfants_tv_2878584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2545"/>
            <a:ext cx="30289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ad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79" y="2677845"/>
            <a:ext cx="19034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2" descr="MC8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2" y="2159000"/>
            <a:ext cx="346103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4" descr="MC8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089400"/>
            <a:ext cx="386556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6" descr="MC8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704"/>
            <a:ext cx="3349625" cy="23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8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25"/>
            <a:ext cx="1409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Je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travaill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latin typeface="Comic Sans MS" pitchFamily="66" charset="0"/>
              </a:rPr>
              <a:t> bien à l’école primaire</a:t>
            </a:r>
          </a:p>
        </p:txBody>
      </p:sp>
      <p:pic>
        <p:nvPicPr>
          <p:cNvPr id="13321" name="Picture 9" descr="http://www.charreysursaone.fr/documents/portal417/.11998_ecole_maternelle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6" y="802936"/>
            <a:ext cx="1922950" cy="19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86063"/>
            <a:ext cx="1219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24175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RANES_BABY_GRAND_PIANO_WALNUT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55788"/>
            <a:ext cx="75215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Je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jou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latin typeface="Comic Sans MS" pitchFamily="66" charset="0"/>
              </a:rPr>
              <a:t> du piano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p-b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441843"/>
            <a:ext cx="33432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Je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mang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latin typeface="Comic Sans MS" pitchFamily="66" charset="0"/>
              </a:rPr>
              <a:t> beaucoup de bonbons</a:t>
            </a:r>
          </a:p>
        </p:txBody>
      </p:sp>
      <p:pic>
        <p:nvPicPr>
          <p:cNvPr id="15365" name="Picture 5" descr="http://www.france-export-fv.com/WebRoot/Orange/Shops/6449c484-4b17-11e1-a012-000d609a287c/4F98/7DFE/C30F/4DCD/6CAA/0A0C/05E9/A6FB/Carambar_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" y="2996952"/>
            <a:ext cx="5124365" cy="38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arents_walking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57500"/>
            <a:ext cx="27273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Odeon Cinema_669_17995905_0_0_557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143250"/>
            <a:ext cx="23463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J’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all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dirty="0">
                <a:latin typeface="Comic Sans MS" pitchFamily="66" charset="0"/>
              </a:rPr>
              <a:t>au cinéma avec mes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1" descr="My Dad, My Mom, and Me at about age Two by Fractal Artis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4762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245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J’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ador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latin typeface="Comic Sans MS" pitchFamily="66" charset="0"/>
              </a:rPr>
              <a:t> mes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25" y="2420938"/>
            <a:ext cx="4071938" cy="11509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fr-FR" sz="4000">
                <a:latin typeface="Comic Sans MS" panose="030F0702030302020204" pitchFamily="66" charset="0"/>
              </a:rPr>
              <a:t>Travail à deux:</a:t>
            </a:r>
            <a:endParaRPr lang="fr-FR" sz="4000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9" name="Picture 5" descr="cake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514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Matthew at Melanie's we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26871" r="36098" b="16240"/>
          <a:stretch>
            <a:fillRect/>
          </a:stretch>
        </p:blipFill>
        <p:spPr bwMode="auto">
          <a:xfrm>
            <a:off x="2484438" y="333375"/>
            <a:ext cx="15398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night_garden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3375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Noddy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68413"/>
            <a:ext cx="457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cbeebi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7334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100_02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5" t="11044" r="18213" b="43884"/>
          <a:stretch>
            <a:fillRect/>
          </a:stretch>
        </p:blipFill>
        <p:spPr bwMode="auto">
          <a:xfrm>
            <a:off x="250825" y="2852738"/>
            <a:ext cx="12065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 descr="cw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00438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 descr="ChildPian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5654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parents_walking_chil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1524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Odeon Cinema_669_17995905_0_0_557_3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229225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28"/>
          <p:cNvSpPr txBox="1">
            <a:spLocks noChangeArrowheads="1"/>
          </p:cNvSpPr>
          <p:nvPr/>
        </p:nvSpPr>
        <p:spPr bwMode="auto">
          <a:xfrm>
            <a:off x="0" y="1412875"/>
            <a:ext cx="56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447" name="Text Box 29"/>
          <p:cNvSpPr txBox="1">
            <a:spLocks noChangeArrowheads="1"/>
          </p:cNvSpPr>
          <p:nvPr/>
        </p:nvSpPr>
        <p:spPr bwMode="auto">
          <a:xfrm>
            <a:off x="2051050" y="14128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448" name="Text Box 30"/>
          <p:cNvSpPr txBox="1">
            <a:spLocks noChangeArrowheads="1"/>
          </p:cNvSpPr>
          <p:nvPr/>
        </p:nvSpPr>
        <p:spPr bwMode="auto">
          <a:xfrm>
            <a:off x="4140200" y="1412875"/>
            <a:ext cx="30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8449" name="Text Box 31"/>
          <p:cNvSpPr txBox="1">
            <a:spLocks noChangeArrowheads="1"/>
          </p:cNvSpPr>
          <p:nvPr/>
        </p:nvSpPr>
        <p:spPr bwMode="auto">
          <a:xfrm>
            <a:off x="6300788" y="1412875"/>
            <a:ext cx="31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8450" name="Text Box 32"/>
          <p:cNvSpPr txBox="1">
            <a:spLocks noChangeArrowheads="1"/>
          </p:cNvSpPr>
          <p:nvPr/>
        </p:nvSpPr>
        <p:spPr bwMode="auto">
          <a:xfrm>
            <a:off x="1547813" y="3213100"/>
            <a:ext cx="31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8451" name="Text Box 33"/>
          <p:cNvSpPr txBox="1">
            <a:spLocks noChangeArrowheads="1"/>
          </p:cNvSpPr>
          <p:nvPr/>
        </p:nvSpPr>
        <p:spPr bwMode="auto">
          <a:xfrm>
            <a:off x="6732588" y="3141663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8452" name="Text Box 34"/>
          <p:cNvSpPr txBox="1">
            <a:spLocks noChangeArrowheads="1"/>
          </p:cNvSpPr>
          <p:nvPr/>
        </p:nvSpPr>
        <p:spPr bwMode="auto">
          <a:xfrm>
            <a:off x="0" y="580548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b="1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6182" name="Picture 38" descr="family-dressed-for-wint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738688"/>
            <a:ext cx="13239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0" descr="r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Text Box 41"/>
          <p:cNvSpPr txBox="1">
            <a:spLocks noChangeArrowheads="1"/>
          </p:cNvSpPr>
          <p:nvPr/>
        </p:nvSpPr>
        <p:spPr bwMode="auto">
          <a:xfrm>
            <a:off x="4500563" y="573405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6187" name="Picture 43" descr="badge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7191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45" descr="hp-ba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67300"/>
            <a:ext cx="1562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Text Box 46"/>
          <p:cNvSpPr txBox="1">
            <a:spLocks noChangeArrowheads="1"/>
          </p:cNvSpPr>
          <p:nvPr/>
        </p:nvSpPr>
        <p:spPr bwMode="auto">
          <a:xfrm>
            <a:off x="7740650" y="5734050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b="1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27" name="Oval Callout 26"/>
          <p:cNvSpPr>
            <a:spLocks noChangeArrowheads="1"/>
          </p:cNvSpPr>
          <p:nvPr/>
        </p:nvSpPr>
        <p:spPr bwMode="auto">
          <a:xfrm>
            <a:off x="3429000" y="3714750"/>
            <a:ext cx="3286125" cy="1071563"/>
          </a:xfrm>
          <a:prstGeom prst="wedgeEllipseCallout">
            <a:avLst>
              <a:gd name="adj1" fmla="val -56639"/>
              <a:gd name="adj2" fmla="val -6356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 i="1">
                <a:solidFill>
                  <a:srgbClr val="FF0000"/>
                </a:solidFill>
                <a:latin typeface="Comic Sans MS" panose="030F0702030302020204" pitchFamily="66" charset="0"/>
              </a:rPr>
              <a:t>Avant je …</a:t>
            </a:r>
            <a:endParaRPr lang="fr-FR" sz="2800" b="1"/>
          </a:p>
        </p:txBody>
      </p:sp>
      <p:pic>
        <p:nvPicPr>
          <p:cNvPr id="28" name="Picture 5" descr="http://wanderlustandlipstick.com/blogs/pamperspakhlava/files/2013/09/du-lait-box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84" y="276005"/>
            <a:ext cx="1318994" cy="19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ig-cake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26844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Maintenant j’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ai</a:t>
            </a:r>
            <a:r>
              <a:rPr lang="fr-FR">
                <a:latin typeface="Comic Sans MS" panose="030F0702030302020204" pitchFamily="66" charset="0"/>
              </a:rPr>
              <a:t> quinze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ob7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214471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7148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8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43188"/>
            <a:ext cx="1381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0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14750"/>
            <a:ext cx="1028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J’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ai</a:t>
            </a:r>
            <a:r>
              <a:rPr lang="fr-FR" b="1">
                <a:latin typeface="Comic Sans MS" panose="030F0702030302020204" pitchFamily="66" charset="0"/>
              </a:rPr>
              <a:t> </a:t>
            </a:r>
            <a:r>
              <a:rPr lang="fr-FR">
                <a:latin typeface="Comic Sans MS" panose="030F0702030302020204" pitchFamily="66" charset="0"/>
              </a:rPr>
              <a:t>les cheveux plus courts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L’imparfait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The Imperfect tense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e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357438"/>
            <a:ext cx="301148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Je 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bois</a:t>
            </a:r>
            <a:r>
              <a:rPr lang="fr-FR">
                <a:latin typeface="Comic Sans MS" panose="030F0702030302020204" pitchFamily="66" charset="0"/>
              </a:rPr>
              <a:t> beaucoup de bière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little-bri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85875"/>
            <a:ext cx="20113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Go to full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714375" y="1643063"/>
            <a:ext cx="1698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rank and the benefits offi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05200"/>
            <a:ext cx="59531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250px-David_Brent_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00">
            <a:off x="6357938" y="1643063"/>
            <a:ext cx="2381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Je </a:t>
            </a:r>
            <a:r>
              <a:rPr lang="fr-FR">
                <a:solidFill>
                  <a:srgbClr val="00B050"/>
                </a:solidFill>
                <a:latin typeface="Comic Sans MS" panose="030F0702030302020204" pitchFamily="66" charset="0"/>
              </a:rPr>
              <a:t>regarde</a:t>
            </a:r>
            <a:r>
              <a:rPr lang="fr-FR">
                <a:latin typeface="Comic Sans MS" panose="030F0702030302020204" pitchFamily="66" charset="0"/>
              </a:rPr>
              <a:t> des émissions comiques à la télé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atehome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27384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Je ne 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travaille</a:t>
            </a:r>
            <a:r>
              <a:rPr lang="fr-FR">
                <a:latin typeface="Comic Sans MS" panose="030F0702030302020204" pitchFamily="66" charset="0"/>
              </a:rPr>
              <a:t> pas très bien au collège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8da72b3c35e473dd37906c220d99ee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Je 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joue </a:t>
            </a:r>
            <a:r>
              <a:rPr lang="fr-FR">
                <a:latin typeface="Comic Sans MS" panose="030F0702030302020204" pitchFamily="66" charset="0"/>
              </a:rPr>
              <a:t>de la guitare électrique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Odeon Cinema_669_17995905_0_0_557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21161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boogie_snogging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15335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852738"/>
            <a:ext cx="211931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Je 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vais</a:t>
            </a:r>
            <a:r>
              <a:rPr lang="fr-FR">
                <a:latin typeface="Comic Sans MS" panose="030F0702030302020204" pitchFamily="66" charset="0"/>
              </a:rPr>
              <a:t> au cinéma avec mon copain / ma copine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68638"/>
            <a:ext cx="18573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71688"/>
            <a:ext cx="2044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786313"/>
            <a:ext cx="20335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Go to full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57438"/>
            <a:ext cx="1471612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 descr="Go to full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41888"/>
            <a:ext cx="193198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Je 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fume</a:t>
            </a:r>
            <a:r>
              <a:rPr lang="fr-FR" b="1">
                <a:latin typeface="Comic Sans MS" panose="030F0702030302020204" pitchFamily="66" charset="0"/>
              </a:rPr>
              <a:t> </a:t>
            </a:r>
            <a:r>
              <a:rPr lang="fr-FR">
                <a:latin typeface="Comic Sans MS" panose="030F0702030302020204" pitchFamily="66" charset="0"/>
              </a:rPr>
              <a:t>quarante cigarettes par jour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659313"/>
            <a:ext cx="164465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1028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1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643188"/>
            <a:ext cx="990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7" descr="_369655_kev_paren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563"/>
            <a:ext cx="35052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9" descr="Go to full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643188"/>
            <a:ext cx="914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5" descr="homer-strangles-b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4" t="42815"/>
          <a:stretch>
            <a:fillRect/>
          </a:stretch>
        </p:blipFill>
        <p:spPr bwMode="auto">
          <a:xfrm>
            <a:off x="5192713" y="2684463"/>
            <a:ext cx="395128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Je ne m’</a:t>
            </a:r>
            <a:r>
              <a:rPr lang="fr-FR" b="1">
                <a:solidFill>
                  <a:srgbClr val="00B050"/>
                </a:solidFill>
                <a:latin typeface="Comic Sans MS" panose="030F0702030302020204" pitchFamily="66" charset="0"/>
              </a:rPr>
              <a:t>entends</a:t>
            </a:r>
            <a:r>
              <a:rPr lang="fr-FR">
                <a:latin typeface="Comic Sans MS" panose="030F0702030302020204" pitchFamily="66" charset="0"/>
              </a:rPr>
              <a:t> pas très bien avec mes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75" y="2143125"/>
            <a:ext cx="5286375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Travail à deux:</a:t>
            </a:r>
            <a:endParaRPr lang="fr-FR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81" name="Picture 13" descr="Odeon Cinema_669_17995905_0_0_557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0" y="1412875"/>
            <a:ext cx="56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2051050" y="14128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4140200" y="1412875"/>
            <a:ext cx="30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6300788" y="1412875"/>
            <a:ext cx="31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71500" y="2428875"/>
            <a:ext cx="45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8681" name="Text Box 20"/>
          <p:cNvSpPr txBox="1">
            <a:spLocks noChangeArrowheads="1"/>
          </p:cNvSpPr>
          <p:nvPr/>
        </p:nvSpPr>
        <p:spPr bwMode="auto">
          <a:xfrm>
            <a:off x="1692275" y="53006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b="1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7190" name="Picture 22" descr="big-cake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rob7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0"/>
            <a:ext cx="952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be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276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little-brit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kevinDM2502_228x2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334000"/>
            <a:ext cx="1162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 descr="bbc_lauren2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152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electricgui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2643188"/>
            <a:ext cx="12922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 descr="boogie_snogging_15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34000"/>
            <a:ext cx="1266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 descr="r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76925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 descr="hatehomework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143125"/>
            <a:ext cx="1343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Text Box 42"/>
          <p:cNvSpPr txBox="1">
            <a:spLocks noChangeArrowheads="1"/>
          </p:cNvSpPr>
          <p:nvPr/>
        </p:nvSpPr>
        <p:spPr bwMode="auto">
          <a:xfrm>
            <a:off x="7596188" y="5300663"/>
            <a:ext cx="452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b="1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7214" name="Picture 46" descr="Go to fullsize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972175"/>
            <a:ext cx="1238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 Box 47"/>
          <p:cNvSpPr txBox="1">
            <a:spLocks noChangeArrowheads="1"/>
          </p:cNvSpPr>
          <p:nvPr/>
        </p:nvSpPr>
        <p:spPr bwMode="auto">
          <a:xfrm>
            <a:off x="4227513" y="5300663"/>
            <a:ext cx="560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b="1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7216" name="Picture 48" descr="homer-strangles-b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4" t="42815"/>
          <a:stretch>
            <a:fillRect/>
          </a:stretch>
        </p:blipFill>
        <p:spPr bwMode="auto">
          <a:xfrm>
            <a:off x="8129588" y="5588000"/>
            <a:ext cx="10144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TextBox 26"/>
          <p:cNvSpPr txBox="1">
            <a:spLocks noChangeArrowheads="1"/>
          </p:cNvSpPr>
          <p:nvPr/>
        </p:nvSpPr>
        <p:spPr bwMode="auto">
          <a:xfrm>
            <a:off x="8001000" y="2500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b="1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26" name="Oval Callout 25"/>
          <p:cNvSpPr>
            <a:spLocks noChangeArrowheads="1"/>
          </p:cNvSpPr>
          <p:nvPr/>
        </p:nvSpPr>
        <p:spPr bwMode="auto">
          <a:xfrm>
            <a:off x="3357563" y="3357563"/>
            <a:ext cx="3357562" cy="125571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 i="1">
                <a:solidFill>
                  <a:srgbClr val="FF0000"/>
                </a:solidFill>
                <a:latin typeface="Comic Sans MS" panose="030F0702030302020204" pitchFamily="66" charset="0"/>
              </a:rPr>
              <a:t>Maintenant je …</a:t>
            </a:r>
            <a:endParaRPr lang="fr-FR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Copie et complète le paragraphe: </a:t>
            </a:r>
            <a:r>
              <a:rPr lang="fr-FR" i="1">
                <a:latin typeface="Comic Sans MS" panose="030F0702030302020204" pitchFamily="66" charset="0"/>
              </a:rPr>
              <a:t>Avant…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57313"/>
            <a:ext cx="8229600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3600" dirty="0">
                <a:latin typeface="Comic Sans MS" panose="030F0702030302020204" pitchFamily="66" charset="0"/>
              </a:rPr>
              <a:t>Quand j’</a:t>
            </a:r>
            <a:r>
              <a:rPr lang="fr-FR" sz="3600" dirty="0">
                <a:solidFill>
                  <a:schemeClr val="accent2"/>
                </a:solidFill>
                <a:latin typeface="Comic Sans MS" panose="030F0702030302020204" pitchFamily="66" charset="0"/>
              </a:rPr>
              <a:t>av</a:t>
            </a:r>
            <a:r>
              <a:rPr lang="fr-FR" sz="3600" dirty="0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 sz="3600" dirty="0">
                <a:latin typeface="Comic Sans MS" panose="030F0702030302020204" pitchFamily="66" charset="0"/>
              </a:rPr>
              <a:t> 5 ans, j’____ petit</a:t>
            </a:r>
            <a:r>
              <a:rPr lang="fr-FR" sz="3600" dirty="0">
                <a:solidFill>
                  <a:srgbClr val="FF33CC"/>
                </a:solidFill>
                <a:latin typeface="Comic Sans MS" panose="030F0702030302020204" pitchFamily="66" charset="0"/>
              </a:rPr>
              <a:t>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3600" dirty="0">
                <a:latin typeface="Comic Sans MS" panose="030F0702030302020204" pitchFamily="66" charset="0"/>
              </a:rPr>
              <a:t> et j’_____ les cheveux plus longs, 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3600" dirty="0">
                <a:latin typeface="Comic Sans MS" panose="030F0702030302020204" pitchFamily="66" charset="0"/>
              </a:rPr>
              <a:t>________ beaucoup de lait et je _________ des émissions pour les enfants </a:t>
            </a:r>
            <a:r>
              <a:rPr lang="en-GB" sz="3600" dirty="0">
                <a:latin typeface="Comic Sans MS" panose="030F0702030302020204" pitchFamily="66" charset="0"/>
              </a:rPr>
              <a:t>à</a:t>
            </a:r>
            <a:r>
              <a:rPr lang="fr-FR" sz="3600" dirty="0">
                <a:latin typeface="Comic Sans MS" panose="030F0702030302020204" pitchFamily="66" charset="0"/>
              </a:rPr>
              <a:t> la télé. Je ___________ bien </a:t>
            </a:r>
            <a:r>
              <a:rPr lang="en-GB" sz="3600" dirty="0">
                <a:latin typeface="Comic Sans MS" panose="030F0702030302020204" pitchFamily="66" charset="0"/>
              </a:rPr>
              <a:t>à</a:t>
            </a:r>
            <a:r>
              <a:rPr lang="fr-FR" sz="3600" dirty="0">
                <a:latin typeface="Comic Sans MS" panose="030F0702030302020204" pitchFamily="66" charset="0"/>
              </a:rPr>
              <a:t> l’école primaire et je _________ du piano. Je mangeais beaucoup de bonbons. Le week-end j’_______ au cinéma avec mes parents. J’________ mes parents, parce qu’ils </a:t>
            </a:r>
            <a:r>
              <a:rPr lang="fr-FR" sz="3600" dirty="0" err="1">
                <a:latin typeface="Comic Sans MS" panose="030F0702030302020204" pitchFamily="66" charset="0"/>
              </a:rPr>
              <a:t>ét</a:t>
            </a:r>
            <a:r>
              <a:rPr lang="fr-FR" sz="3600" dirty="0">
                <a:latin typeface="Comic Sans MS" panose="030F0702030302020204" pitchFamily="66" charset="0"/>
              </a:rPr>
              <a:t>_____ super sympa.</a:t>
            </a:r>
          </a:p>
          <a:p>
            <a:pPr eaLnBrk="1" hangingPunct="1">
              <a:lnSpc>
                <a:spcPct val="80000"/>
              </a:lnSpc>
            </a:pPr>
            <a:endParaRPr lang="fr-F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72063" y="1285875"/>
            <a:ext cx="1285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7030A0"/>
                </a:solidFill>
                <a:latin typeface="Comic Sans MS" pitchFamily="66" charset="0"/>
              </a:rPr>
              <a:t>ét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71625" y="1785938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av</a:t>
            </a:r>
            <a:r>
              <a:rPr lang="fr-FR" sz="3200" b="1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endParaRPr lang="fr-FR" sz="3200" b="1"/>
          </a:p>
        </p:txBody>
      </p:sp>
      <p:sp>
        <p:nvSpPr>
          <p:cNvPr id="9" name="TextBox 8"/>
          <p:cNvSpPr txBox="1"/>
          <p:nvPr/>
        </p:nvSpPr>
        <p:spPr>
          <a:xfrm>
            <a:off x="928688" y="2428875"/>
            <a:ext cx="171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7030A0"/>
                </a:solidFill>
                <a:latin typeface="Comic Sans MS" pitchFamily="66" charset="0"/>
              </a:rPr>
              <a:t>buv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725" y="2857500"/>
            <a:ext cx="2028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7030A0"/>
                </a:solidFill>
                <a:latin typeface="Comic Sans MS" pitchFamily="66" charset="0"/>
              </a:rPr>
              <a:t>regard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3563" y="3286125"/>
            <a:ext cx="2097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7030A0"/>
                </a:solidFill>
                <a:latin typeface="Comic Sans MS" pitchFamily="66" charset="0"/>
              </a:rPr>
              <a:t>travaill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5875" y="4143375"/>
            <a:ext cx="2000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7030A0"/>
                </a:solidFill>
                <a:latin typeface="Comic Sans MS" pitchFamily="66" charset="0"/>
              </a:rPr>
              <a:t>jou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838" y="5000625"/>
            <a:ext cx="1304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7030A0"/>
                </a:solidFill>
                <a:latin typeface="Comic Sans MS" pitchFamily="66" charset="0"/>
              </a:rPr>
              <a:t>all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5429250"/>
            <a:ext cx="1609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7030A0"/>
                </a:solidFill>
                <a:latin typeface="Comic Sans MS" pitchFamily="66" charset="0"/>
              </a:rPr>
              <a:t>ador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7625" y="5857875"/>
            <a:ext cx="116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solidFill>
                  <a:srgbClr val="7030A0"/>
                </a:solidFill>
              </a:rPr>
              <a:t>Imparfait     </a:t>
            </a:r>
            <a:r>
              <a:rPr lang="fr-FR"/>
              <a:t> ou      </a:t>
            </a:r>
            <a:r>
              <a:rPr lang="fr-FR">
                <a:solidFill>
                  <a:srgbClr val="00B050"/>
                </a:solidFill>
              </a:rPr>
              <a:t>présent</a:t>
            </a:r>
            <a:r>
              <a:rPr lang="fr-FR"/>
              <a:t>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1950" y="285750"/>
            <a:ext cx="103187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avais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53088" y="214313"/>
            <a:ext cx="13096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buvons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79625" y="0"/>
            <a:ext cx="15970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travaille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80250" y="0"/>
            <a:ext cx="10255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était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8063" y="0"/>
            <a:ext cx="12334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buvais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375" y="1928813"/>
            <a:ext cx="21431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regarde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67475" y="1357313"/>
            <a:ext cx="15367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mangiez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03563" y="1357313"/>
            <a:ext cx="12636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jouent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45363" y="2071688"/>
            <a:ext cx="134461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adorez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6375" y="1357313"/>
            <a:ext cx="142557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800" b="1">
                <a:latin typeface="Comic Sans MS" panose="030F0702030302020204" pitchFamily="66" charset="0"/>
              </a:rPr>
              <a:t>dansais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1944 -0.00035 0.03889 0.00156 0.0581 C 0.00225 0.06597 0.01528 0.08287 0.01927 0.08819 C 0.02795 0.1 0.03819 0.1213 0.04826 0.12893 C 0.05312 0.13264 0.05816 0.13542 0.06284 0.13981 C 0.06788 0.14421 0.07205 0.15069 0.07743 0.15486 C 0.08732 0.16227 0.13073 0.18102 0.13385 0.18264 C 0.19427 0.21273 0.27569 0.20995 0.33871 0.21273 C 0.43732 0.2169 0.36475 0.21296 0.43541 0.21713 C 0.49375 0.22986 0.54844 0.24907 0.60486 0.27315 C 0.65087 0.29236 0.66024 0.29005 0.69826 0.32893 C 0.71788 0.34884 0.71198 0.33796 0.72899 0.36343 C 0.74357 0.38542 0.76111 0.42361 0.76771 0.45162 C 0.77812 0.49606 0.76354 0.44838 0.77569 0.48588 C 0.78021 0.52546 0.78524 0.58148 0.76927 0.61713 C 0.75798 0.64213 0.71909 0.66458 0.70156 0.67708 C 0.62465 0.73194 0.54166 0.75694 0.45486 0.76319 C 0.36666 0.7625 0.27691 0.74259 0.19028 0.76528 C 0.1842 0.77083 0.18055 0.77824 0.17743 0.78681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1944 -0.00035 0.03889 0.00156 0.0581 C 0.00225 0.06597 0.01528 0.08287 0.01927 0.08819 C 0.02795 0.1 0.03819 0.1213 0.04826 0.12893 C 0.05312 0.13264 0.05816 0.13542 0.06284 0.13981 C 0.06788 0.14421 0.07205 0.15069 0.07743 0.15486 C 0.08732 0.16227 0.13073 0.18102 0.13385 0.18264 C 0.19427 0.21273 0.27569 0.20995 0.33871 0.21273 C 0.43732 0.2169 0.36475 0.21296 0.43541 0.21713 C 0.49375 0.22986 0.54844 0.24907 0.60486 0.27315 C 0.65087 0.29236 0.66024 0.29005 0.69826 0.32893 C 0.71788 0.34884 0.71198 0.33796 0.72899 0.36343 C 0.74357 0.38542 0.76111 0.42361 0.76771 0.45162 C 0.77812 0.49606 0.76354 0.44838 0.77569 0.48588 C 0.78021 0.52546 0.78524 0.58148 0.76927 0.61713 C 0.75798 0.64213 0.71909 0.66458 0.70156 0.67708 C 0.62465 0.73194 0.54166 0.75694 0.45486 0.76319 C 0.36666 0.7625 0.27691 0.74259 0.19028 0.76528 C 0.1842 0.77083 0.18055 0.77824 0.17743 0.78681 " pathEditMode="relative" ptsTypes="ffffffffffffffffffA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1435 -0.02223 0.02778 -0.03386 0.04074 C -0.03542 0.04236 -0.03716 0.04352 -0.03872 0.04514 C -0.04462 0.05069 -0.05087 0.05602 -0.05643 0.06227 C -0.06493 0.07199 -0.06893 0.07639 -0.079 0.08171 C -0.08316 0.09028 -0.08785 0.0956 -0.09514 0.09884 C -0.10469 0.11505 -0.11927 0.12268 -0.13056 0.1375 C -0.13837 0.14792 -0.14601 0.16088 -0.15469 0.16991 C -0.15955 0.175 -0.16493 0.17917 -0.16927 0.18495 C -0.17622 0.19421 -0.18108 0.20648 -0.18872 0.21505 C -0.19514 0.22222 -0.20261 0.22801 -0.20799 0.23657 C -0.21059 0.24074 -0.21302 0.2456 -0.21598 0.24931 C -0.2224 0.25741 -0.23802 0.27569 -0.24671 0.2838 C -0.24966 0.28657 -0.25348 0.2875 -0.25643 0.29028 C -0.25955 0.29329 -0.26146 0.29768 -0.26441 0.30093 C -0.27448 0.31204 -0.28421 0.32268 -0.29341 0.33542 C -0.29618 0.34583 -0.29861 0.35093 -0.30469 0.35903 C -0.30903 0.37338 -0.31441 0.38704 -0.32257 0.39768 C -0.32535 0.40903 -0.32483 0.41366 -0.33056 0.42361 C -0.33316 0.43403 -0.3349 0.44398 -0.33872 0.4537 C -0.34289 0.49931 -0.34358 0.5206 -0.34028 0.57847 C -0.33924 0.59792 -0.32778 0.61597 -0.32084 0.63218 C -0.31181 0.65301 -0.29896 0.6662 -0.28698 0.6838 C -0.27709 0.69815 -0.28455 0.69583 -0.27257 0.70741 C -0.26962 0.71018 -0.26598 0.71134 -0.26285 0.71389 C -0.25226 0.72245 -0.26025 0.71829 -0.25 0.72893 C -0.24098 0.73819 -0.23004 0.7456 -0.21927 0.75046 C -0.20834 0.76204 -0.19636 0.76574 -0.18386 0.77407 C -0.17153 0.78218 -0.17709 0.7831 -0.15955 0.78912 C -0.15365 0.7912 -0.1474 0.79236 -0.14184 0.7956 C -0.13039 0.80231 -0.12205 0.80625 -0.10955 0.80856 C -0.10052 0.81319 -0.09132 0.81713 -0.08212 0.82153 C -0.06129 0.82083 0.00329 0.83565 0.00329 0.78056 " pathEditMode="relative" ptsTypes="ffffffffffffff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2153 -0.00087 0.04306 0.00156 0.06435 C 0.00209 0.06829 0.01702 0.11134 0.01927 0.11597 C 0.0283 0.16019 0.05122 0.19908 0.07257 0.23426 C 0.0882 0.25996 0.10365 0.28588 0.11927 0.31158 C 0.125 0.3213 0.14132 0.3382 0.1467 0.34398 C 0.16077 0.35949 0.15209 0.34954 0.16615 0.36528 C 0.17327 0.37361 0.19531 0.38195 0.20486 0.38704 C 0.21511 0.39213 0.22344 0.40185 0.23386 0.40602 C 0.24341 0.41459 0.25313 0.41459 0.26441 0.4169 C 0.27448 0.41898 0.28247 0.42616 0.29184 0.43009 C 0.29757 0.43241 0.30365 0.43241 0.30955 0.43426 C 0.31702 0.43935 0.32431 0.44028 0.33229 0.44283 C 0.33438 0.44422 0.33646 0.44607 0.33872 0.44722 C 0.3408 0.44815 0.34323 0.44792 0.34514 0.44931 C 0.36094 0.45996 0.34167 0.45324 0.35955 0.45787 C 0.37222 0.46482 0.36493 0.45972 0.379 0.47292 C 0.38056 0.47431 0.38386 0.47732 0.38386 0.47732 C 0.39549 0.50116 0.37709 0.46435 0.39184 0.49028 C 0.39827 0.50162 0.39757 0.50625 0.40486 0.51806 C 0.41441 0.55741 0.41163 0.49838 0.40799 0.60417 C 0.40764 0.61297 0.40851 0.62292 0.40486 0.63009 C 0.40261 0.63449 0.39913 0.6382 0.3967 0.64283 C 0.39445 0.65232 0.38854 0.66111 0.38698 0.6706 C 0.38629 0.675 0.38698 0.6794 0.38698 0.6838 " pathEditMode="relative" ptsTypes="ffffffffffffffffffffffff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023 C 0.01545 0.01619 0.01233 0.03121 0.00747 0.04694 C 0.00347 0.06012 0.00903 0.05665 -0.00069 0.07283 C -0.01215 0.09156 -0.02257 0.11052 -0.03455 0.12856 C -0.0401 0.13688 -0.04375 0.14821 -0.05069 0.15445 C -0.05399 0.15723 -0.05746 0.15954 -0.06041 0.16301 C -0.06927 0.17341 -0.07621 0.18636 -0.08455 0.19746 C -0.08732 0.20116 -0.09114 0.20277 -0.09427 0.20601 C -0.10087 0.21295 -0.10712 0.22035 -0.11354 0.22751 C -0.11996 0.23468 -0.12517 0.24462 -0.13298 0.24902 C -0.15295 0.26035 -0.1408 0.25272 -0.1684 0.27468 C -0.1717 0.27746 -0.17604 0.27723 -0.17969 0.27908 C -0.19392 0.28671 -0.1908 0.28902 -0.20555 0.2941 C -0.21128 0.29619 -0.21736 0.29642 -0.22326 0.29827 C -0.24271 0.30451 -0.26128 0.31445 -0.28125 0.31769 C -0.30052 0.32416 -0.30399 0.32647 -0.32639 0.32832 C -0.35694 0.33457 -0.38767 0.3348 -0.4184 0.33688 C -0.46423 0.34012 -0.51007 0.34497 -0.55555 0.35214 C -0.56944 0.35653 -0.58385 0.35699 -0.59739 0.36277 C -0.61059 0.36809 -0.62222 0.37688 -0.63611 0.37965 C -0.64583 0.38751 -0.65607 0.39676 -0.66684 0.40139 C -0.67257 0.40671 -0.67552 0.41341 -0.68125 0.41873 C -0.68177 0.42197 -0.68194 0.42613 -0.68298 0.42936 C -0.68975 0.44971 -0.68611 0.42821 -0.68941 0.44439 C -0.69062 0.44994 -0.69253 0.4615 -0.69253 0.46173 C -0.69201 0.47584 -0.69271 0.4904 -0.69097 0.50451 C -0.6901 0.51145 -0.67951 0.52324 -0.67639 0.52809 C -0.67118 0.53619 -0.66684 0.54543 -0.66198 0.55399 C -0.66059 0.55653 -0.64583 0.56925 -0.64253 0.57318 C -0.6368 0.57988 -0.63177 0.58751 -0.62639 0.59468 C -0.6217 0.60069 -0.61545 0.60416 -0.61041 0.60971 C -0.60712 0.61341 -0.60434 0.6178 -0.60069 0.62058 C -0.59774 0.62289 -0.5941 0.62289 -0.59097 0.62474 C -0.58437 0.62844 -0.57812 0.63353 -0.5717 0.63769 C -0.54705 0.65364 -0.57344 0.64023 -0.55555 0.65064 C -0.55087 0.65318 -0.54635 0.65457 -0.54253 0.65919 " pathEditMode="relative" rAng="0" ptsTypes="ffffffffffffffffffffffff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73" y="32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0463 0.00625 0.01041 0.00972 0.01504 C 0.01615 0.02361 0.01545 0.0199 0.02257 0.02569 C 0.04011 0.04004 0.05677 0.05115 0.07587 0.06227 C 0.09514 0.07361 0.1132 0.08634 0.13386 0.09236 C 0.15365 0.1074 0.17396 0.11967 0.19358 0.13541 C 0.2165 0.15393 0.23281 0.18264 0.25486 0.20208 C 0.27882 0.22315 0.29688 0.25416 0.31459 0.28379 C 0.3224 0.29699 0.33264 0.30972 0.33872 0.32477 C 0.3408 0.33009 0.34132 0.33657 0.34358 0.3419 C 0.35104 0.35995 0.36198 0.37615 0.36788 0.3956 C 0.37188 0.42291 0.37327 0.42407 0.37101 0.4581 C 0.37084 0.46111 0.37101 0.46458 0.36945 0.46666 C 0.3658 0.47199 0.36094 0.47523 0.3566 0.4794 C 0.35417 0.48194 0.35261 0.48588 0.35 0.48819 C 0.33959 0.49791 0.34167 0.49166 0.33073 0.49884 C 0.32726 0.50115 0.32448 0.50532 0.32101 0.5074 C 0.31389 0.5118 0.30608 0.5125 0.29844 0.51389 C 0.26354 0.53402 0.20538 0.52384 0.16302 0.52893 C 0.10538 0.52523 0.04792 0.5206 -0.00955 0.51389 C -0.0316 0.50301 -0.05486 0.50416 -0.07743 0.49676 C -0.08281 0.4949 -0.08802 0.49213 -0.0934 0.49027 C -0.09861 0.48865 -0.10451 0.48889 -0.10955 0.48588 C -0.11371 0.48356 -0.12604 0.475 -0.13212 0.47083 C -0.13489 0.46898 -0.13611 0.46435 -0.13871 0.46227 C -0.14166 0.45995 -0.14514 0.45995 -0.14826 0.4581 C -0.16927 0.44606 -0.15382 0.45162 -0.16771 0.44722 C -0.1776 0.44051 -0.18732 0.43634 -0.1967 0.42777 C -0.20121 0.41921 -0.2 0.42407 -0.2 0.41273 " pathEditMode="relative" ptsTypes="ffffffffffffffffffffffffffff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37 -0.05202 -0.01112 -0.09873 0.01996 -0.12601 C 0.06371 -0.123 0.05399 -0.1348 0.06909 -0.10405 C 0.07239 -0.08185 0.07048 -0.05826 0.07447 -0.0363 C 0.07951 -0.00855 0.08802 0.02775 0.09809 0.05318 C 0.12829 0.12925 0.17291 0.16832 0.2309 0.19861 C 0.25 0.20856 0.26475 0.21757 0.28541 0.22035 C 0.32934 0.23353 0.371 0.25017 0.41631 0.25434 C 0.43941 0.24994 0.46232 0.24347 0.48541 0.23977 C 0.50798 0.22474 0.5309 0.20971 0.55086 0.1889 C 0.57118 0.16786 0.58489 0.13665 0.59635 0.10659 C 0.59982 0.08694 0.6 0.08994 0.59635 0.05804 C 0.59513 0.04717 0.58559 0.04139 0.57986 0.03376 C 0.56458 0.01341 0.53559 0.01087 0.51631 0.00717 C 0.50243 0.00809 0.48836 0.00856 0.47447 0.00971 C 0.47013 0.01017 0.46562 0.00948 0.4618 0.01202 C 0.45781 0.01457 0.4592 0.02335 0.45816 0.02913 C 0.45989 0.17595 0.45989 0.12416 0.45989 0.18405 " pathEditMode="relative" ptsTypes="fffffffffffffffff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0.01202 0.00503 0.02289 0.0092 0.03399 C 0.01371 0.05942 0.01562 0.08555 0.01823 0.11144 C 0.01684 0.17595 0.02951 0.24439 0.01284 0.3052 C -0.01094 0.39167 -0.0507 0.46497 -0.10348 0.523 C -0.11042 0.53063 -0.11598 0.54058 -0.12361 0.54728 C -0.13924 0.56092 -0.15625 0.57156 -0.17257 0.58358 C -0.1875 0.59468 -0.20417 0.60138 -0.21997 0.61017 C -0.22605 0.61341 -0.2316 0.61919 -0.23802 0.61988 C -0.26719 0.62335 -0.25261 0.62081 -0.28177 0.62728 C -0.30608 0.6252 -0.33056 0.62589 -0.35452 0.61988 C -0.3816 0.61295 -0.36736 0.61364 -0.39271 0.603 C -0.39809 0.60069 -0.40382 0.60046 -0.40903 0.59815 C -0.42292 0.5919 -0.42848 0.5852 -0.44167 0.57641 C -0.48403 0.54844 -0.51511 0.50381 -0.53629 0.44809 C -0.54618 0.38821 -0.53247 0.46243 -0.54723 0.40693 C -0.55382 0.38196 -0.55747 0.3563 -0.56546 0.33179 C -0.57032 0.27052 -0.57726 0.28277 -0.56893 0.1889 C -0.56875 0.18751 -0.55938 0.16809 -0.55625 0.16231 C -0.55452 0.15907 -0.55365 0.15445 -0.55087 0.1526 C -0.54844 0.15098 -0.54584 0.14982 -0.54358 0.14774 C -0.53785 0.14243 -0.53264 0.13641 -0.52726 0.13086 C -0.52032 0.1237 -0.50556 0.11815 -0.49809 0.11144 C -0.48021 0.09526 -0.4573 0.0867 -0.43629 0.08 C -0.42986 0.07422 -0.42361 0.07329 -0.41632 0.07029 C -0.4198 0.05572 -0.42657 0.05711 -0.43629 0.05341 C -0.4382 0.05271 -0.43993 0.05156 -0.44167 0.05086 C -0.44358 0.04994 -0.44723 0.04855 -0.44723 0.04855 " pathEditMode="relative" ptsTypes="fffffffffffffffffffffffffff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-0.01641 0.02413 -0.01942 0.03819 -0.02173 C 0.04965 -0.02358 0.07274 -0.02659 0.07274 -0.02659 C 0.30781 -0.02381 0.2 -0.03306 0.28541 -0.01942 C 0.29791 -0.01364 0.30694 -0.00647 0.31805 0.00232 C 0.32864 0.01064 0.33576 0.01457 0.34548 0.02428 C 0.35399 0.04185 0.3585 0.06197 0.3618 0.08232 C 0.36128 0.0985 0.36736 0.1607 0.34896 0.17665 C 0.34357 0.18821 0.33646 0.19561 0.32725 0.20093 C 0.31545 0.2081 0.30416 0.21804 0.2908 0.22035 C 0.27621 0.22289 0.23281 0.22474 0.22535 0.22521 C 0.16857 0.22405 0.10816 0.22682 0.05087 0.21781 C 0.03646 0.21133 0.04375 0.21364 0.02899 0.21064 C 0.01996 0.20671 0.01111 0.20509 0.00173 0.20347 C -0.0125 0.19677 -0.02726 0.19122 -0.04184 0.18636 C -0.05052 0.18359 -0.05868 0.17781 -0.06736 0.17434 C -0.07483 0.16763 -0.08299 0.16278 -0.09097 0.15746 C -0.09931 0.15191 -0.10452 0.14359 -0.11285 0.13804 C -0.11806 0.1274 -0.125 0.1163 -0.13281 0.10891 C -0.13698 0.10497 -0.14184 0.10174 -0.14549 0.09688 C -0.15087 0.08971 -0.15382 0.08301 -0.16007 0.07746 C -0.16441 0.06914 -0.16893 0.05619 -0.16007 0.04833 C -0.15799 0.04648 -0.15521 0.04671 -0.15278 0.04601 C -0.14549 0.04417 -0.1309 0.04116 -0.1309 0.04116 C -0.02431 0.04232 0.0809 0.04324 0.18715 0.04833 C 0.18906 0.05156 0.19114 0.05457 0.19271 0.05804 C 0.1934 0.05989 0.19531 0.07099 0.19635 0.0726 C 0.19861 0.0763 0.2066 0.08023 0.20903 0.08232 C 0.21337 0.08601 0.21736 0.09041 0.2217 0.09434 C 0.23507 0.10682 0.22882 0.09919 0.25816 0.09919 " pathEditMode="relative" ptsTypes="fffffffffffffffffffffffffffff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2 -0.00832 -0.00729 -0.01734 -0.01458 -0.02404 C -0.02951 -0.0541 -0.06129 -0.07537 -0.08368 -0.09433 C -0.10642 -0.11375 -0.12934 -0.13179 -0.15451 -0.1452 C -0.15868 -0.14751 -0.1632 -0.1482 -0.16754 -0.15005 C -0.17309 -0.15237 -0.1783 -0.15445 -0.18368 -0.15722 C -0.20226 -0.16716 -0.21111 -0.17549 -0.22917 -0.1815 C -0.27205 -0.1956 -0.31649 -0.19953 -0.36007 -0.20578 C -0.41945 -0.20485 -0.48004 -0.21433 -0.5382 -0.19838 C -0.54809 -0.1956 -0.55747 -0.18959 -0.56736 -0.18635 C -0.57743 -0.17826 -0.5882 -0.17479 -0.59826 -0.16693 C -0.61406 -0.15445 -0.60451 -0.15907 -0.62188 -0.14751 C -0.62604 -0.14474 -0.63056 -0.14358 -0.63455 -0.14034 C -0.64913 -0.12855 -0.66215 -0.1119 -0.67639 -0.09919 C -0.67934 -0.09364 -0.68247 -0.08786 -0.68542 -0.08231 C -0.68767 -0.07815 -0.68906 -0.06774 -0.68906 -0.06774 C -0.69097 -0.04647 -0.69392 -0.01988 -0.7 0 C -0.70365 0.05781 -0.70399 0.1133 -0.69462 0.16971 C -0.6908 0.1926 -0.68472 0.21688 -0.67639 0.23746 C -0.67014 0.25318 -0.66181 0.26729 -0.65642 0.28347 C -0.64774 0.30983 -0.63247 0.32971 -0.61823 0.35122 C -0.6125 0.35977 -0.60729 0.36902 -0.60191 0.37781 C -0.59462 0.3896 -0.57188 0.40116 -0.56181 0.40694 C -0.53403 0.42266 -0.52986 0.4259 -0.50365 0.43122 C -0.48611 0.44116 -0.46997 0.44116 -0.45087 0.44324 C -0.43333 0.44162 -0.4158 0.4407 -0.39826 0.43839 C -0.38038 0.43584 -0.36354 0.42867 -0.34549 0.42636 C -0.32222 0.42012 -0.29931 0.41087 -0.27639 0.40208 C -0.26129 0.3963 -0.24618 0.37781 -0.23281 0.36578 C -0.22726 0.35445 -0.21997 0.34359 -0.21267 0.33434 C -0.2092 0.32232 -0.20261 0.30521 -0.19462 0.29804 C -0.18559 0.27977 -0.19826 0.30313 -0.18195 0.28347 C -0.16788 0.26682 -0.18125 0.27399 -0.1691 0.26891 C -0.16111 0.26081 -0.15347 0.25758 -0.14358 0.25434 C -0.13872 0.25272 -0.12917 0.24948 -0.12917 0.24948 C -0.12066 0.25041 -0.11215 0.25087 -0.10365 0.25203 C -0.08733 0.25434 -0.07326 0.26151 -0.05642 0.26151 " pathEditMode="relative" ptsTypes="ffffffffffffffffffffffffffffffffffff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29 0.00648 -0.01042 0.01388 -0.01441 0.02405 C -0.01563 0.03052 -0.01667 0.037 -0.01806 0.04347 C -0.02084 0.05573 -0.02726 0.07977 -0.02726 0.07977 C -0.02969 0.10382 -0.03698 0.11607 -0.04184 0.13804 C -0.04792 0.16555 -0.05087 0.19214 -0.05452 0.22035 C -0.05452 0.22336 -0.05556 0.36301 -0.04896 0.4044 C -0.04775 0.41203 -0.04393 0.41873 -0.04184 0.42613 C -0.02431 0.48925 0.00156 0.54798 0.0401 0.5933 C 0.06614 0.62382 0.0493 0.60185 0.07465 0.62706 C 0.10833 0.66058 0.14496 0.68694 0.18732 0.69226 C 0.20781 0.70058 0.22604 0.70243 0.24739 0.70451 C 0.28455 0.71284 0.32118 0.70498 0.35816 0.69966 C 0.44357 0.66891 0.54028 0.67168 0.62725 0.6659 C 0.69166 0.65156 0.60573 0.67214 0.671 0.6511 C 0.69427 0.64393 0.71823 0.64162 0.7401 0.62706 C 0.7816 0.59931 0.73229 0.62313 0.77274 0.60532 C 0.78594 0.58775 0.79982 0.56532 0.81458 0.5496 C 0.81979 0.53619 0.82326 0.52255 0.82725 0.50844 C 0.83298 0.45804 0.83107 0.48139 0.82552 0.38243 C 0.82482 0.3718 0.82396 0.36047 0.82014 0.35099 C 0.80903 0.32393 0.76614 0.29503 0.74375 0.29041 C 0.7401 0.28879 0.73646 0.28694 0.73281 0.28578 C 0.72864 0.28463 0.7243 0.28486 0.72014 0.28324 C 0.70555 0.27769 0.69114 0.26844 0.67639 0.26382 C 0.65903 0.25827 0.63958 0.25758 0.62187 0.25411 C 0.57708 0.25503 0.53212 0.25503 0.48732 0.25665 C 0.47118 0.25711 0.45399 0.27052 0.43819 0.27607 C 0.43021 0.28232 0.4217 0.28879 0.41285 0.29295 C 0.40729 0.2985 0.40191 0.30428 0.39635 0.30983 C 0.39444 0.31191 0.39166 0.31145 0.38923 0.31237 C 0.38281 0.31492 0.37725 0.31908 0.371 0.32209 C 0.36059 0.33318 0.34757 0.34081 0.33455 0.34613 C 0.3243 0.35538 0.33229 0.34983 0.31285 0.35353 C 0.30347 0.35538 0.29496 0.36139 0.28559 0.36324 C 0.27951 0.3644 0.27344 0.36486 0.26736 0.36555 C 0.24514 0.37295 0.25781 0.36995 0.22916 0.37295 C 0.1941 0.37203 0.15885 0.3718 0.12378 0.37041 C 0.11232 0.36995 0.09913 0.36347 0.08923 0.35584 C 0.08437 0.35191 0.08003 0.34636 0.07465 0.34382 C 0.06944 0.34151 0.06406 0.33943 0.06007 0.33411 " pathEditMode="relative" ptsTypes="ffffffffffffffffffffffffffffffffffffffff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L’imparfait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FR" dirty="0">
                <a:latin typeface="Comic Sans MS" panose="030F0702030302020204" pitchFamily="66" charset="0"/>
              </a:rPr>
              <a:t>Uses of </a:t>
            </a:r>
            <a:r>
              <a:rPr lang="fr-FR" dirty="0" err="1">
                <a:latin typeface="Comic Sans MS" panose="030F0702030302020204" pitchFamily="66" charset="0"/>
              </a:rPr>
              <a:t>Imperfect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tense</a:t>
            </a:r>
            <a:r>
              <a:rPr lang="fr-FR" dirty="0">
                <a:latin typeface="Comic Sans MS" panose="030F0702030302020204" pitchFamily="66" charset="0"/>
              </a:rPr>
              <a:t>:</a:t>
            </a:r>
          </a:p>
          <a:p>
            <a:pPr algn="ctr" eaLnBrk="1" hangingPunct="1">
              <a:buFontTx/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eaLnBrk="1" hangingPunct="1"/>
            <a:r>
              <a:rPr lang="fr-FR" dirty="0">
                <a:latin typeface="Comic Sans MS" panose="030F0702030302020204" pitchFamily="66" charset="0"/>
              </a:rPr>
              <a:t>Description in the </a:t>
            </a:r>
            <a:r>
              <a:rPr lang="fr-FR" dirty="0" err="1">
                <a:latin typeface="Comic Sans MS" panose="030F0702030302020204" pitchFamily="66" charset="0"/>
              </a:rPr>
              <a:t>past</a:t>
            </a:r>
            <a:endParaRPr lang="fr-FR" dirty="0">
              <a:latin typeface="Comic Sans MS" panose="030F0702030302020204" pitchFamily="66" charset="0"/>
            </a:endParaRPr>
          </a:p>
          <a:p>
            <a:pPr eaLnBrk="1" hangingPunct="1"/>
            <a:r>
              <a:rPr lang="fr-FR" dirty="0" err="1">
                <a:latin typeface="Comic Sans MS" panose="030F0702030302020204" pitchFamily="66" charset="0"/>
              </a:rPr>
              <a:t>Habitual</a:t>
            </a:r>
            <a:r>
              <a:rPr lang="fr-FR" dirty="0">
                <a:latin typeface="Comic Sans MS" panose="030F0702030302020204" pitchFamily="66" charset="0"/>
              </a:rPr>
              <a:t> / </a:t>
            </a:r>
            <a:r>
              <a:rPr lang="fr-FR" dirty="0" err="1">
                <a:latin typeface="Comic Sans MS" panose="030F0702030302020204" pitchFamily="66" charset="0"/>
              </a:rPr>
              <a:t>regular</a:t>
            </a:r>
            <a:r>
              <a:rPr lang="fr-FR" dirty="0">
                <a:latin typeface="Comic Sans MS" panose="030F0702030302020204" pitchFamily="66" charset="0"/>
              </a:rPr>
              <a:t> action / « </a:t>
            </a:r>
            <a:r>
              <a:rPr lang="fr-FR" dirty="0" err="1">
                <a:latin typeface="Comic Sans MS" panose="030F0702030302020204" pitchFamily="66" charset="0"/>
              </a:rPr>
              <a:t>used</a:t>
            </a:r>
            <a:r>
              <a:rPr lang="fr-FR" dirty="0">
                <a:latin typeface="Comic Sans MS" panose="030F0702030302020204" pitchFamily="66" charset="0"/>
              </a:rPr>
              <a:t> to »</a:t>
            </a:r>
          </a:p>
          <a:p>
            <a:pPr eaLnBrk="1" hangingPunct="1"/>
            <a:r>
              <a:rPr lang="fr-FR" dirty="0" err="1">
                <a:latin typeface="Comic Sans MS" panose="030F0702030302020204" pitchFamily="66" charset="0"/>
              </a:rPr>
              <a:t>Was-ing</a:t>
            </a:r>
            <a:r>
              <a:rPr lang="fr-FR" dirty="0">
                <a:latin typeface="Comic Sans MS" panose="030F0702030302020204" pitchFamily="66" charset="0"/>
              </a:rPr>
              <a:t> and </a:t>
            </a:r>
            <a:r>
              <a:rPr lang="fr-FR" dirty="0" err="1">
                <a:latin typeface="Comic Sans MS" panose="030F0702030302020204" pitchFamily="66" charset="0"/>
              </a:rPr>
              <a:t>were-ing</a:t>
            </a:r>
            <a:endParaRPr lang="fr-FR" dirty="0">
              <a:latin typeface="Comic Sans MS" panose="030F0702030302020204" pitchFamily="66" charset="0"/>
            </a:endParaRPr>
          </a:p>
          <a:p>
            <a:pPr eaLnBrk="1" hangingPunct="1"/>
            <a:endParaRPr lang="fr-F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Travail écrit: </a:t>
            </a:r>
            <a:r>
              <a:rPr lang="fr-FR" i="1">
                <a:latin typeface="Comic Sans MS" panose="030F0702030302020204" pitchFamily="66" charset="0"/>
              </a:rPr>
              <a:t>Maintenant…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FR" sz="3600">
              <a:latin typeface="Comic Sans MS" panose="030F0702030302020204" pitchFamily="66" charset="0"/>
            </a:endParaRPr>
          </a:p>
          <a:p>
            <a:pPr eaLnBrk="1" hangingPunct="1"/>
            <a:endParaRPr lang="fr-FR" sz="280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23850" y="6021388"/>
            <a:ext cx="799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827088" y="1125538"/>
            <a:ext cx="7561262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sz="3200">
                <a:latin typeface="Comic Sans MS" panose="030F0702030302020204" pitchFamily="66" charset="0"/>
              </a:rPr>
              <a:t>J’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ai</a:t>
            </a:r>
            <a:r>
              <a:rPr lang="fr-FR" sz="3200">
                <a:latin typeface="Comic Sans MS" panose="030F0702030302020204" pitchFamily="66" charset="0"/>
              </a:rPr>
              <a:t> 15 ans, je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uis </a:t>
            </a:r>
            <a:r>
              <a:rPr lang="fr-FR" sz="3200">
                <a:latin typeface="Comic Sans MS" panose="030F0702030302020204" pitchFamily="66" charset="0"/>
              </a:rPr>
              <a:t>grand</a:t>
            </a:r>
            <a:r>
              <a:rPr lang="fr-FR" sz="3200">
                <a:solidFill>
                  <a:srgbClr val="FF33CC"/>
                </a:solidFill>
                <a:latin typeface="Comic Sans MS" panose="030F0702030302020204" pitchFamily="66" charset="0"/>
              </a:rPr>
              <a:t>e</a:t>
            </a:r>
            <a:r>
              <a:rPr lang="fr-FR" sz="3200">
                <a:latin typeface="Comic Sans MS" panose="030F0702030302020204" pitchFamily="66" charset="0"/>
              </a:rPr>
              <a:t> et j’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ai </a:t>
            </a:r>
            <a:r>
              <a:rPr lang="fr-FR" sz="3200">
                <a:latin typeface="Comic Sans MS" panose="030F0702030302020204" pitchFamily="66" charset="0"/>
              </a:rPr>
              <a:t>les cheveux plus courts, je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r>
              <a:rPr lang="fr-FR" sz="3200">
                <a:latin typeface="Comic Sans MS" panose="030F0702030302020204" pitchFamily="66" charset="0"/>
              </a:rPr>
              <a:t> 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bois</a:t>
            </a:r>
            <a:r>
              <a:rPr lang="fr-FR" sz="320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r>
              <a:rPr lang="fr-FR" sz="3200">
                <a:latin typeface="Comic Sans MS" panose="030F0702030302020204" pitchFamily="66" charset="0"/>
              </a:rPr>
              <a:t>de la bière et je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regard..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e </a:t>
            </a:r>
            <a:r>
              <a:rPr lang="fr-FR" sz="3200">
                <a:latin typeface="Comic Sans MS" panose="030F0702030302020204" pitchFamily="66" charset="0"/>
              </a:rPr>
              <a:t>des émissions comiques </a:t>
            </a:r>
            <a:r>
              <a:rPr lang="en-GB" sz="3200">
                <a:latin typeface="Comic Sans MS" panose="030F0702030302020204" pitchFamily="66" charset="0"/>
              </a:rPr>
              <a:t>à</a:t>
            </a:r>
            <a:r>
              <a:rPr lang="fr-FR" sz="3200">
                <a:latin typeface="Comic Sans MS" panose="030F0702030302020204" pitchFamily="66" charset="0"/>
              </a:rPr>
              <a:t> la télé. Je ne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travaill..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e </a:t>
            </a:r>
            <a:r>
              <a:rPr lang="fr-FR" sz="3200">
                <a:latin typeface="Comic Sans MS" panose="030F0702030302020204" pitchFamily="66" charset="0"/>
              </a:rPr>
              <a:t>pas très bien au collège et je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jou..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r>
              <a:rPr lang="fr-FR" sz="3200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fr-FR" sz="3200">
                <a:latin typeface="Comic Sans MS" panose="030F0702030302020204" pitchFamily="66" charset="0"/>
              </a:rPr>
              <a:t>de la guitare électrique. Le week-end je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vais </a:t>
            </a:r>
            <a:r>
              <a:rPr lang="fr-FR" sz="3200">
                <a:latin typeface="Comic Sans MS" panose="030F0702030302020204" pitchFamily="66" charset="0"/>
              </a:rPr>
              <a:t>au cinéma avec ma copine / </a:t>
            </a:r>
            <a:r>
              <a:rPr lang="fr-FR" sz="3200">
                <a:solidFill>
                  <a:srgbClr val="FF33CC"/>
                </a:solidFill>
                <a:latin typeface="Comic Sans MS" panose="030F0702030302020204" pitchFamily="66" charset="0"/>
              </a:rPr>
              <a:t>mon copain</a:t>
            </a:r>
            <a:r>
              <a:rPr lang="fr-FR" sz="3200">
                <a:latin typeface="Comic Sans MS" panose="030F0702030302020204" pitchFamily="66" charset="0"/>
              </a:rPr>
              <a:t>. Je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fum..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r>
              <a:rPr lang="fr-FR" sz="3200">
                <a:latin typeface="Comic Sans MS" panose="030F0702030302020204" pitchFamily="66" charset="0"/>
              </a:rPr>
              <a:t> quarante cigarettes par jour. Je ne 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m’…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entends</a:t>
            </a:r>
            <a:r>
              <a:rPr lang="fr-FR" sz="3200">
                <a:latin typeface="Comic Sans MS" panose="030F0702030302020204" pitchFamily="66" charset="0"/>
              </a:rPr>
              <a:t> pas très bien avec mes parents. C</a:t>
            </a:r>
            <a:r>
              <a:rPr lang="fr-FR" sz="3200">
                <a:solidFill>
                  <a:srgbClr val="00B050"/>
                </a:solidFill>
                <a:latin typeface="Comic Sans MS" panose="030F0702030302020204" pitchFamily="66" charset="0"/>
              </a:rPr>
              <a:t>’…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est</a:t>
            </a:r>
            <a:r>
              <a:rPr lang="fr-FR" sz="3200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fr-FR" sz="3200">
                <a:latin typeface="Comic Sans MS" panose="030F0702030302020204" pitchFamily="66" charset="0"/>
              </a:rPr>
              <a:t>affreux car on se</a:t>
            </a:r>
            <a:r>
              <a:rPr lang="fr-FR" sz="3200">
                <a:solidFill>
                  <a:srgbClr val="00CC00"/>
                </a:solidFill>
                <a:latin typeface="Comic Sans MS" panose="030F0702030302020204" pitchFamily="66" charset="0"/>
              </a:rPr>
              <a:t> d…</a:t>
            </a:r>
            <a:r>
              <a:rPr lang="fr-FR" sz="3200">
                <a:solidFill>
                  <a:schemeClr val="bg1"/>
                </a:solidFill>
                <a:latin typeface="Comic Sans MS" panose="030F0702030302020204" pitchFamily="66" charset="0"/>
              </a:rPr>
              <a:t>ispute</a:t>
            </a:r>
            <a:r>
              <a:rPr lang="fr-FR" sz="3200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fr-FR" sz="3200">
                <a:latin typeface="Comic Sans MS" panose="030F0702030302020204" pitchFamily="66" charset="0"/>
              </a:rPr>
              <a:t>tout le temps.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endParaRPr lang="fr-FR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fr-FR">
                <a:solidFill>
                  <a:srgbClr val="FF0000"/>
                </a:solidFill>
                <a:latin typeface="Comic Sans MS" panose="030F0702030302020204" pitchFamily="66" charset="0"/>
              </a:rPr>
              <a:t>Réponses</a:t>
            </a:r>
            <a:r>
              <a:rPr lang="fr-FR">
                <a:latin typeface="Comic Sans MS" panose="030F0702030302020204" pitchFamily="66" charset="0"/>
              </a:rPr>
              <a:t>: </a:t>
            </a:r>
            <a:r>
              <a:rPr lang="fr-FR" i="1">
                <a:latin typeface="Comic Sans MS" panose="030F0702030302020204" pitchFamily="66" charset="0"/>
              </a:rPr>
              <a:t>Maintenant…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FR" sz="3600">
              <a:latin typeface="Comic Sans MS" panose="030F0702030302020204" pitchFamily="66" charset="0"/>
            </a:endParaRPr>
          </a:p>
          <a:p>
            <a:pPr eaLnBrk="1" hangingPunct="1"/>
            <a:endParaRPr lang="fr-FR" sz="280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23850" y="6021388"/>
            <a:ext cx="799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827088" y="1125538"/>
            <a:ext cx="7561262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sz="3200">
                <a:latin typeface="Comic Sans MS" panose="030F0702030302020204" pitchFamily="66" charset="0"/>
              </a:rPr>
              <a:t>J’  </a:t>
            </a:r>
            <a:r>
              <a:rPr lang="fr-FR" sz="3200">
                <a:solidFill>
                  <a:srgbClr val="00CC00"/>
                </a:solidFill>
                <a:latin typeface="Comic Sans MS" panose="030F0702030302020204" pitchFamily="66" charset="0"/>
              </a:rPr>
              <a:t>    </a:t>
            </a:r>
            <a:r>
              <a:rPr lang="fr-FR" sz="3200">
                <a:latin typeface="Comic Sans MS" panose="030F0702030302020204" pitchFamily="66" charset="0"/>
              </a:rPr>
              <a:t>15 ans, je         grand</a:t>
            </a:r>
            <a:r>
              <a:rPr lang="fr-FR" sz="3200">
                <a:solidFill>
                  <a:srgbClr val="FF33CC"/>
                </a:solidFill>
                <a:latin typeface="Comic Sans MS" panose="030F0702030302020204" pitchFamily="66" charset="0"/>
              </a:rPr>
              <a:t>e</a:t>
            </a:r>
            <a:r>
              <a:rPr lang="fr-FR" sz="3200">
                <a:latin typeface="Comic Sans MS" panose="030F0702030302020204" pitchFamily="66" charset="0"/>
              </a:rPr>
              <a:t> et j’ </a:t>
            </a:r>
            <a:r>
              <a:rPr lang="fr-FR" sz="3200">
                <a:solidFill>
                  <a:srgbClr val="00CC00"/>
                </a:solidFill>
                <a:latin typeface="Comic Sans MS" panose="030F0702030302020204" pitchFamily="66" charset="0"/>
              </a:rPr>
              <a:t>  </a:t>
            </a:r>
            <a:r>
              <a:rPr lang="fr-FR" sz="3200">
                <a:latin typeface="Comic Sans MS" panose="030F0702030302020204" pitchFamily="66" charset="0"/>
              </a:rPr>
              <a:t>   les cheveux plus courts, je          de la bière et je regard   les émissions comiques </a:t>
            </a:r>
            <a:r>
              <a:rPr lang="en-GB" sz="3200">
                <a:latin typeface="Comic Sans MS" panose="030F0702030302020204" pitchFamily="66" charset="0"/>
              </a:rPr>
              <a:t>à</a:t>
            </a:r>
            <a:r>
              <a:rPr lang="fr-FR" sz="3200">
                <a:latin typeface="Comic Sans MS" panose="030F0702030302020204" pitchFamily="66" charset="0"/>
              </a:rPr>
              <a:t> la télé. Je ne travaill     pas très bien au collège et je jou      de la guitare électrique. Le week-end je    au cinéma avec ma copine / </a:t>
            </a:r>
            <a:r>
              <a:rPr lang="fr-FR" sz="3200">
                <a:solidFill>
                  <a:srgbClr val="FF33CC"/>
                </a:solidFill>
                <a:latin typeface="Comic Sans MS" panose="030F0702030302020204" pitchFamily="66" charset="0"/>
              </a:rPr>
              <a:t>mon copain</a:t>
            </a:r>
            <a:r>
              <a:rPr lang="fr-FR" sz="3200">
                <a:latin typeface="Comic Sans MS" panose="030F0702030302020204" pitchFamily="66" charset="0"/>
              </a:rPr>
              <a:t>. Je fum     quarante cigarettes par jour. Je ne m’               pas très bien avec mes parents. C’       affreux car on se</a:t>
            </a:r>
            <a:r>
              <a:rPr lang="fr-FR" sz="3200">
                <a:solidFill>
                  <a:srgbClr val="00CC00"/>
                </a:solidFill>
                <a:latin typeface="Comic Sans MS" panose="030F0702030302020204" pitchFamily="66" charset="0"/>
              </a:rPr>
              <a:t>             </a:t>
            </a:r>
            <a:r>
              <a:rPr lang="fr-FR" sz="3200">
                <a:latin typeface="Comic Sans MS" panose="030F0702030302020204" pitchFamily="66" charset="0"/>
              </a:rPr>
              <a:t>tout le temps.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endParaRPr lang="fr-FR" sz="320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1143000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00B050"/>
                </a:solidFill>
                <a:latin typeface="Comic Sans MS" panose="030F0702030302020204" pitchFamily="66" charset="0"/>
              </a:rPr>
              <a:t>ai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86188" y="1143000"/>
            <a:ext cx="107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suis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72313" y="1143000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ai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42025" y="1643063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bois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7688" y="2071688"/>
            <a:ext cx="285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fr-FR" sz="3200">
                <a:latin typeface="Comic Sans MS" panose="030F0702030302020204" pitchFamily="66" charset="0"/>
              </a:rPr>
              <a:t> </a:t>
            </a:r>
            <a:endParaRPr lang="en-GB" sz="32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6563" y="2571750"/>
            <a:ext cx="62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15063" y="3071813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e 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00938" y="3571875"/>
            <a:ext cx="928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vais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71688" y="4500563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0438" y="5000625"/>
            <a:ext cx="170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entends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4875" y="5500688"/>
            <a:ext cx="80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est</a:t>
            </a:r>
            <a:endParaRPr lang="en-GB" sz="3200" b="1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57375" y="6000750"/>
            <a:ext cx="159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B050"/>
                </a:solidFill>
                <a:latin typeface="Comic Sans MS" panose="030F0702030302020204" pitchFamily="66" charset="0"/>
              </a:rPr>
              <a:t>dispute</a:t>
            </a:r>
            <a:endParaRPr lang="en-GB" sz="32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36613"/>
          </a:xfrm>
        </p:spPr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Formation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4000">
                <a:solidFill>
                  <a:schemeClr val="accent2"/>
                </a:solidFill>
                <a:latin typeface="Comic Sans MS" panose="030F0702030302020204" pitchFamily="66" charset="0"/>
              </a:rPr>
              <a:t>Stem</a:t>
            </a:r>
            <a:r>
              <a:rPr lang="fr-FR" sz="4000">
                <a:latin typeface="Comic Sans MS" panose="030F0702030302020204" pitchFamily="66" charset="0"/>
              </a:rPr>
              <a:t>        +           </a:t>
            </a:r>
            <a:r>
              <a:rPr lang="fr-FR" sz="4000">
                <a:solidFill>
                  <a:schemeClr val="hlink"/>
                </a:solidFill>
                <a:latin typeface="Comic Sans MS" panose="030F0702030302020204" pitchFamily="66" charset="0"/>
              </a:rPr>
              <a:t>Ending</a:t>
            </a:r>
          </a:p>
          <a:p>
            <a:pPr algn="r" eaLnBrk="1" hangingPunct="1">
              <a:buFontTx/>
              <a:buNone/>
            </a:pPr>
            <a:endParaRPr lang="fr-FR" sz="4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fr-FR" sz="4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r" eaLnBrk="1" hangingPunct="1">
              <a:buFontTx/>
              <a:buNone/>
            </a:pPr>
            <a:endParaRPr lang="fr-FR" sz="40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268413"/>
            <a:ext cx="6048375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800">
                <a:solidFill>
                  <a:schemeClr val="accent2"/>
                </a:solidFill>
                <a:latin typeface="Comic Sans MS" panose="030F0702030302020204" pitchFamily="66" charset="0"/>
              </a:rPr>
              <a:t>Nous form of present tense minus « ons »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jou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all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buv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fais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av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859338" y="24923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300788" y="2708275"/>
            <a:ext cx="15843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sz="4000" b="1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</a:p>
          <a:p>
            <a:pPr algn="l" eaLnBrk="1" hangingPunct="1"/>
            <a:r>
              <a:rPr lang="fr-FR" sz="4000" b="1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</a:p>
          <a:p>
            <a:pPr algn="l" eaLnBrk="1" hangingPunct="1"/>
            <a:r>
              <a:rPr lang="fr-FR" sz="4000" b="1">
                <a:solidFill>
                  <a:schemeClr val="hlink"/>
                </a:solidFill>
                <a:latin typeface="Comic Sans MS" panose="030F0702030302020204" pitchFamily="66" charset="0"/>
              </a:rPr>
              <a:t>ait</a:t>
            </a:r>
          </a:p>
          <a:p>
            <a:pPr algn="l" eaLnBrk="1" hangingPunct="1"/>
            <a:r>
              <a:rPr lang="fr-FR" sz="4000" b="1">
                <a:solidFill>
                  <a:schemeClr val="hlink"/>
                </a:solidFill>
                <a:latin typeface="Comic Sans MS" panose="030F0702030302020204" pitchFamily="66" charset="0"/>
              </a:rPr>
              <a:t>ions</a:t>
            </a:r>
          </a:p>
          <a:p>
            <a:pPr algn="l" eaLnBrk="1" hangingPunct="1"/>
            <a:r>
              <a:rPr lang="fr-FR" sz="4000" b="1">
                <a:solidFill>
                  <a:schemeClr val="hlink"/>
                </a:solidFill>
                <a:latin typeface="Comic Sans MS" panose="030F0702030302020204" pitchFamily="66" charset="0"/>
              </a:rPr>
              <a:t>iez</a:t>
            </a:r>
          </a:p>
          <a:p>
            <a:pPr algn="l" eaLnBrk="1" hangingPunct="1"/>
            <a:r>
              <a:rPr lang="fr-FR" sz="4000" b="1">
                <a:solidFill>
                  <a:schemeClr val="hlink"/>
                </a:solidFill>
                <a:latin typeface="Comic Sans MS" panose="030F0702030302020204" pitchFamily="66" charset="0"/>
              </a:rPr>
              <a:t>aient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36613"/>
          </a:xfrm>
        </p:spPr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Formation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4000">
                <a:solidFill>
                  <a:schemeClr val="accent2"/>
                </a:solidFill>
                <a:latin typeface="Comic Sans MS" panose="030F0702030302020204" pitchFamily="66" charset="0"/>
              </a:rPr>
              <a:t>Stem</a:t>
            </a:r>
            <a:r>
              <a:rPr lang="fr-FR" sz="4000">
                <a:latin typeface="Comic Sans MS" panose="030F0702030302020204" pitchFamily="66" charset="0"/>
              </a:rPr>
              <a:t>        +           </a:t>
            </a:r>
            <a:r>
              <a:rPr lang="fr-FR" sz="4000">
                <a:solidFill>
                  <a:schemeClr val="hlink"/>
                </a:solidFill>
                <a:latin typeface="Comic Sans MS" panose="030F0702030302020204" pitchFamily="66" charset="0"/>
              </a:rPr>
              <a:t>Ending</a:t>
            </a:r>
          </a:p>
          <a:p>
            <a:pPr algn="r" eaLnBrk="1" hangingPunct="1">
              <a:buFontTx/>
              <a:buNone/>
            </a:pPr>
            <a:endParaRPr lang="fr-FR" sz="4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fr-FR" sz="4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r" eaLnBrk="1" hangingPunct="1">
              <a:buFontTx/>
              <a:buNone/>
            </a:pPr>
            <a:endParaRPr lang="fr-FR" sz="40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285875"/>
            <a:ext cx="3857625" cy="2646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  <a:latin typeface="Comic Sans MS" panose="030F0702030302020204" pitchFamily="66" charset="0"/>
              </a:rPr>
              <a:t>Nous form of present tense minus « ons » 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EXCEPTION = être 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– use stem « </a:t>
            </a:r>
            <a:r>
              <a:rPr lang="fr-FR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ét</a:t>
            </a:r>
            <a:r>
              <a:rPr lang="fr-FR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 »</a:t>
            </a:r>
          </a:p>
          <a:p>
            <a:pPr algn="l" eaLnBrk="1" hangingPunct="1">
              <a:spcBef>
                <a:spcPct val="50000"/>
              </a:spcBef>
            </a:pPr>
            <a:endParaRPr lang="fr-FR" sz="36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859338" y="24923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300788" y="2286000"/>
            <a:ext cx="15843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sz="4400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</a:p>
          <a:p>
            <a:pPr algn="l" eaLnBrk="1" hangingPunct="1"/>
            <a:r>
              <a:rPr lang="fr-FR" sz="4400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</a:p>
          <a:p>
            <a:pPr algn="l" eaLnBrk="1" hangingPunct="1"/>
            <a:r>
              <a:rPr lang="fr-FR" sz="4400">
                <a:solidFill>
                  <a:schemeClr val="hlink"/>
                </a:solidFill>
                <a:latin typeface="Comic Sans MS" panose="030F0702030302020204" pitchFamily="66" charset="0"/>
              </a:rPr>
              <a:t>ait</a:t>
            </a:r>
          </a:p>
          <a:p>
            <a:pPr algn="l" eaLnBrk="1" hangingPunct="1"/>
            <a:r>
              <a:rPr lang="fr-FR" sz="4400">
                <a:solidFill>
                  <a:schemeClr val="hlink"/>
                </a:solidFill>
                <a:latin typeface="Comic Sans MS" panose="030F0702030302020204" pitchFamily="66" charset="0"/>
              </a:rPr>
              <a:t>ions</a:t>
            </a:r>
          </a:p>
          <a:p>
            <a:pPr algn="l" eaLnBrk="1" hangingPunct="1"/>
            <a:r>
              <a:rPr lang="fr-FR" sz="4400">
                <a:solidFill>
                  <a:schemeClr val="hlink"/>
                </a:solidFill>
                <a:latin typeface="Comic Sans MS" panose="030F0702030302020204" pitchFamily="66" charset="0"/>
              </a:rPr>
              <a:t>iez</a:t>
            </a:r>
          </a:p>
          <a:p>
            <a:pPr algn="l" eaLnBrk="1" hangingPunct="1"/>
            <a:r>
              <a:rPr lang="fr-FR" sz="4400">
                <a:solidFill>
                  <a:schemeClr val="hlink"/>
                </a:solidFill>
                <a:latin typeface="Comic Sans MS" panose="030F0702030302020204" pitchFamily="66" charset="0"/>
              </a:rPr>
              <a:t>aient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2286000"/>
            <a:ext cx="245268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600" b="1">
                <a:solidFill>
                  <a:schemeClr val="accent2"/>
                </a:solidFill>
                <a:latin typeface="Comic Sans MS" panose="030F0702030302020204" pitchFamily="66" charset="0"/>
              </a:rPr>
              <a:t>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allAtOnce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Avant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sz="2400">
                <a:latin typeface="Comic Sans MS" panose="030F0702030302020204" pitchFamily="66" charset="0"/>
              </a:rPr>
              <a:t>  </a:t>
            </a:r>
            <a:r>
              <a:rPr lang="fr-FR">
                <a:latin typeface="Comic Sans MS" panose="030F0702030302020204" pitchFamily="66" charset="0"/>
              </a:rPr>
              <a:t>Quand j’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av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>
                <a:latin typeface="Comic Sans MS" panose="030F0702030302020204" pitchFamily="66" charset="0"/>
              </a:rPr>
              <a:t> 5 ans, j’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ét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>
                <a:latin typeface="Comic Sans MS" panose="030F0702030302020204" pitchFamily="66" charset="0"/>
              </a:rPr>
              <a:t> petit</a:t>
            </a:r>
            <a:r>
              <a:rPr lang="fr-FR">
                <a:solidFill>
                  <a:srgbClr val="FF33CC"/>
                </a:solidFill>
                <a:latin typeface="Comic Sans MS" panose="030F0702030302020204" pitchFamily="66" charset="0"/>
              </a:rPr>
              <a:t>e</a:t>
            </a:r>
            <a:r>
              <a:rPr lang="fr-FR">
                <a:latin typeface="Comic Sans MS" panose="030F0702030302020204" pitchFamily="66" charset="0"/>
              </a:rPr>
              <a:t> et j’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av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>
                <a:latin typeface="Comic Sans MS" panose="030F0702030302020204" pitchFamily="66" charset="0"/>
              </a:rPr>
              <a:t> les cheveux plus longs, je 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buv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 </a:t>
            </a:r>
            <a:r>
              <a:rPr lang="fr-FR">
                <a:latin typeface="Comic Sans MS" panose="030F0702030302020204" pitchFamily="66" charset="0"/>
              </a:rPr>
              <a:t>beaucoup de lait et je 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regard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>
                <a:latin typeface="Comic Sans MS" panose="030F0702030302020204" pitchFamily="66" charset="0"/>
              </a:rPr>
              <a:t> des émissions pour les enfants </a:t>
            </a:r>
            <a:r>
              <a:rPr lang="en-GB">
                <a:latin typeface="Comic Sans MS" panose="030F0702030302020204" pitchFamily="66" charset="0"/>
              </a:rPr>
              <a:t>à</a:t>
            </a:r>
            <a:r>
              <a:rPr lang="fr-FR">
                <a:latin typeface="Comic Sans MS" panose="030F0702030302020204" pitchFamily="66" charset="0"/>
              </a:rPr>
              <a:t> la télé. Je 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travaill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>
                <a:latin typeface="Comic Sans MS" panose="030F0702030302020204" pitchFamily="66" charset="0"/>
              </a:rPr>
              <a:t> bien </a:t>
            </a:r>
            <a:r>
              <a:rPr lang="en-GB">
                <a:latin typeface="Comic Sans MS" panose="030F0702030302020204" pitchFamily="66" charset="0"/>
              </a:rPr>
              <a:t>à</a:t>
            </a:r>
            <a:r>
              <a:rPr lang="fr-FR">
                <a:latin typeface="Comic Sans MS" panose="030F0702030302020204" pitchFamily="66" charset="0"/>
              </a:rPr>
              <a:t> l’école primaire et je 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jou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 </a:t>
            </a:r>
            <a:r>
              <a:rPr lang="fr-FR">
                <a:latin typeface="Comic Sans MS" panose="030F0702030302020204" pitchFamily="66" charset="0"/>
              </a:rPr>
              <a:t>du piano. Je 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mange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 </a:t>
            </a:r>
            <a:r>
              <a:rPr lang="fr-FR">
                <a:latin typeface="Comic Sans MS" panose="030F0702030302020204" pitchFamily="66" charset="0"/>
              </a:rPr>
              <a:t>beaucoup de bonbons. Le week-end j’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all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>
                <a:latin typeface="Comic Sans MS" panose="030F0702030302020204" pitchFamily="66" charset="0"/>
              </a:rPr>
              <a:t> au cinéma avec mes parents. J’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ador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ais</a:t>
            </a:r>
            <a:r>
              <a:rPr lang="fr-FR">
                <a:latin typeface="Comic Sans MS" panose="030F0702030302020204" pitchFamily="66" charset="0"/>
              </a:rPr>
              <a:t> mes parents parce qu’ils </a:t>
            </a:r>
            <a:r>
              <a:rPr lang="fr-FR">
                <a:solidFill>
                  <a:schemeClr val="accent2"/>
                </a:solidFill>
                <a:latin typeface="Comic Sans MS" panose="030F0702030302020204" pitchFamily="66" charset="0"/>
              </a:rPr>
              <a:t>ét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aient</a:t>
            </a:r>
            <a:r>
              <a:rPr lang="fr-FR">
                <a:latin typeface="Comic Sans MS" panose="030F0702030302020204" pitchFamily="66" charset="0"/>
              </a:rPr>
              <a:t> super sympa.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mic Sans MS" panose="030F0702030302020204" pitchFamily="66" charset="0"/>
              </a:rPr>
              <a:t>Maintenant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>
                <a:latin typeface="Comic Sans MS" panose="030F0702030302020204" pitchFamily="66" charset="0"/>
              </a:rPr>
              <a:t>   </a:t>
            </a:r>
            <a:r>
              <a:rPr lang="fr-FR">
                <a:latin typeface="Comic Sans MS" panose="030F0702030302020204" pitchFamily="66" charset="0"/>
              </a:rPr>
              <a:t>J’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ai</a:t>
            </a:r>
            <a:r>
              <a:rPr lang="fr-FR">
                <a:latin typeface="Comic Sans MS" panose="030F0702030302020204" pitchFamily="66" charset="0"/>
              </a:rPr>
              <a:t> 15 ans, je 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suis</a:t>
            </a:r>
            <a:r>
              <a:rPr lang="fr-FR">
                <a:latin typeface="Comic Sans MS" panose="030F0702030302020204" pitchFamily="66" charset="0"/>
              </a:rPr>
              <a:t> grand</a:t>
            </a:r>
            <a:r>
              <a:rPr lang="fr-FR">
                <a:solidFill>
                  <a:srgbClr val="FF33CC"/>
                </a:solidFill>
                <a:latin typeface="Comic Sans MS" panose="030F0702030302020204" pitchFamily="66" charset="0"/>
              </a:rPr>
              <a:t>e</a:t>
            </a:r>
            <a:r>
              <a:rPr lang="fr-FR">
                <a:latin typeface="Comic Sans MS" panose="030F0702030302020204" pitchFamily="66" charset="0"/>
              </a:rPr>
              <a:t> et j’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ai</a:t>
            </a:r>
            <a:r>
              <a:rPr lang="fr-FR">
                <a:latin typeface="Comic Sans MS" panose="030F0702030302020204" pitchFamily="66" charset="0"/>
              </a:rPr>
              <a:t> les cheveux plus courts, je 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bois</a:t>
            </a:r>
            <a:r>
              <a:rPr lang="fr-FR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r>
              <a:rPr lang="fr-FR">
                <a:latin typeface="Comic Sans MS" panose="030F0702030302020204" pitchFamily="66" charset="0"/>
              </a:rPr>
              <a:t>beaucoup de bière et je regard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e</a:t>
            </a:r>
            <a:r>
              <a:rPr lang="fr-FR">
                <a:latin typeface="Comic Sans MS" panose="030F0702030302020204" pitchFamily="66" charset="0"/>
              </a:rPr>
              <a:t> des émissions comiques </a:t>
            </a:r>
            <a:r>
              <a:rPr lang="en-GB">
                <a:latin typeface="Comic Sans MS" panose="030F0702030302020204" pitchFamily="66" charset="0"/>
              </a:rPr>
              <a:t>à</a:t>
            </a:r>
            <a:r>
              <a:rPr lang="fr-FR">
                <a:latin typeface="Comic Sans MS" panose="030F0702030302020204" pitchFamily="66" charset="0"/>
              </a:rPr>
              <a:t> la télé. Je ne travaill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e</a:t>
            </a:r>
            <a:r>
              <a:rPr lang="fr-FR">
                <a:latin typeface="Comic Sans MS" panose="030F0702030302020204" pitchFamily="66" charset="0"/>
              </a:rPr>
              <a:t> pas très bien au collège et je jou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e </a:t>
            </a:r>
            <a:r>
              <a:rPr lang="fr-FR">
                <a:latin typeface="Comic Sans MS" panose="030F0702030302020204" pitchFamily="66" charset="0"/>
              </a:rPr>
              <a:t>de la guitare électrique. Le week-end je 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vais</a:t>
            </a:r>
            <a:r>
              <a:rPr lang="fr-FR">
                <a:latin typeface="Comic Sans MS" panose="030F0702030302020204" pitchFamily="66" charset="0"/>
              </a:rPr>
              <a:t> au cinéma avec ma copine / </a:t>
            </a:r>
            <a:r>
              <a:rPr lang="fr-FR">
                <a:solidFill>
                  <a:srgbClr val="FF33CC"/>
                </a:solidFill>
                <a:latin typeface="Comic Sans MS" panose="030F0702030302020204" pitchFamily="66" charset="0"/>
              </a:rPr>
              <a:t>mon copain</a:t>
            </a:r>
            <a:r>
              <a:rPr lang="fr-FR">
                <a:latin typeface="Comic Sans MS" panose="030F0702030302020204" pitchFamily="66" charset="0"/>
              </a:rPr>
              <a:t>. Je fum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e</a:t>
            </a:r>
            <a:r>
              <a:rPr lang="fr-FR">
                <a:latin typeface="Comic Sans MS" panose="030F0702030302020204" pitchFamily="66" charset="0"/>
              </a:rPr>
              <a:t> quarante cigarettes par jour. Je ne m’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entends</a:t>
            </a:r>
            <a:r>
              <a:rPr lang="fr-FR">
                <a:latin typeface="Comic Sans MS" panose="030F0702030302020204" pitchFamily="66" charset="0"/>
              </a:rPr>
              <a:t> pas très bien avec mes parents. C’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est </a:t>
            </a:r>
            <a:r>
              <a:rPr lang="fr-FR">
                <a:latin typeface="Comic Sans MS" panose="030F0702030302020204" pitchFamily="66" charset="0"/>
              </a:rPr>
              <a:t>affreux car on se</a:t>
            </a:r>
            <a:r>
              <a:rPr lang="fr-FR">
                <a:solidFill>
                  <a:srgbClr val="00CC00"/>
                </a:solidFill>
                <a:latin typeface="Comic Sans MS" panose="030F0702030302020204" pitchFamily="66" charset="0"/>
              </a:rPr>
              <a:t> dispute </a:t>
            </a:r>
            <a:r>
              <a:rPr lang="fr-FR">
                <a:latin typeface="Comic Sans MS" panose="030F0702030302020204" pitchFamily="66" charset="0"/>
              </a:rPr>
              <a:t>tout le temps.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ke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030537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Quand j’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av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dirty="0">
                <a:latin typeface="Comic Sans MS" pitchFamily="66" charset="0"/>
              </a:rPr>
              <a:t>cinq ans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atthew at Melanie's w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26871" r="36098" b="16240"/>
          <a:stretch>
            <a:fillRect/>
          </a:stretch>
        </p:blipFill>
        <p:spPr bwMode="auto">
          <a:xfrm>
            <a:off x="2071688" y="2003425"/>
            <a:ext cx="4297362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pitchFamily="66" charset="0"/>
              </a:rPr>
              <a:t>J’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av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ais</a:t>
            </a:r>
            <a:r>
              <a:rPr lang="fr-FR" dirty="0">
                <a:latin typeface="Comic Sans MS" pitchFamily="66" charset="0"/>
              </a:rPr>
              <a:t> les cheveux plus longs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714</Words>
  <Application>Microsoft Macintosh PowerPoint</Application>
  <PresentationFormat>On-screen Show (4:3)</PresentationFormat>
  <Paragraphs>142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Comic Sans MS</vt:lpstr>
      <vt:lpstr>Default Design</vt:lpstr>
      <vt:lpstr>Objectifs du cours</vt:lpstr>
      <vt:lpstr>L’imparfait</vt:lpstr>
      <vt:lpstr>L’imparfait</vt:lpstr>
      <vt:lpstr>Formation</vt:lpstr>
      <vt:lpstr>Formation</vt:lpstr>
      <vt:lpstr>Avant</vt:lpstr>
      <vt:lpstr>Maintenant</vt:lpstr>
      <vt:lpstr>Quand j’avais cinq ans …</vt:lpstr>
      <vt:lpstr>J’avais les cheveux plus longs</vt:lpstr>
      <vt:lpstr>Je buvais beaucoup de lait</vt:lpstr>
      <vt:lpstr>Je regardais des émissions pour les enfants à la télé</vt:lpstr>
      <vt:lpstr>Je travaillais bien à l’école primaire</vt:lpstr>
      <vt:lpstr>Je jouais du piano</vt:lpstr>
      <vt:lpstr>Je mangeais beaucoup de bonbons</vt:lpstr>
      <vt:lpstr>J’allais au cinéma avec mes parents</vt:lpstr>
      <vt:lpstr>J’adorais mes parents</vt:lpstr>
      <vt:lpstr>Travail à deux:</vt:lpstr>
      <vt:lpstr>Maintenant j’ai quinze ans</vt:lpstr>
      <vt:lpstr>J’ai les cheveux plus courts</vt:lpstr>
      <vt:lpstr>Je bois beaucoup de bière</vt:lpstr>
      <vt:lpstr>Je regarde des émissions comiques à la télé</vt:lpstr>
      <vt:lpstr>Je ne travaille pas très bien au collège</vt:lpstr>
      <vt:lpstr>Je joue de la guitare électrique</vt:lpstr>
      <vt:lpstr>Je vais au cinéma avec mon copain / ma copine</vt:lpstr>
      <vt:lpstr>Je fume quarante cigarettes par jour</vt:lpstr>
      <vt:lpstr>Je ne m’entends pas très bien avec mes parents</vt:lpstr>
      <vt:lpstr>Travail à deux:</vt:lpstr>
      <vt:lpstr>Copie et complète le paragraphe: Avant…</vt:lpstr>
      <vt:lpstr>Imparfait      ou      présent?</vt:lpstr>
      <vt:lpstr>Travail écrit: Maintenant…</vt:lpstr>
      <vt:lpstr>Réponses: Maintenant…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L’imparfait</dc:title>
  <dc:creator>PC-1</dc:creator>
  <cp:lastModifiedBy>Nicola Rogers</cp:lastModifiedBy>
  <cp:revision>56</cp:revision>
  <dcterms:created xsi:type="dcterms:W3CDTF">2009-03-31T11:13:45Z</dcterms:created>
  <dcterms:modified xsi:type="dcterms:W3CDTF">2020-05-05T20:02:58Z</dcterms:modified>
</cp:coreProperties>
</file>