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Bristol" panose="02000506000000020003" pitchFamily="2" charset="77"/>
      <p:regular r:id="rId7"/>
    </p:embeddedFont>
    <p:embeddedFont>
      <p:font typeface="Calibri" panose="020F0502020204030204" pitchFamily="34" charset="0"/>
      <p:regular r:id="rId8"/>
      <p:bold r:id="rId9"/>
      <p:italic r:id="rId10"/>
      <p:boldItalic r:id="rId11"/>
    </p:embeddedFont>
    <p:embeddedFont>
      <p:font typeface="Nunito" pitchFamily="2" charset="77"/>
      <p:regular r:id="rId12"/>
    </p:embeddedFont>
    <p:embeddedFont>
      <p:font typeface="Nunito Sans Bold" pitchFamily="2" charset="77"/>
      <p:regular r:id="rId13"/>
      <p:bold r:id="rId14"/>
    </p:embeddedFont>
    <p:embeddedFont>
      <p:font typeface="Nunito Sans Bold Bold" pitchFamily="2" charset="77"/>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26" autoAdjust="0"/>
  </p:normalViewPr>
  <p:slideViewPr>
    <p:cSldViewPr>
      <p:cViewPr varScale="1">
        <p:scale>
          <a:sx n="69" d="100"/>
          <a:sy n="69" d="100"/>
        </p:scale>
        <p:origin x="256"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sv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3.m4a"/><Relationship Id="rId7" Type="http://schemas.openxmlformats.org/officeDocument/2006/relationships/image" Target="../media/image7.sv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audio" Target="../media/media3.m4a"/><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9.sv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13.sv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7.xml"/><Relationship Id="rId7" Type="http://schemas.openxmlformats.org/officeDocument/2006/relationships/image" Target="../media/image17.svg"/><Relationship Id="rId12"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4.sv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A061"/>
        </a:solidFill>
        <a:effectLst/>
      </p:bgPr>
    </p:bg>
    <p:spTree>
      <p:nvGrpSpPr>
        <p:cNvPr id="1" name=""/>
        <p:cNvGrpSpPr/>
        <p:nvPr/>
      </p:nvGrpSpPr>
      <p:grpSpPr>
        <a:xfrm>
          <a:off x="0" y="0"/>
          <a:ext cx="0" cy="0"/>
          <a:chOff x="0" y="0"/>
          <a:chExt cx="0" cy="0"/>
        </a:xfrm>
      </p:grpSpPr>
      <p:sp>
        <p:nvSpPr>
          <p:cNvPr id="2" name="TextBox 2"/>
          <p:cNvSpPr txBox="1"/>
          <p:nvPr/>
        </p:nvSpPr>
        <p:spPr>
          <a:xfrm>
            <a:off x="666571" y="1695819"/>
            <a:ext cx="16954858" cy="7518716"/>
          </a:xfrm>
          <a:prstGeom prst="rect">
            <a:avLst/>
          </a:prstGeom>
        </p:spPr>
        <p:txBody>
          <a:bodyPr lIns="0" tIns="0" rIns="0" bIns="0" rtlCol="0" anchor="t">
            <a:spAutoFit/>
          </a:bodyPr>
          <a:lstStyle/>
          <a:p>
            <a:pPr marL="0" lvl="0" indent="0" algn="ctr">
              <a:lnSpc>
                <a:spcPts val="19677"/>
              </a:lnSpc>
              <a:spcBef>
                <a:spcPct val="0"/>
              </a:spcBef>
            </a:pPr>
            <a:r>
              <a:rPr lang="en-US" sz="17888">
                <a:solidFill>
                  <a:srgbClr val="FFFFFF"/>
                </a:solidFill>
                <a:latin typeface="Nunito Sans Bold"/>
              </a:rPr>
              <a:t>WARMINSTER MATHEMATICS DEPT</a:t>
            </a:r>
          </a:p>
        </p:txBody>
      </p:sp>
      <p:sp>
        <p:nvSpPr>
          <p:cNvPr id="3" name="TextBox 3"/>
          <p:cNvSpPr txBox="1"/>
          <p:nvPr/>
        </p:nvSpPr>
        <p:spPr>
          <a:xfrm>
            <a:off x="3875665" y="3093346"/>
            <a:ext cx="10536671" cy="4370705"/>
          </a:xfrm>
          <a:prstGeom prst="rect">
            <a:avLst/>
          </a:prstGeom>
        </p:spPr>
        <p:txBody>
          <a:bodyPr lIns="0" tIns="0" rIns="0" bIns="0" rtlCol="0" anchor="t">
            <a:spAutoFit/>
          </a:bodyPr>
          <a:lstStyle/>
          <a:p>
            <a:pPr algn="ctr">
              <a:lnSpc>
                <a:spcPts val="11440"/>
              </a:lnSpc>
            </a:pPr>
            <a:r>
              <a:rPr lang="en-US" sz="10400">
                <a:solidFill>
                  <a:srgbClr val="171C33"/>
                </a:solidFill>
                <a:latin typeface="Bristol"/>
              </a:rPr>
              <a:t>INTERNATIONAL BACCALAUREATE </a:t>
            </a:r>
          </a:p>
          <a:p>
            <a:pPr algn="ctr">
              <a:lnSpc>
                <a:spcPts val="11440"/>
              </a:lnSpc>
            </a:pPr>
            <a:r>
              <a:rPr lang="en-US" sz="10400">
                <a:solidFill>
                  <a:srgbClr val="171C33"/>
                </a:solidFill>
                <a:latin typeface="Bristol"/>
              </a:rPr>
              <a:t>MATHEMATICS </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22052" y="7115449"/>
            <a:ext cx="2123405" cy="266672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282954" y="357488"/>
            <a:ext cx="1205741" cy="1342424"/>
          </a:xfrm>
          <a:prstGeom prst="rect">
            <a:avLst/>
          </a:prstGeom>
        </p:spPr>
      </p:pic>
      <p:pic>
        <p:nvPicPr>
          <p:cNvPr id="6" name="Audio Recording 13 Dec 2020 at 09:30:06" descr="Audio Recording 13 Dec 2020 at 09:30:06">
            <a:hlinkClick r:id="" action="ppaction://media"/>
            <a:extLst>
              <a:ext uri="{FF2B5EF4-FFF2-40B4-BE49-F238E27FC236}">
                <a16:creationId xmlns:a16="http://schemas.microsoft.com/office/drawing/2014/main" id="{822773D8-3CC9-D344-A0B8-4CAE6F28FD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66330" y="9309107"/>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1C33"/>
        </a:solidFill>
        <a:effectLst/>
      </p:bgPr>
    </p:bg>
    <p:spTree>
      <p:nvGrpSpPr>
        <p:cNvPr id="1" name=""/>
        <p:cNvGrpSpPr/>
        <p:nvPr/>
      </p:nvGrpSpPr>
      <p:grpSpPr>
        <a:xfrm>
          <a:off x="0" y="0"/>
          <a:ext cx="0" cy="0"/>
          <a:chOff x="0" y="0"/>
          <a:chExt cx="0" cy="0"/>
        </a:xfrm>
      </p:grpSpPr>
      <p:sp>
        <p:nvSpPr>
          <p:cNvPr id="2" name="TextBox 2"/>
          <p:cNvSpPr txBox="1"/>
          <p:nvPr/>
        </p:nvSpPr>
        <p:spPr>
          <a:xfrm>
            <a:off x="1028700" y="2029903"/>
            <a:ext cx="7017667" cy="2447925"/>
          </a:xfrm>
          <a:prstGeom prst="rect">
            <a:avLst/>
          </a:prstGeom>
        </p:spPr>
        <p:txBody>
          <a:bodyPr lIns="0" tIns="0" rIns="0" bIns="0" rtlCol="0" anchor="t">
            <a:spAutoFit/>
          </a:bodyPr>
          <a:lstStyle/>
          <a:p>
            <a:pPr marL="0" lvl="0" indent="0" algn="l">
              <a:lnSpc>
                <a:spcPts val="9600"/>
              </a:lnSpc>
              <a:spcBef>
                <a:spcPct val="0"/>
              </a:spcBef>
            </a:pPr>
            <a:r>
              <a:rPr lang="en-US" sz="8000">
                <a:solidFill>
                  <a:srgbClr val="0FA061"/>
                </a:solidFill>
                <a:latin typeface="Nunito Sans Bold Bold"/>
              </a:rPr>
              <a:t>COURSE STRUCTURE</a:t>
            </a:r>
          </a:p>
        </p:txBody>
      </p:sp>
      <p:sp>
        <p:nvSpPr>
          <p:cNvPr id="3" name="TextBox 3"/>
          <p:cNvSpPr txBox="1"/>
          <p:nvPr/>
        </p:nvSpPr>
        <p:spPr>
          <a:xfrm>
            <a:off x="1028700" y="4799523"/>
            <a:ext cx="6438242" cy="1585595"/>
          </a:xfrm>
          <a:prstGeom prst="rect">
            <a:avLst/>
          </a:prstGeom>
        </p:spPr>
        <p:txBody>
          <a:bodyPr lIns="0" tIns="0" rIns="0" bIns="0" rtlCol="0" anchor="t">
            <a:spAutoFit/>
          </a:bodyPr>
          <a:lstStyle/>
          <a:p>
            <a:pPr marL="0" lvl="0" indent="0">
              <a:lnSpc>
                <a:spcPts val="6160"/>
              </a:lnSpc>
              <a:spcBef>
                <a:spcPct val="0"/>
              </a:spcBef>
            </a:pPr>
            <a:r>
              <a:rPr lang="en-US" sz="5600">
                <a:solidFill>
                  <a:srgbClr val="FFFFFF"/>
                </a:solidFill>
                <a:latin typeface="Bristol"/>
              </a:rPr>
              <a:t>Analysis and approaches</a:t>
            </a: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4575624" y="4937988"/>
            <a:ext cx="8113617" cy="295041"/>
          </a:xfrm>
          <a:prstGeom prst="rect">
            <a:avLst/>
          </a:prstGeom>
        </p:spPr>
      </p:pic>
      <p:sp>
        <p:nvSpPr>
          <p:cNvPr id="5" name="TextBox 5"/>
          <p:cNvSpPr txBox="1"/>
          <p:nvPr/>
        </p:nvSpPr>
        <p:spPr>
          <a:xfrm>
            <a:off x="10134600" y="3015119"/>
            <a:ext cx="7124700" cy="2151871"/>
          </a:xfrm>
          <a:prstGeom prst="rect">
            <a:avLst/>
          </a:prstGeom>
        </p:spPr>
        <p:txBody>
          <a:bodyPr lIns="0" tIns="0" rIns="0" bIns="0" rtlCol="0" anchor="t">
            <a:spAutoFit/>
          </a:bodyPr>
          <a:lstStyle/>
          <a:p>
            <a:pPr marL="0" lvl="1" indent="0">
              <a:lnSpc>
                <a:spcPts val="3360"/>
              </a:lnSpc>
              <a:spcBef>
                <a:spcPct val="0"/>
              </a:spcBef>
            </a:pPr>
            <a:r>
              <a:rPr lang="en-US" sz="2100" dirty="0">
                <a:solidFill>
                  <a:srgbClr val="FFFFFF"/>
                </a:solidFill>
                <a:latin typeface="Nunito"/>
              </a:rPr>
              <a:t>This is option is widely regarding as the most difficult of the choices for IB Mathematics. It should only be taken if the pupil is very confident with mathematics and has achieved a Level 8/9 at IGCSE. Pupils looking to read Mathematics at university should choose this option.</a:t>
            </a:r>
          </a:p>
        </p:txBody>
      </p:sp>
      <p:sp>
        <p:nvSpPr>
          <p:cNvPr id="6" name="TextBox 6"/>
          <p:cNvSpPr txBox="1"/>
          <p:nvPr/>
        </p:nvSpPr>
        <p:spPr>
          <a:xfrm>
            <a:off x="10134600" y="7346668"/>
            <a:ext cx="7124700" cy="1226820"/>
          </a:xfrm>
          <a:prstGeom prst="rect">
            <a:avLst/>
          </a:prstGeom>
        </p:spPr>
        <p:txBody>
          <a:bodyPr lIns="0" tIns="0" rIns="0" bIns="0" rtlCol="0" anchor="t">
            <a:spAutoFit/>
          </a:bodyPr>
          <a:lstStyle/>
          <a:p>
            <a:pPr marL="0" lvl="1" indent="0">
              <a:lnSpc>
                <a:spcPts val="3360"/>
              </a:lnSpc>
              <a:spcBef>
                <a:spcPct val="0"/>
              </a:spcBef>
            </a:pPr>
            <a:r>
              <a:rPr lang="en-US" sz="2100">
                <a:solidFill>
                  <a:srgbClr val="FFFFFF"/>
                </a:solidFill>
                <a:latin typeface="Nunito"/>
              </a:rPr>
              <a:t>This option is very much like A Level Mathematics in its structure. It should therefore only be chosen by pupils achieving a Level 7/8 at IGCSE.</a:t>
            </a:r>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134600" y="1589840"/>
            <a:ext cx="1074620" cy="1027070"/>
          </a:xfrm>
          <a:prstGeom prst="rect">
            <a:avLst/>
          </a:prstGeom>
        </p:spPr>
      </p:pic>
      <p:sp>
        <p:nvSpPr>
          <p:cNvPr id="8" name="TextBox 8"/>
          <p:cNvSpPr txBox="1"/>
          <p:nvPr/>
        </p:nvSpPr>
        <p:spPr>
          <a:xfrm>
            <a:off x="10506890" y="1867607"/>
            <a:ext cx="6188913" cy="509637"/>
          </a:xfrm>
          <a:prstGeom prst="rect">
            <a:avLst/>
          </a:prstGeom>
        </p:spPr>
        <p:txBody>
          <a:bodyPr lIns="0" tIns="0" rIns="0" bIns="0" rtlCol="0" anchor="t">
            <a:spAutoFit/>
          </a:bodyPr>
          <a:lstStyle/>
          <a:p>
            <a:pPr marL="0" lvl="0" indent="0" algn="l">
              <a:lnSpc>
                <a:spcPts val="3959"/>
              </a:lnSpc>
              <a:spcBef>
                <a:spcPct val="0"/>
              </a:spcBef>
            </a:pPr>
            <a:r>
              <a:rPr lang="en-US" sz="3599">
                <a:solidFill>
                  <a:srgbClr val="FFFFFF"/>
                </a:solidFill>
                <a:latin typeface="Bristol"/>
              </a:rPr>
              <a:t>Analysis and approaches </a:t>
            </a:r>
            <a:r>
              <a:rPr lang="en-US" sz="3599">
                <a:solidFill>
                  <a:srgbClr val="0FA061"/>
                </a:solidFill>
                <a:latin typeface="Bristol"/>
              </a:rPr>
              <a:t>HL</a:t>
            </a:r>
          </a:p>
        </p:txBody>
      </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134600" y="5864240"/>
            <a:ext cx="1074620" cy="1027070"/>
          </a:xfrm>
          <a:prstGeom prst="rect">
            <a:avLst/>
          </a:prstGeom>
        </p:spPr>
      </p:pic>
      <p:sp>
        <p:nvSpPr>
          <p:cNvPr id="10" name="TextBox 10"/>
          <p:cNvSpPr txBox="1"/>
          <p:nvPr/>
        </p:nvSpPr>
        <p:spPr>
          <a:xfrm>
            <a:off x="10478315" y="6142006"/>
            <a:ext cx="6607367" cy="509637"/>
          </a:xfrm>
          <a:prstGeom prst="rect">
            <a:avLst/>
          </a:prstGeom>
        </p:spPr>
        <p:txBody>
          <a:bodyPr lIns="0" tIns="0" rIns="0" bIns="0" rtlCol="0" anchor="t">
            <a:spAutoFit/>
          </a:bodyPr>
          <a:lstStyle/>
          <a:p>
            <a:pPr marL="0" lvl="0" indent="0" algn="l">
              <a:lnSpc>
                <a:spcPts val="3959"/>
              </a:lnSpc>
              <a:spcBef>
                <a:spcPct val="0"/>
              </a:spcBef>
            </a:pPr>
            <a:r>
              <a:rPr lang="en-US" sz="3599">
                <a:solidFill>
                  <a:srgbClr val="FFFFFF"/>
                </a:solidFill>
                <a:latin typeface="Bristol"/>
              </a:rPr>
              <a:t>Analysis and approaches </a:t>
            </a:r>
            <a:r>
              <a:rPr lang="en-US" sz="3599">
                <a:solidFill>
                  <a:srgbClr val="0FA061"/>
                </a:solidFill>
                <a:latin typeface="Bristol"/>
              </a:rPr>
              <a:t>SL</a:t>
            </a:r>
          </a:p>
        </p:txBody>
      </p:sp>
      <p:sp>
        <p:nvSpPr>
          <p:cNvPr id="11" name="TextBox 11"/>
          <p:cNvSpPr txBox="1"/>
          <p:nvPr/>
        </p:nvSpPr>
        <p:spPr>
          <a:xfrm>
            <a:off x="1028700" y="6894029"/>
            <a:ext cx="6163805" cy="1226820"/>
          </a:xfrm>
          <a:prstGeom prst="rect">
            <a:avLst/>
          </a:prstGeom>
        </p:spPr>
        <p:txBody>
          <a:bodyPr lIns="0" tIns="0" rIns="0" bIns="0" rtlCol="0" anchor="t">
            <a:spAutoFit/>
          </a:bodyPr>
          <a:lstStyle/>
          <a:p>
            <a:pPr marL="0" lvl="1" indent="0">
              <a:lnSpc>
                <a:spcPts val="3360"/>
              </a:lnSpc>
              <a:spcBef>
                <a:spcPct val="0"/>
              </a:spcBef>
            </a:pPr>
            <a:r>
              <a:rPr lang="en-US" sz="2100">
                <a:solidFill>
                  <a:srgbClr val="FFFFFF"/>
                </a:solidFill>
                <a:latin typeface="Nunito"/>
              </a:rPr>
              <a:t>A course which delves into the analytic side of Mathematics; an in-depth look at Algebra, Calculus and Trigonometry.</a:t>
            </a:r>
          </a:p>
        </p:txBody>
      </p:sp>
      <p:pic>
        <p:nvPicPr>
          <p:cNvPr id="12" name="Audio Recording 13 Dec 2020 at 09:31:05" descr="Audio Recording 13 Dec 2020 at 09:31:05">
            <a:hlinkClick r:id="" action="ppaction://media"/>
            <a:extLst>
              <a:ext uri="{FF2B5EF4-FFF2-40B4-BE49-F238E27FC236}">
                <a16:creationId xmlns:a16="http://schemas.microsoft.com/office/drawing/2014/main" id="{6BE1F675-552F-EB4B-9F0C-FF7809BD69E3}"/>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41255" y="9429880"/>
            <a:ext cx="812800" cy="812800"/>
          </a:xfrm>
          <a:prstGeom prst="rect">
            <a:avLst/>
          </a:prstGeom>
        </p:spPr>
      </p:pic>
      <p:pic>
        <p:nvPicPr>
          <p:cNvPr id="13" name="Audio Recording 13 Dec 2020 at 09:32:31" descr="Audio Recording 13 Dec 2020 at 09:32:31">
            <a:hlinkClick r:id="" action="ppaction://media"/>
            <a:extLst>
              <a:ext uri="{FF2B5EF4-FFF2-40B4-BE49-F238E27FC236}">
                <a16:creationId xmlns:a16="http://schemas.microsoft.com/office/drawing/2014/main" id="{6EC7A52D-96C1-6F42-90CF-63FB93C8914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028700" y="942988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75000"/>
    </mc:Choice>
    <mc:Fallback>
      <p:transition spd="slow" advClick="0" advTm="7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640"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619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2"/>
                </p:tgtEl>
              </p:cMediaNode>
            </p:audio>
            <p:audio>
              <p:cMediaNode vol="80000">
                <p:cTn id="12"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1C33"/>
        </a:solidFill>
        <a:effectLst/>
      </p:bgPr>
    </p:bg>
    <p:spTree>
      <p:nvGrpSpPr>
        <p:cNvPr id="1" name=""/>
        <p:cNvGrpSpPr/>
        <p:nvPr/>
      </p:nvGrpSpPr>
      <p:grpSpPr>
        <a:xfrm>
          <a:off x="0" y="0"/>
          <a:ext cx="0" cy="0"/>
          <a:chOff x="0" y="0"/>
          <a:chExt cx="0" cy="0"/>
        </a:xfrm>
      </p:grpSpPr>
      <p:sp>
        <p:nvSpPr>
          <p:cNvPr id="2" name="TextBox 2"/>
          <p:cNvSpPr txBox="1"/>
          <p:nvPr/>
        </p:nvSpPr>
        <p:spPr>
          <a:xfrm>
            <a:off x="1028700" y="2029903"/>
            <a:ext cx="7017667" cy="2447925"/>
          </a:xfrm>
          <a:prstGeom prst="rect">
            <a:avLst/>
          </a:prstGeom>
        </p:spPr>
        <p:txBody>
          <a:bodyPr lIns="0" tIns="0" rIns="0" bIns="0" rtlCol="0" anchor="t">
            <a:spAutoFit/>
          </a:bodyPr>
          <a:lstStyle/>
          <a:p>
            <a:pPr marL="0" lvl="0" indent="0" algn="l">
              <a:lnSpc>
                <a:spcPts val="9600"/>
              </a:lnSpc>
              <a:spcBef>
                <a:spcPct val="0"/>
              </a:spcBef>
            </a:pPr>
            <a:r>
              <a:rPr lang="en-US" sz="8000">
                <a:solidFill>
                  <a:srgbClr val="0FA061"/>
                </a:solidFill>
                <a:latin typeface="Nunito Sans Bold Bold"/>
              </a:rPr>
              <a:t>COURSE STRUCTURE</a:t>
            </a:r>
          </a:p>
        </p:txBody>
      </p:sp>
      <p:sp>
        <p:nvSpPr>
          <p:cNvPr id="3" name="TextBox 3"/>
          <p:cNvSpPr txBox="1"/>
          <p:nvPr/>
        </p:nvSpPr>
        <p:spPr>
          <a:xfrm>
            <a:off x="1028700" y="4799523"/>
            <a:ext cx="6438242" cy="1585595"/>
          </a:xfrm>
          <a:prstGeom prst="rect">
            <a:avLst/>
          </a:prstGeom>
        </p:spPr>
        <p:txBody>
          <a:bodyPr lIns="0" tIns="0" rIns="0" bIns="0" rtlCol="0" anchor="t">
            <a:spAutoFit/>
          </a:bodyPr>
          <a:lstStyle/>
          <a:p>
            <a:pPr marL="0" lvl="0" indent="0">
              <a:lnSpc>
                <a:spcPts val="6160"/>
              </a:lnSpc>
              <a:spcBef>
                <a:spcPct val="0"/>
              </a:spcBef>
            </a:pPr>
            <a:r>
              <a:rPr lang="en-US" sz="5600">
                <a:solidFill>
                  <a:srgbClr val="FFFFFF"/>
                </a:solidFill>
                <a:latin typeface="Bristol"/>
              </a:rPr>
              <a:t>Applications and interpretations</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4575624" y="4937988"/>
            <a:ext cx="8113617" cy="295041"/>
          </a:xfrm>
          <a:prstGeom prst="rect">
            <a:avLst/>
          </a:prstGeom>
        </p:spPr>
      </p:pic>
      <p:sp>
        <p:nvSpPr>
          <p:cNvPr id="5" name="TextBox 5"/>
          <p:cNvSpPr txBox="1"/>
          <p:nvPr/>
        </p:nvSpPr>
        <p:spPr>
          <a:xfrm>
            <a:off x="10134600" y="2945699"/>
            <a:ext cx="7124700" cy="1645920"/>
          </a:xfrm>
          <a:prstGeom prst="rect">
            <a:avLst/>
          </a:prstGeom>
        </p:spPr>
        <p:txBody>
          <a:bodyPr lIns="0" tIns="0" rIns="0" bIns="0" rtlCol="0" anchor="t">
            <a:spAutoFit/>
          </a:bodyPr>
          <a:lstStyle/>
          <a:p>
            <a:pPr marL="0" lvl="1" indent="0">
              <a:lnSpc>
                <a:spcPts val="3360"/>
              </a:lnSpc>
              <a:spcBef>
                <a:spcPct val="0"/>
              </a:spcBef>
            </a:pPr>
            <a:r>
              <a:rPr lang="en-US" sz="2100">
                <a:solidFill>
                  <a:srgbClr val="FFFFFF"/>
                </a:solidFill>
                <a:latin typeface="Nunito"/>
              </a:rPr>
              <a:t>This is option is useful for pupils looking to study subjects such as Economics, Sciences, Veterinary Sciences at university. It is a challenging course and pupils should enter with at least a Level 8 at IGCSE.</a:t>
            </a:r>
          </a:p>
        </p:txBody>
      </p:sp>
      <p:sp>
        <p:nvSpPr>
          <p:cNvPr id="6" name="TextBox 6"/>
          <p:cNvSpPr txBox="1"/>
          <p:nvPr/>
        </p:nvSpPr>
        <p:spPr>
          <a:xfrm>
            <a:off x="10134600" y="7137118"/>
            <a:ext cx="7124700" cy="1645920"/>
          </a:xfrm>
          <a:prstGeom prst="rect">
            <a:avLst/>
          </a:prstGeom>
        </p:spPr>
        <p:txBody>
          <a:bodyPr lIns="0" tIns="0" rIns="0" bIns="0" rtlCol="0" anchor="t">
            <a:spAutoFit/>
          </a:bodyPr>
          <a:lstStyle/>
          <a:p>
            <a:pPr marL="0" lvl="1" indent="0">
              <a:lnSpc>
                <a:spcPts val="3360"/>
              </a:lnSpc>
              <a:spcBef>
                <a:spcPct val="0"/>
              </a:spcBef>
            </a:pPr>
            <a:r>
              <a:rPr lang="en-US" sz="2100">
                <a:solidFill>
                  <a:srgbClr val="FFFFFF"/>
                </a:solidFill>
                <a:latin typeface="Nunito"/>
              </a:rPr>
              <a:t>This option is ideal for IB pupils who aren't looking to study subjects at university using mathematics. It is much like the legacy Maths Studies course, and only requires a Level 5 at IGCSE.</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34600" y="1589840"/>
            <a:ext cx="1074620" cy="1027070"/>
          </a:xfrm>
          <a:prstGeom prst="rect">
            <a:avLst/>
          </a:prstGeom>
        </p:spPr>
      </p:pic>
      <p:sp>
        <p:nvSpPr>
          <p:cNvPr id="8" name="TextBox 8"/>
          <p:cNvSpPr txBox="1"/>
          <p:nvPr/>
        </p:nvSpPr>
        <p:spPr>
          <a:xfrm>
            <a:off x="10506890" y="1867607"/>
            <a:ext cx="7382282" cy="509637"/>
          </a:xfrm>
          <a:prstGeom prst="rect">
            <a:avLst/>
          </a:prstGeom>
        </p:spPr>
        <p:txBody>
          <a:bodyPr lIns="0" tIns="0" rIns="0" bIns="0" rtlCol="0" anchor="t">
            <a:spAutoFit/>
          </a:bodyPr>
          <a:lstStyle/>
          <a:p>
            <a:pPr marL="0" lvl="0" indent="0" algn="l">
              <a:lnSpc>
                <a:spcPts val="3959"/>
              </a:lnSpc>
              <a:spcBef>
                <a:spcPct val="0"/>
              </a:spcBef>
            </a:pPr>
            <a:r>
              <a:rPr lang="en-US" sz="3599">
                <a:solidFill>
                  <a:srgbClr val="FFFFFF"/>
                </a:solidFill>
                <a:latin typeface="Bristol"/>
              </a:rPr>
              <a:t>Applications  and interpretations </a:t>
            </a:r>
            <a:r>
              <a:rPr lang="en-US" sz="3599">
                <a:solidFill>
                  <a:srgbClr val="0FA061"/>
                </a:solidFill>
                <a:latin typeface="Bristol"/>
              </a:rPr>
              <a:t>HL</a:t>
            </a: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34600" y="5864240"/>
            <a:ext cx="1074620" cy="1027070"/>
          </a:xfrm>
          <a:prstGeom prst="rect">
            <a:avLst/>
          </a:prstGeom>
        </p:spPr>
      </p:pic>
      <p:sp>
        <p:nvSpPr>
          <p:cNvPr id="10" name="TextBox 10"/>
          <p:cNvSpPr txBox="1"/>
          <p:nvPr/>
        </p:nvSpPr>
        <p:spPr>
          <a:xfrm>
            <a:off x="10478315" y="6142006"/>
            <a:ext cx="7410857" cy="509637"/>
          </a:xfrm>
          <a:prstGeom prst="rect">
            <a:avLst/>
          </a:prstGeom>
        </p:spPr>
        <p:txBody>
          <a:bodyPr lIns="0" tIns="0" rIns="0" bIns="0" rtlCol="0" anchor="t">
            <a:spAutoFit/>
          </a:bodyPr>
          <a:lstStyle/>
          <a:p>
            <a:pPr marL="0" lvl="0" indent="0" algn="l">
              <a:lnSpc>
                <a:spcPts val="3959"/>
              </a:lnSpc>
              <a:spcBef>
                <a:spcPct val="0"/>
              </a:spcBef>
            </a:pPr>
            <a:r>
              <a:rPr lang="en-US" sz="3599">
                <a:solidFill>
                  <a:srgbClr val="FFFFFF"/>
                </a:solidFill>
                <a:latin typeface="Bristol"/>
              </a:rPr>
              <a:t>Applications  and interpretations </a:t>
            </a:r>
            <a:r>
              <a:rPr lang="en-US" sz="3599">
                <a:solidFill>
                  <a:srgbClr val="0FA061"/>
                </a:solidFill>
                <a:latin typeface="Bristol"/>
              </a:rPr>
              <a:t>SL</a:t>
            </a:r>
          </a:p>
        </p:txBody>
      </p:sp>
      <p:sp>
        <p:nvSpPr>
          <p:cNvPr id="11" name="TextBox 11"/>
          <p:cNvSpPr txBox="1"/>
          <p:nvPr/>
        </p:nvSpPr>
        <p:spPr>
          <a:xfrm>
            <a:off x="1028700" y="6894029"/>
            <a:ext cx="6163805" cy="1226820"/>
          </a:xfrm>
          <a:prstGeom prst="rect">
            <a:avLst/>
          </a:prstGeom>
        </p:spPr>
        <p:txBody>
          <a:bodyPr lIns="0" tIns="0" rIns="0" bIns="0" rtlCol="0" anchor="t">
            <a:spAutoFit/>
          </a:bodyPr>
          <a:lstStyle/>
          <a:p>
            <a:pPr marL="0" lvl="1" indent="0">
              <a:lnSpc>
                <a:spcPts val="3360"/>
              </a:lnSpc>
              <a:spcBef>
                <a:spcPct val="0"/>
              </a:spcBef>
            </a:pPr>
            <a:r>
              <a:rPr lang="en-US" sz="2100">
                <a:solidFill>
                  <a:srgbClr val="FFFFFF"/>
                </a:solidFill>
                <a:latin typeface="Nunito"/>
              </a:rPr>
              <a:t>A course which explores the applications of mathematics including Statistics, Mechanics and Matrices.</a:t>
            </a:r>
          </a:p>
        </p:txBody>
      </p:sp>
      <p:pic>
        <p:nvPicPr>
          <p:cNvPr id="12" name="Audio Recording 13 Dec 2020 at 09:34:01" descr="Audio Recording 13 Dec 2020 at 09:34:01">
            <a:hlinkClick r:id="" action="ppaction://media"/>
            <a:extLst>
              <a:ext uri="{FF2B5EF4-FFF2-40B4-BE49-F238E27FC236}">
                <a16:creationId xmlns:a16="http://schemas.microsoft.com/office/drawing/2014/main" id="{51D3F8F3-5FBA-E74E-A400-CE73C75C015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1255" y="9448541"/>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63000"/>
    </mc:Choice>
    <mc:Fallback>
      <p:transition spd="slow" advClick="0" advTm="6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6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A061"/>
        </a:solidFill>
        <a:effectLst/>
      </p:bgPr>
    </p:bg>
    <p:spTree>
      <p:nvGrpSpPr>
        <p:cNvPr id="1" name=""/>
        <p:cNvGrpSpPr/>
        <p:nvPr/>
      </p:nvGrpSpPr>
      <p:grpSpPr>
        <a:xfrm>
          <a:off x="0" y="0"/>
          <a:ext cx="0" cy="0"/>
          <a:chOff x="0" y="0"/>
          <a:chExt cx="0" cy="0"/>
        </a:xfrm>
      </p:grpSpPr>
      <p:sp>
        <p:nvSpPr>
          <p:cNvPr id="2" name="TextBox 2"/>
          <p:cNvSpPr txBox="1"/>
          <p:nvPr/>
        </p:nvSpPr>
        <p:spPr>
          <a:xfrm>
            <a:off x="1028700" y="907447"/>
            <a:ext cx="15534301" cy="1286145"/>
          </a:xfrm>
          <a:prstGeom prst="rect">
            <a:avLst/>
          </a:prstGeom>
        </p:spPr>
        <p:txBody>
          <a:bodyPr lIns="0" tIns="0" rIns="0" bIns="0" rtlCol="0" anchor="t">
            <a:spAutoFit/>
          </a:bodyPr>
          <a:lstStyle/>
          <a:p>
            <a:pPr marL="0" lvl="0" indent="0" algn="l">
              <a:lnSpc>
                <a:spcPts val="10127"/>
              </a:lnSpc>
              <a:spcBef>
                <a:spcPct val="0"/>
              </a:spcBef>
            </a:pPr>
            <a:r>
              <a:rPr lang="en-US" sz="8439" u="none">
                <a:solidFill>
                  <a:srgbClr val="FFFFFF"/>
                </a:solidFill>
                <a:latin typeface="Nunito Sans Bold Bold"/>
              </a:rPr>
              <a:t>UNDERSTANDING THE EXAM</a:t>
            </a:r>
          </a:p>
        </p:txBody>
      </p:sp>
      <p:sp>
        <p:nvSpPr>
          <p:cNvPr id="3" name="TextBox 3"/>
          <p:cNvSpPr txBox="1"/>
          <p:nvPr/>
        </p:nvSpPr>
        <p:spPr>
          <a:xfrm>
            <a:off x="8265628" y="3626827"/>
            <a:ext cx="8612137" cy="843821"/>
          </a:xfrm>
          <a:prstGeom prst="rect">
            <a:avLst/>
          </a:prstGeom>
        </p:spPr>
        <p:txBody>
          <a:bodyPr lIns="0" tIns="0" rIns="0" bIns="0" rtlCol="0" anchor="t">
            <a:spAutoFit/>
          </a:bodyPr>
          <a:lstStyle/>
          <a:p>
            <a:pPr marL="0" lvl="1" indent="0" algn="l">
              <a:lnSpc>
                <a:spcPts val="3360"/>
              </a:lnSpc>
              <a:spcBef>
                <a:spcPct val="0"/>
              </a:spcBef>
            </a:pPr>
            <a:r>
              <a:rPr lang="en-US" sz="2100" dirty="0">
                <a:solidFill>
                  <a:srgbClr val="000000"/>
                </a:solidFill>
                <a:latin typeface="Nunito"/>
              </a:rPr>
              <a:t>Pupils will sit 2 papers for SL (90 minutes) and HL (2 hours). HL pupils have an extra Paper 3 which is a 1-hour problem solving paper.</a:t>
            </a:r>
          </a:p>
        </p:txBody>
      </p:sp>
      <p:sp>
        <p:nvSpPr>
          <p:cNvPr id="4" name="TextBox 4"/>
          <p:cNvSpPr txBox="1"/>
          <p:nvPr/>
        </p:nvSpPr>
        <p:spPr>
          <a:xfrm>
            <a:off x="8265628" y="5749939"/>
            <a:ext cx="8121030" cy="843821"/>
          </a:xfrm>
          <a:prstGeom prst="rect">
            <a:avLst/>
          </a:prstGeom>
        </p:spPr>
        <p:txBody>
          <a:bodyPr lIns="0" tIns="0" rIns="0" bIns="0" rtlCol="0" anchor="t">
            <a:spAutoFit/>
          </a:bodyPr>
          <a:lstStyle/>
          <a:p>
            <a:pPr marL="0" lvl="1" indent="0" algn="l">
              <a:lnSpc>
                <a:spcPts val="3360"/>
              </a:lnSpc>
              <a:spcBef>
                <a:spcPct val="0"/>
              </a:spcBef>
            </a:pPr>
            <a:r>
              <a:rPr lang="en-US" sz="2100" dirty="0">
                <a:solidFill>
                  <a:srgbClr val="000000"/>
                </a:solidFill>
                <a:latin typeface="Nunito"/>
              </a:rPr>
              <a:t>Paper 1 is non-calculator for Analysis pupils; however, Applications pupils have access to a calculator for all papers.</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815831" y="673349"/>
            <a:ext cx="4061934" cy="159644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66602"/>
          <a:stretch>
            <a:fillRect/>
          </a:stretch>
        </p:blipFill>
        <p:spPr>
          <a:xfrm>
            <a:off x="1028700" y="3703027"/>
            <a:ext cx="449146" cy="515633"/>
          </a:xfrm>
          <a:prstGeom prst="rect">
            <a:avLst/>
          </a:prstGeom>
        </p:spPr>
      </p:pic>
      <p:sp>
        <p:nvSpPr>
          <p:cNvPr id="7" name="TextBox 7"/>
          <p:cNvSpPr txBox="1"/>
          <p:nvPr/>
        </p:nvSpPr>
        <p:spPr>
          <a:xfrm>
            <a:off x="1901342" y="3602190"/>
            <a:ext cx="5754726" cy="537845"/>
          </a:xfrm>
          <a:prstGeom prst="rect">
            <a:avLst/>
          </a:prstGeom>
        </p:spPr>
        <p:txBody>
          <a:bodyPr lIns="0" tIns="0" rIns="0" bIns="0" rtlCol="0" anchor="t">
            <a:spAutoFit/>
          </a:bodyPr>
          <a:lstStyle/>
          <a:p>
            <a:pPr algn="l">
              <a:lnSpc>
                <a:spcPts val="4480"/>
              </a:lnSpc>
            </a:pPr>
            <a:r>
              <a:rPr lang="en-US" sz="3200">
                <a:solidFill>
                  <a:srgbClr val="000000"/>
                </a:solidFill>
                <a:latin typeface="Bristol Bold"/>
              </a:rPr>
              <a:t>Exam structure and timing</a:t>
            </a:r>
          </a:p>
        </p:txBody>
      </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392641" y="4308152"/>
            <a:ext cx="1719619" cy="166845"/>
          </a:xfrm>
          <a:prstGeom prst="rect">
            <a:avLst/>
          </a:prstGeom>
        </p:spPr>
      </p:pic>
      <p:grpSp>
        <p:nvGrpSpPr>
          <p:cNvPr id="9" name="Group 9"/>
          <p:cNvGrpSpPr/>
          <p:nvPr/>
        </p:nvGrpSpPr>
        <p:grpSpPr>
          <a:xfrm>
            <a:off x="1028700" y="5826139"/>
            <a:ext cx="6627368" cy="899080"/>
            <a:chOff x="0" y="0"/>
            <a:chExt cx="8836490" cy="1198774"/>
          </a:xfrm>
        </p:grpSpPr>
        <p:sp>
          <p:nvSpPr>
            <p:cNvPr id="10" name="TextBox 10"/>
            <p:cNvSpPr txBox="1"/>
            <p:nvPr/>
          </p:nvSpPr>
          <p:spPr>
            <a:xfrm>
              <a:off x="1163522" y="-57150"/>
              <a:ext cx="7672968" cy="698077"/>
            </a:xfrm>
            <a:prstGeom prst="rect">
              <a:avLst/>
            </a:prstGeom>
          </p:spPr>
          <p:txBody>
            <a:bodyPr lIns="0" tIns="0" rIns="0" bIns="0" rtlCol="0" anchor="t">
              <a:spAutoFit/>
            </a:bodyPr>
            <a:lstStyle/>
            <a:p>
              <a:pPr algn="l">
                <a:lnSpc>
                  <a:spcPts val="4480"/>
                </a:lnSpc>
              </a:pPr>
              <a:r>
                <a:rPr lang="en-US" sz="3200">
                  <a:solidFill>
                    <a:srgbClr val="000000"/>
                  </a:solidFill>
                  <a:latin typeface="Bristol Bold"/>
                </a:rPr>
                <a:t>What equipment is needed?</a:t>
              </a: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66602"/>
            <a:stretch>
              <a:fillRect/>
            </a:stretch>
          </p:blipFill>
          <p:spPr>
            <a:xfrm>
              <a:off x="0" y="57979"/>
              <a:ext cx="598861" cy="687511"/>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151921" y="976313"/>
              <a:ext cx="2292825" cy="222460"/>
            </a:xfrm>
            <a:prstGeom prst="rect">
              <a:avLst/>
            </a:prstGeom>
          </p:spPr>
        </p:pic>
      </p:grpSp>
      <p:pic>
        <p:nvPicPr>
          <p:cNvPr id="13" name="Audio Recording 13 Dec 2020 at 09:35:51" descr="Audio Recording 13 Dec 2020 at 09:35:51">
            <a:hlinkClick r:id="" action="ppaction://media"/>
            <a:extLst>
              <a:ext uri="{FF2B5EF4-FFF2-40B4-BE49-F238E27FC236}">
                <a16:creationId xmlns:a16="http://schemas.microsoft.com/office/drawing/2014/main" id="{74DA4F95-5F8B-C043-BBA6-D8457B93AC8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3933" y="942988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48000"/>
    </mc:Choice>
    <mc:Fallback>
      <p:transition spd="slow" advClick="0" advTm="4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2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361599"/>
            <a:ext cx="5358222" cy="3667125"/>
          </a:xfrm>
          <a:prstGeom prst="rect">
            <a:avLst/>
          </a:prstGeom>
        </p:spPr>
        <p:txBody>
          <a:bodyPr lIns="0" tIns="0" rIns="0" bIns="0" rtlCol="0" anchor="t">
            <a:spAutoFit/>
          </a:bodyPr>
          <a:lstStyle/>
          <a:p>
            <a:pPr marL="0" lvl="0" indent="0">
              <a:lnSpc>
                <a:spcPts val="9600"/>
              </a:lnSpc>
              <a:spcBef>
                <a:spcPct val="0"/>
              </a:spcBef>
            </a:pPr>
            <a:r>
              <a:rPr lang="en-US" sz="8000">
                <a:solidFill>
                  <a:srgbClr val="0FA061"/>
                </a:solidFill>
                <a:latin typeface="Nunito Sans Bold Bold"/>
              </a:rPr>
              <a:t>LOOKING FOR MORE INFO?</a:t>
            </a:r>
          </a:p>
        </p:txBody>
      </p:sp>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84051" y="1426692"/>
            <a:ext cx="1205741" cy="1342424"/>
          </a:xfrm>
          <a:prstGeom prst="rect">
            <a:avLst/>
          </a:prstGeom>
        </p:spPr>
      </p:pic>
      <p:pic>
        <p:nvPicPr>
          <p:cNvPr id="4" name="Picture 4"/>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753" b="67485"/>
          <a:stretch/>
        </p:blipFill>
        <p:spPr>
          <a:xfrm>
            <a:off x="2682186" y="7226973"/>
            <a:ext cx="6157014" cy="3060027"/>
          </a:xfrm>
          <a:prstGeom prst="rect">
            <a:avLst/>
          </a:prstGeom>
        </p:spPr>
      </p:pic>
      <p:sp>
        <p:nvSpPr>
          <p:cNvPr id="5" name="TextBox 5"/>
          <p:cNvSpPr txBox="1"/>
          <p:nvPr/>
        </p:nvSpPr>
        <p:spPr>
          <a:xfrm>
            <a:off x="10301759" y="3904649"/>
            <a:ext cx="5415257" cy="910806"/>
          </a:xfrm>
          <a:prstGeom prst="rect">
            <a:avLst/>
          </a:prstGeom>
        </p:spPr>
        <p:txBody>
          <a:bodyPr lIns="0" tIns="0" rIns="0" bIns="0" rtlCol="0" anchor="t">
            <a:spAutoFit/>
          </a:bodyPr>
          <a:lstStyle/>
          <a:p>
            <a:pPr algn="ctr">
              <a:lnSpc>
                <a:spcPts val="7404"/>
              </a:lnSpc>
            </a:pPr>
            <a:r>
              <a:rPr lang="en-US" sz="5288">
                <a:solidFill>
                  <a:srgbClr val="000000"/>
                </a:solidFill>
                <a:latin typeface="Bristol"/>
              </a:rPr>
              <a:t>Contact Mr Hill on:</a:t>
            </a:r>
          </a:p>
        </p:txBody>
      </p:sp>
      <p:sp>
        <p:nvSpPr>
          <p:cNvPr id="6" name="TextBox 6"/>
          <p:cNvSpPr txBox="1"/>
          <p:nvPr/>
        </p:nvSpPr>
        <p:spPr>
          <a:xfrm>
            <a:off x="9487953" y="4770277"/>
            <a:ext cx="7042869" cy="670246"/>
          </a:xfrm>
          <a:prstGeom prst="rect">
            <a:avLst/>
          </a:prstGeom>
        </p:spPr>
        <p:txBody>
          <a:bodyPr lIns="0" tIns="0" rIns="0" bIns="0" rtlCol="0" anchor="t">
            <a:spAutoFit/>
          </a:bodyPr>
          <a:lstStyle/>
          <a:p>
            <a:pPr algn="ctr">
              <a:lnSpc>
                <a:spcPts val="5461"/>
              </a:lnSpc>
            </a:pPr>
            <a:r>
              <a:rPr lang="en-US" sz="3901">
                <a:solidFill>
                  <a:srgbClr val="0FA061"/>
                </a:solidFill>
                <a:latin typeface="Nunito Sans Bold"/>
              </a:rPr>
              <a:t>ahill@warminsterschool.org.uk</a:t>
            </a:r>
          </a:p>
        </p:txBody>
      </p:sp>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9487953" y="5610759"/>
            <a:ext cx="7042869" cy="25610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994356" y="7721023"/>
            <a:ext cx="2264944" cy="1951337"/>
          </a:xfrm>
          <a:prstGeom prst="rect">
            <a:avLst/>
          </a:prstGeom>
        </p:spPr>
      </p:pic>
      <p:pic>
        <p:nvPicPr>
          <p:cNvPr id="9" name="Audio Recording 13 Dec 2020 at 09:37:00" descr="Audio Recording 13 Dec 2020 at 09:37:00">
            <a:hlinkClick r:id="" action="ppaction://media"/>
            <a:extLst>
              <a:ext uri="{FF2B5EF4-FFF2-40B4-BE49-F238E27FC236}">
                <a16:creationId xmlns:a16="http://schemas.microsoft.com/office/drawing/2014/main" id="{AF04223E-9E16-CB4D-A63B-78CC2A73C1B7}"/>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4645" y="9448541"/>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0"/>
    </mc:Choice>
    <mc:Fallback>
      <p:transition spd="slow" advClick="0" advTm="2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08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306</Words>
  <Application>Microsoft Macintosh PowerPoint</Application>
  <PresentationFormat>Custom</PresentationFormat>
  <Paragraphs>25</Paragraphs>
  <Slides>5</Slides>
  <Notes>0</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Bristol</vt:lpstr>
      <vt:lpstr>Nunito Sans Bold Bold</vt:lpstr>
      <vt:lpstr>Calibri</vt:lpstr>
      <vt:lpstr>Arial</vt:lpstr>
      <vt:lpstr>Nunito Sans Bold</vt:lpstr>
      <vt:lpstr>Nunito</vt:lpstr>
      <vt:lpstr>Bristol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 Mathematics</dc:title>
  <cp:lastModifiedBy>Austin Hill</cp:lastModifiedBy>
  <cp:revision>2</cp:revision>
  <dcterms:created xsi:type="dcterms:W3CDTF">2006-08-16T00:00:00Z</dcterms:created>
  <dcterms:modified xsi:type="dcterms:W3CDTF">2020-12-13T09:38:31Z</dcterms:modified>
  <dc:identifier>DAEQB7XBu_c</dc:identifier>
</cp:coreProperties>
</file>