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62" r:id="rId6"/>
    <p:sldId id="263" r:id="rId7"/>
    <p:sldId id="264" r:id="rId8"/>
    <p:sldId id="265" r:id="rId9"/>
    <p:sldId id="266"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F2C0-9F30-48A0-B764-C0F37BEF9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8C45E9-C917-4E9C-B1D4-729362393A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2381E5-03F0-46E5-90F6-BE6C89B02A9C}"/>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DF5067B0-D09E-4589-9653-B5672FE0E6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BB8A8C-D376-42C3-9998-A14D8334ECC0}"/>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36837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6785-233A-46F3-9D1D-A6FF3629EA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E0BB5B-2DB2-4A74-8782-4665FDC7E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3C9CDC-DF72-4BB6-9103-0CF4D7116878}"/>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ABC2132E-5D1A-4353-98EE-DC4162D86B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4C9397-C685-4377-B9F3-96F8324FC4E4}"/>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23101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67863C-82D0-4AB8-B6DF-583F1EBF9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E3205B-77DB-4EF7-A4C3-0953050E2F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CFDAA6-31D8-4A7A-8B32-31439723A158}"/>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957FDC11-818B-40E6-84D5-367346DA4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0DF000-B224-45AD-91A0-101F8F13AD61}"/>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272883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4089-8744-4264-9FA4-B3F1647298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A2F77C-A13E-478F-82B4-DC6644D52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76C778-D36A-486E-B0C4-8FDA23F97541}"/>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876F1C3D-B8AD-457A-8FF5-48C81C404E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8FC536-490C-45D0-9FC7-94E4D8670484}"/>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25550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DF6B-0BC1-4FDD-B214-2E819AE5B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CA7133-FCB1-41B3-9EB8-805B3FBBA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547593-2A17-4BDE-92AE-C84388C08E54}"/>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8D90A82B-0AA4-4A8C-83AD-E3CCA31431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288979-17FB-4B0B-AF05-913B9995DEC3}"/>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359290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0D1F-493A-4BDF-A252-294A208BD5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AF8D8A-8C66-4688-B056-4155278843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4F09F6-A68F-444C-8EA0-BDEA6006BA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9D7824-10A5-4B59-A10D-8656E415EDE7}"/>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6" name="Footer Placeholder 5">
            <a:extLst>
              <a:ext uri="{FF2B5EF4-FFF2-40B4-BE49-F238E27FC236}">
                <a16:creationId xmlns:a16="http://schemas.microsoft.com/office/drawing/2014/main" id="{06CABC39-B1B1-4BE1-B9EC-D927A0480B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3F9317-5E6D-4E05-8F65-72F27300198F}"/>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8152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FB35-7BB0-47A5-83D7-62EE6CD3C9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113FA6-CC33-472E-A758-970EAFB7C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A420F-53C0-4FBD-ABE4-ED779B48FA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D253BF-6126-4298-9775-6137B6BE1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B58CF-009D-453B-BA38-E112C171F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DCADD2-57E7-45D8-A052-3077D1EBC13F}"/>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8" name="Footer Placeholder 7">
            <a:extLst>
              <a:ext uri="{FF2B5EF4-FFF2-40B4-BE49-F238E27FC236}">
                <a16:creationId xmlns:a16="http://schemas.microsoft.com/office/drawing/2014/main" id="{0F9DAC7E-BE8A-4E81-9237-17B9154BFD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D74792-A9FF-44A0-8510-07335306972F}"/>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91246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7857-9B53-47EB-8D59-ABFD89D0B2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3AD553-9B59-4047-9180-900D953200D0}"/>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4" name="Footer Placeholder 3">
            <a:extLst>
              <a:ext uri="{FF2B5EF4-FFF2-40B4-BE49-F238E27FC236}">
                <a16:creationId xmlns:a16="http://schemas.microsoft.com/office/drawing/2014/main" id="{BF41F382-BA12-4308-A4DA-BB5A4D1022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1D1C0E-9954-4226-8809-682759B25224}"/>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30846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8BD122-C320-4485-98B9-DB4F94C02129}"/>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3" name="Footer Placeholder 2">
            <a:extLst>
              <a:ext uri="{FF2B5EF4-FFF2-40B4-BE49-F238E27FC236}">
                <a16:creationId xmlns:a16="http://schemas.microsoft.com/office/drawing/2014/main" id="{345EC69D-6492-49CD-8533-FE6D9F8C24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A51D31-CA0A-4C8B-B12D-852CB40E6202}"/>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19374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9361-71ED-4980-9074-F7F9C0238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543ADA-4BD9-4CAA-A4CD-66D94906D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643B38-C434-44E8-9BA8-547C482FC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D385E-70D6-4A60-BA7B-9DC8DAAB2428}"/>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6" name="Footer Placeholder 5">
            <a:extLst>
              <a:ext uri="{FF2B5EF4-FFF2-40B4-BE49-F238E27FC236}">
                <a16:creationId xmlns:a16="http://schemas.microsoft.com/office/drawing/2014/main" id="{DF12DD4E-8DCC-4070-9C8E-D5CF3BCE3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61463-8B6B-4F79-A1B9-8F0ED205B8C0}"/>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333410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9612-85E7-461A-A38C-FB69F7915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18E7A5-64ED-4950-BDE6-BEE3F3452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CD533F-66FE-4978-A0B6-0677B954B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FF62F-C6E0-43D3-A444-AE7353858D78}"/>
              </a:ext>
            </a:extLst>
          </p:cNvPr>
          <p:cNvSpPr>
            <a:spLocks noGrp="1"/>
          </p:cNvSpPr>
          <p:nvPr>
            <p:ph type="dt" sz="half" idx="10"/>
          </p:nvPr>
        </p:nvSpPr>
        <p:spPr/>
        <p:txBody>
          <a:bodyPr/>
          <a:lstStyle/>
          <a:p>
            <a:fld id="{7722A96C-CEF6-41A6-8D63-941865F26B88}" type="datetimeFigureOut">
              <a:rPr lang="en-GB" smtClean="0"/>
              <a:t>30/03/2020</a:t>
            </a:fld>
            <a:endParaRPr lang="en-GB"/>
          </a:p>
        </p:txBody>
      </p:sp>
      <p:sp>
        <p:nvSpPr>
          <p:cNvPr id="6" name="Footer Placeholder 5">
            <a:extLst>
              <a:ext uri="{FF2B5EF4-FFF2-40B4-BE49-F238E27FC236}">
                <a16:creationId xmlns:a16="http://schemas.microsoft.com/office/drawing/2014/main" id="{6DC37615-4EE9-480C-8417-5C09D78ABD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D34CD7-7E92-4D72-A649-2E830A9AB3B9}"/>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85424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D99649-D36A-4970-A828-CEEA621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149FCA-006D-431C-B385-1CA6ABF30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5A966-0FCD-44A9-ABB7-8D4329AC8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2A96C-CEF6-41A6-8D63-941865F26B88}" type="datetimeFigureOut">
              <a:rPr lang="en-GB" smtClean="0"/>
              <a:t>30/03/2020</a:t>
            </a:fld>
            <a:endParaRPr lang="en-GB"/>
          </a:p>
        </p:txBody>
      </p:sp>
      <p:sp>
        <p:nvSpPr>
          <p:cNvPr id="5" name="Footer Placeholder 4">
            <a:extLst>
              <a:ext uri="{FF2B5EF4-FFF2-40B4-BE49-F238E27FC236}">
                <a16:creationId xmlns:a16="http://schemas.microsoft.com/office/drawing/2014/main" id="{C5C201E5-268F-48CA-9877-FA742E1DB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325016-068B-4560-A5EB-40E2F342E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47772-5677-460A-A30C-5430410F984B}" type="slidenum">
              <a:rPr lang="en-GB" smtClean="0"/>
              <a:t>‹#›</a:t>
            </a:fld>
            <a:endParaRPr lang="en-GB"/>
          </a:p>
        </p:txBody>
      </p:sp>
    </p:spTree>
    <p:extLst>
      <p:ext uri="{BB962C8B-B14F-4D97-AF65-F5344CB8AC3E}">
        <p14:creationId xmlns:p14="http://schemas.microsoft.com/office/powerpoint/2010/main" val="153164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Basic Elements of a Camera">
            <a:extLst>
              <a:ext uri="{FF2B5EF4-FFF2-40B4-BE49-F238E27FC236}">
                <a16:creationId xmlns:a16="http://schemas.microsoft.com/office/drawing/2014/main" id="{4B8845D5-68AD-4A74-8893-FD4212E2A88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1F0DFD-5DF7-41C7-96D2-B2A55740A390}"/>
              </a:ext>
            </a:extLst>
          </p:cNvPr>
          <p:cNvSpPr>
            <a:spLocks noGrp="1"/>
          </p:cNvSpPr>
          <p:nvPr>
            <p:ph type="ctrTitle"/>
          </p:nvPr>
        </p:nvSpPr>
        <p:spPr>
          <a:xfrm>
            <a:off x="558333" y="1666197"/>
            <a:ext cx="4768676" cy="1923147"/>
          </a:xfrm>
        </p:spPr>
        <p:txBody>
          <a:bodyPr>
            <a:normAutofit/>
          </a:bodyPr>
          <a:lstStyle/>
          <a:p>
            <a:r>
              <a:rPr lang="en-GB" dirty="0"/>
              <a:t>Photomontage</a:t>
            </a:r>
            <a:endParaRPr lang="en-GB" b="1" dirty="0">
              <a:solidFill>
                <a:srgbClr val="FFFFFF"/>
              </a:solidFill>
            </a:endParaRPr>
          </a:p>
        </p:txBody>
      </p:sp>
      <p:sp>
        <p:nvSpPr>
          <p:cNvPr id="4" name="TextBox 3">
            <a:extLst>
              <a:ext uri="{FF2B5EF4-FFF2-40B4-BE49-F238E27FC236}">
                <a16:creationId xmlns:a16="http://schemas.microsoft.com/office/drawing/2014/main" id="{3D0E0149-C143-4B52-A240-84EC623E8007}"/>
              </a:ext>
            </a:extLst>
          </p:cNvPr>
          <p:cNvSpPr txBox="1"/>
          <p:nvPr/>
        </p:nvSpPr>
        <p:spPr>
          <a:xfrm>
            <a:off x="8487747" y="6304002"/>
            <a:ext cx="3704253" cy="369332"/>
          </a:xfrm>
          <a:prstGeom prst="rect">
            <a:avLst/>
          </a:prstGeom>
          <a:noFill/>
        </p:spPr>
        <p:txBody>
          <a:bodyPr wrap="square" rtlCol="0">
            <a:spAutoFit/>
          </a:bodyPr>
          <a:lstStyle/>
          <a:p>
            <a:pPr algn="ctr">
              <a:spcAft>
                <a:spcPts val="600"/>
              </a:spcAft>
            </a:pPr>
            <a:r>
              <a:rPr lang="en-US" dirty="0"/>
              <a:t>Pre-A Level Photography</a:t>
            </a:r>
            <a:endParaRPr lang="en-GB" dirty="0"/>
          </a:p>
        </p:txBody>
      </p:sp>
    </p:spTree>
    <p:extLst>
      <p:ext uri="{BB962C8B-B14F-4D97-AF65-F5344CB8AC3E}">
        <p14:creationId xmlns:p14="http://schemas.microsoft.com/office/powerpoint/2010/main" val="21728265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Freeform: Shape 2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68">
            <a:extLst>
              <a:ext uri="{FF2B5EF4-FFF2-40B4-BE49-F238E27FC236}">
                <a16:creationId xmlns:a16="http://schemas.microsoft.com/office/drawing/2014/main" id="{46F7EEA6-4F4E-4C05-BAD3-03AF2BC9F0B5}"/>
              </a:ext>
            </a:extLst>
          </p:cNvPr>
          <p:cNvGraphicFramePr/>
          <p:nvPr>
            <p:extLst>
              <p:ext uri="{D42A27DB-BD31-4B8C-83A1-F6EECF244321}">
                <p14:modId xmlns:p14="http://schemas.microsoft.com/office/powerpoint/2010/main" val="1852042341"/>
              </p:ext>
            </p:extLst>
          </p:nvPr>
        </p:nvGraphicFramePr>
        <p:xfrm>
          <a:off x="6811347" y="17233"/>
          <a:ext cx="4917232" cy="6795456"/>
        </p:xfrm>
        <a:graphic>
          <a:graphicData uri="http://schemas.openxmlformats.org/drawingml/2006/table">
            <a:tbl>
              <a:tblPr firstRow="1" bandRow="1"/>
              <a:tblGrid>
                <a:gridCol w="597538">
                  <a:extLst>
                    <a:ext uri="{9D8B030D-6E8A-4147-A177-3AD203B41FA5}">
                      <a16:colId xmlns:a16="http://schemas.microsoft.com/office/drawing/2014/main" val="20000"/>
                    </a:ext>
                  </a:extLst>
                </a:gridCol>
                <a:gridCol w="4319694">
                  <a:extLst>
                    <a:ext uri="{9D8B030D-6E8A-4147-A177-3AD203B41FA5}">
                      <a16:colId xmlns:a16="http://schemas.microsoft.com/office/drawing/2014/main" val="20001"/>
                    </a:ext>
                  </a:extLst>
                </a:gridCol>
              </a:tblGrid>
              <a:tr h="968017">
                <a:tc gridSpan="2">
                  <a:txBody>
                    <a:bodyPr/>
                    <a:lstStyle/>
                    <a:p>
                      <a:pPr lvl="0" algn="ctr" defTabSz="914400">
                        <a:defRPr b="0">
                          <a:solidFill>
                            <a:srgbClr val="000000"/>
                          </a:solidFill>
                        </a:defRPr>
                      </a:pPr>
                      <a:r>
                        <a:rPr lang="en-US" sz="2900" b="1" dirty="0">
                          <a:solidFill>
                            <a:srgbClr val="FFFFFF"/>
                          </a:solidFill>
                          <a:latin typeface="Lemon/Milk"/>
                          <a:ea typeface="Lemon/Milk"/>
                          <a:cs typeface="Lemon/Milk"/>
                          <a:sym typeface="Lemon/Milk"/>
                        </a:rPr>
                        <a:t>Pre-A Level P</a:t>
                      </a:r>
                      <a:r>
                        <a:rPr sz="2900" b="1" dirty="0">
                          <a:solidFill>
                            <a:srgbClr val="FFFFFF"/>
                          </a:solidFill>
                          <a:latin typeface="Lemon/Milk"/>
                          <a:ea typeface="Lemon/Milk"/>
                          <a:cs typeface="Lemon/Milk"/>
                          <a:sym typeface="Lemon/Milk"/>
                        </a:rPr>
                        <a:t>hotography</a:t>
                      </a:r>
                    </a:p>
                    <a:p>
                      <a:pPr lvl="0" algn="ctr" defTabSz="914400">
                        <a:defRPr b="0">
                          <a:solidFill>
                            <a:srgbClr val="000000"/>
                          </a:solidFill>
                        </a:defRPr>
                      </a:pPr>
                      <a:r>
                        <a:rPr sz="2900" b="1" dirty="0">
                          <a:solidFill>
                            <a:srgbClr val="FFFFFF"/>
                          </a:solidFill>
                          <a:latin typeface="Lemon/Milk"/>
                          <a:ea typeface="Lemon/Milk"/>
                          <a:cs typeface="Lemon/Milk"/>
                          <a:sym typeface="Lemon/Milk"/>
                        </a:rPr>
                        <a:t>Success Criteria</a:t>
                      </a:r>
                    </a:p>
                  </a:txBody>
                  <a:tcPr marL="50800" marR="50800" marT="50800" marB="50800" anchor="ctr" horzOverflow="overflow">
                    <a:lnL w="50800">
                      <a:solidFill>
                        <a:srgbClr val="5E5E5E"/>
                      </a:solidFill>
                      <a:miter lim="400000"/>
                    </a:lnL>
                    <a:lnR w="50800">
                      <a:solidFill>
                        <a:srgbClr val="5E5E5E"/>
                      </a:solidFill>
                      <a:miter lim="400000"/>
                    </a:lnR>
                    <a:lnT w="50800">
                      <a:solidFill>
                        <a:srgbClr val="5E5E5E"/>
                      </a:solidFill>
                      <a:miter lim="400000"/>
                    </a:lnT>
                    <a:solidFill>
                      <a:srgbClr val="5972A3"/>
                    </a:solidFill>
                  </a:tcPr>
                </a:tc>
                <a:tc hMerge="1">
                  <a:txBody>
                    <a:bodyPr/>
                    <a:lstStyle/>
                    <a:p>
                      <a:endParaRPr lang="en-US"/>
                    </a:p>
                  </a:txBody>
                  <a:tcPr/>
                </a:tc>
                <a:extLst>
                  <a:ext uri="{0D108BD9-81ED-4DB2-BD59-A6C34878D82A}">
                    <a16:rowId xmlns:a16="http://schemas.microsoft.com/office/drawing/2014/main" val="10000"/>
                  </a:ext>
                </a:extLst>
              </a:tr>
              <a:tr h="1552896">
                <a:tc>
                  <a:txBody>
                    <a:bodyPr/>
                    <a:lstStyle/>
                    <a:p>
                      <a:pPr lvl="0" algn="ctr" defTabSz="914400"/>
                      <a:r>
                        <a:rPr sz="1300" b="1" dirty="0">
                          <a:solidFill>
                            <a:srgbClr val="FFFFFF"/>
                          </a:solidFill>
                          <a:latin typeface="Gill Sans"/>
                          <a:ea typeface="Gill Sans"/>
                          <a:cs typeface="Gill Sans"/>
                          <a:sym typeface="Gill Sans"/>
                        </a:rPr>
                        <a:t>ALL</a:t>
                      </a:r>
                    </a:p>
                  </a:txBody>
                  <a:tcPr marL="50800" marR="50800" marT="50800" marB="50800" anchor="ctr" horzOverflow="overflow">
                    <a:lnL w="50800">
                      <a:solidFill>
                        <a:srgbClr val="5E5E5E"/>
                      </a:solidFill>
                      <a:miter lim="400000"/>
                    </a:lnL>
                    <a:lnR w="12700">
                      <a:solidFill>
                        <a:srgbClr val="3797C6"/>
                      </a:solidFill>
                      <a:miter lim="400000"/>
                    </a:lnR>
                    <a:lnB w="12700">
                      <a:solidFill>
                        <a:srgbClr val="3797C6"/>
                      </a:solidFill>
                      <a:miter lim="400000"/>
                    </a:lnB>
                    <a:solidFill>
                      <a:srgbClr val="70BF41"/>
                    </a:solidFill>
                  </a:tcPr>
                </a:tc>
                <a:tc>
                  <a: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400" dirty="0">
                          <a:latin typeface="Gill Sans"/>
                          <a:ea typeface="Gill Sans"/>
                          <a:cs typeface="Gill Sans"/>
                          <a:sym typeface="Gill Sans"/>
                        </a:rPr>
                        <a:t>Have attempted 4 different techniques.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14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400" dirty="0">
                          <a:latin typeface="Gill Sans"/>
                          <a:ea typeface="Gill Sans"/>
                          <a:cs typeface="Gill Sans"/>
                          <a:sym typeface="Gill Sans"/>
                        </a:rPr>
                        <a:t>Have written a basic biography about your chosen artist.</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14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400" dirty="0">
                          <a:latin typeface="Gill Sans"/>
                          <a:ea typeface="Gill Sans"/>
                          <a:cs typeface="Gill Sans"/>
                          <a:sym typeface="Gill Sans"/>
                        </a:rPr>
                        <a:t>Created a photomontage with some links to your chosen artist.</a:t>
                      </a:r>
                      <a:endParaRPr sz="1400" dirty="0">
                        <a:latin typeface="Gill Sans"/>
                        <a:ea typeface="Gill Sans"/>
                        <a:cs typeface="Gill Sans"/>
                        <a:sym typeface="Gill Sans"/>
                      </a:endParaRPr>
                    </a:p>
                  </a:txBody>
                  <a:tcPr marL="50800" marR="50800" marT="50800" marB="50800" anchor="ctr" horzOverflow="overflow">
                    <a:lnL w="12700">
                      <a:solidFill>
                        <a:srgbClr val="3797C6"/>
                      </a:solidFill>
                      <a:miter lim="400000"/>
                    </a:lnL>
                    <a:lnR w="50800">
                      <a:solidFill>
                        <a:srgbClr val="5E5E5E"/>
                      </a:solidFill>
                      <a:miter lim="400000"/>
                    </a:lnR>
                    <a:lnB w="12700">
                      <a:solidFill>
                        <a:srgbClr val="3797C6"/>
                      </a:solidFill>
                      <a:miter lim="400000"/>
                    </a:lnB>
                  </a:tcPr>
                </a:tc>
                <a:extLst>
                  <a:ext uri="{0D108BD9-81ED-4DB2-BD59-A6C34878D82A}">
                    <a16:rowId xmlns:a16="http://schemas.microsoft.com/office/drawing/2014/main" val="10001"/>
                  </a:ext>
                </a:extLst>
              </a:tr>
              <a:tr h="1985932">
                <a:tc>
                  <a:txBody>
                    <a:bodyPr/>
                    <a:lstStyle/>
                    <a:p>
                      <a:pPr lvl="0" algn="ctr" defTabSz="914400"/>
                      <a:r>
                        <a:rPr sz="1300" b="1" dirty="0">
                          <a:solidFill>
                            <a:srgbClr val="FFFFFF"/>
                          </a:solidFill>
                          <a:latin typeface="Gill Sans"/>
                          <a:ea typeface="Gill Sans"/>
                          <a:cs typeface="Gill Sans"/>
                          <a:sym typeface="Gill Sans"/>
                        </a:rPr>
                        <a:t>MOST</a:t>
                      </a:r>
                    </a:p>
                  </a:txBody>
                  <a:tcPr marL="50800" marR="50800" marT="50800" marB="50800" anchor="ctr" horzOverflow="overflow">
                    <a:lnL w="50800">
                      <a:solidFill>
                        <a:srgbClr val="5E5E5E"/>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39019"/>
                    </a:solidFill>
                  </a:tcPr>
                </a:tc>
                <a:tc>
                  <a: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400" dirty="0">
                          <a:latin typeface="Gill Sans"/>
                          <a:ea typeface="Gill Sans"/>
                          <a:cs typeface="Gill Sans"/>
                          <a:sym typeface="Gill Sans"/>
                        </a:rPr>
                        <a:t>Have successfully used 4 different techniques.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14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400" dirty="0">
                          <a:latin typeface="Gill Sans"/>
                          <a:ea typeface="Gill Sans"/>
                          <a:cs typeface="Gill Sans"/>
                          <a:sym typeface="Gill Sans"/>
                        </a:rPr>
                        <a:t>Have written a detailed biography about your chosen artist.</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14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400" dirty="0">
                          <a:latin typeface="Gill Sans"/>
                          <a:ea typeface="Gill Sans"/>
                          <a:cs typeface="Gill Sans"/>
                          <a:sym typeface="Gill Sans"/>
                        </a:rPr>
                        <a:t>Created a photomontage with influence to your chosen artist.</a:t>
                      </a:r>
                    </a:p>
                    <a:p>
                      <a:pPr marL="0" lvl="0" indent="0" algn="l" defTabSz="914400">
                        <a:buSzPct val="100000"/>
                        <a:buNone/>
                      </a:pPr>
                      <a:endParaRPr lang="en-GB" sz="1400" dirty="0">
                        <a:latin typeface="Gill Sans"/>
                        <a:ea typeface="Gill Sans"/>
                        <a:cs typeface="Gill Sans"/>
                        <a:sym typeface="Gill Sans"/>
                      </a:endParaRPr>
                    </a:p>
                    <a:p>
                      <a:pPr marL="0" lvl="0" indent="0" algn="l" defTabSz="914400">
                        <a:buSzPct val="100000"/>
                        <a:buNone/>
                      </a:pPr>
                      <a:r>
                        <a:rPr lang="en-GB" sz="1400" dirty="0">
                          <a:latin typeface="Gill Sans"/>
                          <a:ea typeface="Gill Sans"/>
                          <a:cs typeface="Gill Sans"/>
                          <a:sym typeface="Gill Sans"/>
                        </a:rPr>
                        <a:t>Have reflected on your own work.</a:t>
                      </a:r>
                    </a:p>
                  </a:txBody>
                  <a:tcPr marL="50800" marR="50800" marT="50800" marB="50800" anchor="ctr" horzOverflow="overflow">
                    <a:lnL w="12700">
                      <a:solidFill>
                        <a:srgbClr val="3797C6"/>
                      </a:solidFill>
                      <a:miter lim="400000"/>
                    </a:lnL>
                    <a:lnR w="50800">
                      <a:solidFill>
                        <a:srgbClr val="5E5E5E"/>
                      </a:solidFill>
                      <a:miter lim="400000"/>
                    </a:lnR>
                    <a:lnT w="12700">
                      <a:solidFill>
                        <a:srgbClr val="3797C6"/>
                      </a:solidFill>
                      <a:miter lim="400000"/>
                    </a:lnT>
                    <a:lnB w="12700">
                      <a:solidFill>
                        <a:srgbClr val="3797C6"/>
                      </a:solidFill>
                      <a:miter lim="400000"/>
                    </a:lnB>
                    <a:noFill/>
                  </a:tcPr>
                </a:tc>
                <a:extLst>
                  <a:ext uri="{0D108BD9-81ED-4DB2-BD59-A6C34878D82A}">
                    <a16:rowId xmlns:a16="http://schemas.microsoft.com/office/drawing/2014/main" val="10002"/>
                  </a:ext>
                </a:extLst>
              </a:tr>
              <a:tr h="2195503">
                <a:tc>
                  <a:txBody>
                    <a:bodyPr/>
                    <a:lstStyle/>
                    <a:p>
                      <a:pPr lvl="0" algn="ctr" defTabSz="914400"/>
                      <a:r>
                        <a:rPr sz="1300" b="1" dirty="0">
                          <a:solidFill>
                            <a:srgbClr val="FFFFFF"/>
                          </a:solidFill>
                          <a:latin typeface="Gill Sans"/>
                          <a:ea typeface="Gill Sans"/>
                          <a:cs typeface="Gill Sans"/>
                          <a:sym typeface="Gill Sans"/>
                        </a:rPr>
                        <a:t>SOME</a:t>
                      </a:r>
                    </a:p>
                  </a:txBody>
                  <a:tcPr marL="50800" marR="50800" marT="50800" marB="50800" anchor="ctr" horzOverflow="overflow">
                    <a:lnL w="50800">
                      <a:solidFill>
                        <a:srgbClr val="5E5E5E"/>
                      </a:solidFill>
                      <a:miter lim="400000"/>
                    </a:lnL>
                    <a:lnR w="12700">
                      <a:solidFill>
                        <a:srgbClr val="3797C6"/>
                      </a:solidFill>
                      <a:miter lim="400000"/>
                    </a:lnR>
                    <a:lnT w="12700">
                      <a:solidFill>
                        <a:srgbClr val="3797C6"/>
                      </a:solidFill>
                      <a:miter lim="400000"/>
                    </a:lnT>
                    <a:lnB w="50800">
                      <a:solidFill>
                        <a:srgbClr val="5E5E5E"/>
                      </a:solidFill>
                      <a:miter lim="400000"/>
                    </a:lnB>
                    <a:solidFill>
                      <a:srgbClr val="51A7F9"/>
                    </a:solidFill>
                  </a:tcPr>
                </a:tc>
                <a:tc>
                  <a: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400" dirty="0">
                          <a:latin typeface="Gill Sans"/>
                          <a:ea typeface="Gill Sans"/>
                          <a:cs typeface="Gill Sans"/>
                          <a:sym typeface="Gill Sans"/>
                        </a:rPr>
                        <a:t>Have successfully used 4 or more different techniques.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14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400" dirty="0">
                          <a:latin typeface="Gill Sans"/>
                          <a:ea typeface="Gill Sans"/>
                          <a:cs typeface="Gill Sans"/>
                          <a:sym typeface="Gill Sans"/>
                        </a:rPr>
                        <a:t>Have written a detailed biography about your chosen artist, including cultural or historic references.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14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400" dirty="0">
                          <a:latin typeface="Gill Sans"/>
                          <a:ea typeface="Gill Sans"/>
                          <a:cs typeface="Gill Sans"/>
                          <a:sym typeface="Gill Sans"/>
                        </a:rPr>
                        <a:t>Created a photomontage with clear influence to your chosen artist.</a:t>
                      </a:r>
                    </a:p>
                    <a:p>
                      <a:pPr marL="0" lvl="0" indent="0" algn="l" defTabSz="914400">
                        <a:buSzPct val="100000"/>
                        <a:buNone/>
                      </a:pPr>
                      <a:endParaRPr lang="en-GB" sz="1400" dirty="0">
                        <a:latin typeface="Gill Sans"/>
                        <a:ea typeface="Gill Sans"/>
                        <a:cs typeface="Gill Sans"/>
                        <a:sym typeface="Gill Sans"/>
                      </a:endParaRPr>
                    </a:p>
                    <a:p>
                      <a:pPr marL="0" lvl="0" indent="0" algn="l" defTabSz="914400">
                        <a:buSzPct val="100000"/>
                        <a:buNone/>
                      </a:pPr>
                      <a:r>
                        <a:rPr lang="en-GB" sz="1400" dirty="0">
                          <a:latin typeface="Gill Sans"/>
                          <a:ea typeface="Gill Sans"/>
                          <a:cs typeface="Gill Sans"/>
                          <a:sym typeface="Gill Sans"/>
                        </a:rPr>
                        <a:t>Have reflected on your own work.</a:t>
                      </a:r>
                    </a:p>
                    <a:p>
                      <a:pPr marL="0" lvl="0" indent="0" algn="l" defTabSz="914400">
                        <a:buSzPct val="100000"/>
                        <a:buNone/>
                      </a:pPr>
                      <a:endParaRPr lang="en-GB" sz="1400" dirty="0">
                        <a:latin typeface="Gill Sans"/>
                        <a:ea typeface="Gill Sans"/>
                        <a:cs typeface="Gill Sans"/>
                        <a:sym typeface="Gill Sans"/>
                      </a:endParaRPr>
                    </a:p>
                  </a:txBody>
                  <a:tcPr marL="50800" marR="50800" marT="50800" marB="50800" anchor="ctr" horzOverflow="overflow">
                    <a:lnL w="12700">
                      <a:solidFill>
                        <a:srgbClr val="3797C6"/>
                      </a:solidFill>
                      <a:miter lim="400000"/>
                    </a:lnL>
                    <a:lnR w="50800">
                      <a:solidFill>
                        <a:srgbClr val="5E5E5E"/>
                      </a:solidFill>
                      <a:miter lim="400000"/>
                    </a:lnR>
                    <a:lnT w="12700">
                      <a:solidFill>
                        <a:srgbClr val="3797C6"/>
                      </a:solidFill>
                      <a:miter lim="400000"/>
                    </a:lnT>
                    <a:lnB w="50800">
                      <a:solidFill>
                        <a:srgbClr val="5E5E5E"/>
                      </a:solidFill>
                      <a:miter lim="400000"/>
                    </a:lnB>
                  </a:tcPr>
                </a:tc>
                <a:extLst>
                  <a:ext uri="{0D108BD9-81ED-4DB2-BD59-A6C34878D82A}">
                    <a16:rowId xmlns:a16="http://schemas.microsoft.com/office/drawing/2014/main" val="10003"/>
                  </a:ext>
                </a:extLst>
              </a:tr>
            </a:tbl>
          </a:graphicData>
        </a:graphic>
      </p:graphicFrame>
      <p:pic>
        <p:nvPicPr>
          <p:cNvPr id="5" name="Picture 2" descr="The Basic Elements of a Camera">
            <a:extLst>
              <a:ext uri="{FF2B5EF4-FFF2-40B4-BE49-F238E27FC236}">
                <a16:creationId xmlns:a16="http://schemas.microsoft.com/office/drawing/2014/main" id="{FB39F1E0-6C9C-44CE-903F-61C623C8900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3397540" y="-57540"/>
            <a:ext cx="2626613" cy="1371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233C99-95E7-4413-A18D-2B8B8D01D1DD}"/>
              </a:ext>
            </a:extLst>
          </p:cNvPr>
          <p:cNvSpPr txBox="1"/>
          <p:nvPr/>
        </p:nvSpPr>
        <p:spPr>
          <a:xfrm>
            <a:off x="0" y="720017"/>
            <a:ext cx="4947410" cy="5262979"/>
          </a:xfrm>
          <a:prstGeom prst="rect">
            <a:avLst/>
          </a:prstGeom>
          <a:noFill/>
        </p:spPr>
        <p:txBody>
          <a:bodyPr wrap="square" rtlCol="0">
            <a:spAutoFit/>
          </a:bodyPr>
          <a:lstStyle/>
          <a:p>
            <a:r>
              <a:rPr lang="en-US" sz="1600" dirty="0">
                <a:solidFill>
                  <a:schemeClr val="bg1"/>
                </a:solidFill>
              </a:rPr>
              <a:t>Task1.</a:t>
            </a:r>
          </a:p>
          <a:p>
            <a:endParaRPr lang="en-US" sz="1600" dirty="0">
              <a:solidFill>
                <a:schemeClr val="bg1"/>
              </a:solidFill>
            </a:endParaRPr>
          </a:p>
          <a:p>
            <a:r>
              <a:rPr lang="en-US" sz="1600" dirty="0">
                <a:solidFill>
                  <a:schemeClr val="bg1"/>
                </a:solidFill>
              </a:rPr>
              <a:t>Using your own images, magazines, papers, flyers, junk mail etc. You are to create 4 different Photomontage each showcasing a different technique.</a:t>
            </a:r>
          </a:p>
          <a:p>
            <a:endParaRPr lang="en-US" sz="1600" dirty="0">
              <a:solidFill>
                <a:schemeClr val="bg1"/>
              </a:solidFill>
            </a:endParaRPr>
          </a:p>
          <a:p>
            <a:r>
              <a:rPr lang="en-US" sz="1600" dirty="0">
                <a:solidFill>
                  <a:schemeClr val="bg1"/>
                </a:solidFill>
              </a:rPr>
              <a:t>Task2.</a:t>
            </a:r>
          </a:p>
          <a:p>
            <a:endParaRPr lang="en-US" sz="1600" dirty="0">
              <a:solidFill>
                <a:schemeClr val="bg1"/>
              </a:solidFill>
            </a:endParaRPr>
          </a:p>
          <a:p>
            <a:r>
              <a:rPr lang="en-US" sz="1600" dirty="0">
                <a:solidFill>
                  <a:schemeClr val="bg1"/>
                </a:solidFill>
              </a:rPr>
              <a:t>Investigate one of the artists on page 9, create a biography with examples of their work.</a:t>
            </a:r>
          </a:p>
          <a:p>
            <a:endParaRPr lang="en-US" sz="1600" dirty="0">
              <a:solidFill>
                <a:schemeClr val="bg1"/>
              </a:solidFill>
            </a:endParaRPr>
          </a:p>
          <a:p>
            <a:r>
              <a:rPr lang="en-US" sz="1600" dirty="0">
                <a:solidFill>
                  <a:schemeClr val="bg1"/>
                </a:solidFill>
              </a:rPr>
              <a:t>Task3.</a:t>
            </a:r>
          </a:p>
          <a:p>
            <a:endParaRPr lang="en-US" sz="1600" dirty="0">
              <a:solidFill>
                <a:schemeClr val="bg1"/>
              </a:solidFill>
            </a:endParaRPr>
          </a:p>
          <a:p>
            <a:r>
              <a:rPr lang="en-US" sz="1600" dirty="0">
                <a:solidFill>
                  <a:schemeClr val="bg1"/>
                </a:solidFill>
              </a:rPr>
              <a:t>Create a photomontage inspired by your chosen artists</a:t>
            </a:r>
          </a:p>
          <a:p>
            <a:endParaRPr lang="en-US" sz="1600" dirty="0">
              <a:solidFill>
                <a:schemeClr val="bg1"/>
              </a:solidFill>
            </a:endParaRPr>
          </a:p>
          <a:p>
            <a:r>
              <a:rPr lang="en-US" sz="1600" dirty="0">
                <a:solidFill>
                  <a:schemeClr val="bg1"/>
                </a:solidFill>
              </a:rPr>
              <a:t>Task4.</a:t>
            </a:r>
          </a:p>
          <a:p>
            <a:r>
              <a:rPr lang="en-US" sz="1600" dirty="0">
                <a:solidFill>
                  <a:schemeClr val="bg1"/>
                </a:solidFill>
              </a:rPr>
              <a:t>Reflection – answer these questions</a:t>
            </a:r>
          </a:p>
          <a:p>
            <a:endParaRPr lang="en-US" sz="1600" dirty="0">
              <a:solidFill>
                <a:schemeClr val="bg1"/>
              </a:solidFill>
            </a:endParaRPr>
          </a:p>
          <a:p>
            <a:pPr marL="342900" indent="-342900">
              <a:buAutoNum type="arabicPeriod"/>
            </a:pPr>
            <a:r>
              <a:rPr lang="en-US" sz="1600" dirty="0">
                <a:solidFill>
                  <a:schemeClr val="bg1"/>
                </a:solidFill>
              </a:rPr>
              <a:t>Name the 3 most interesting things you have learn</a:t>
            </a:r>
            <a:r>
              <a:rPr lang="en-US" sz="1600" dirty="0"/>
              <a:t>ed</a:t>
            </a:r>
          </a:p>
          <a:p>
            <a:pPr marL="342900" indent="-342900">
              <a:buAutoNum type="arabicPeriod"/>
            </a:pPr>
            <a:r>
              <a:rPr lang="en-US" sz="1600" dirty="0">
                <a:solidFill>
                  <a:schemeClr val="bg1"/>
                </a:solidFill>
              </a:rPr>
              <a:t>How well do you feel you have approached this t</a:t>
            </a:r>
            <a:r>
              <a:rPr lang="en-US" sz="1600" dirty="0"/>
              <a:t>ask</a:t>
            </a:r>
          </a:p>
          <a:p>
            <a:pPr marL="342900" indent="-342900">
              <a:buAutoNum type="arabicPeriod"/>
            </a:pPr>
            <a:r>
              <a:rPr lang="en-US" sz="1600" dirty="0">
                <a:solidFill>
                  <a:schemeClr val="bg1"/>
                </a:solidFill>
              </a:rPr>
              <a:t>How will you improve the way you work in th</a:t>
            </a:r>
            <a:r>
              <a:rPr lang="en-US" sz="1600" dirty="0"/>
              <a:t>e future</a:t>
            </a:r>
            <a:endParaRPr lang="en-GB" sz="1600" dirty="0"/>
          </a:p>
        </p:txBody>
      </p:sp>
    </p:spTree>
    <p:extLst>
      <p:ext uri="{BB962C8B-B14F-4D97-AF65-F5344CB8AC3E}">
        <p14:creationId xmlns:p14="http://schemas.microsoft.com/office/powerpoint/2010/main" val="273146056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54E52B-DFEF-470D-8A5B-69C5F319CB0F}"/>
              </a:ext>
            </a:extLst>
          </p:cNvPr>
          <p:cNvSpPr/>
          <p:nvPr/>
        </p:nvSpPr>
        <p:spPr>
          <a:xfrm>
            <a:off x="6283984" y="1419716"/>
            <a:ext cx="5907996" cy="5181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dirty="0">
                <a:ea typeface="+mj-ea"/>
                <a:cs typeface="+mj-cs"/>
              </a:rPr>
              <a:t>A photomontage is a </a:t>
            </a:r>
            <a:r>
              <a:rPr lang="en-US" sz="1900" dirty="0">
                <a:ea typeface="+mj-ea"/>
                <a:cs typeface="+mj-cs"/>
              </a:rPr>
              <a:t>collage</a:t>
            </a:r>
            <a:r>
              <a:rPr lang="en-US" dirty="0">
                <a:ea typeface="+mj-ea"/>
                <a:cs typeface="+mj-cs"/>
              </a:rPr>
              <a:t> constructed from photographs.</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20D90A8-5CD4-481E-84CB-3C9F07AFD8B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Rectangle 6">
            <a:extLst>
              <a:ext uri="{FF2B5EF4-FFF2-40B4-BE49-F238E27FC236}">
                <a16:creationId xmlns:a16="http://schemas.microsoft.com/office/drawing/2014/main" id="{6839C409-12B5-44D7-AED9-25F04C7E25EF}"/>
              </a:ext>
            </a:extLst>
          </p:cNvPr>
          <p:cNvSpPr/>
          <p:nvPr/>
        </p:nvSpPr>
        <p:spPr>
          <a:xfrm>
            <a:off x="6701925" y="333401"/>
            <a:ext cx="4588115" cy="757130"/>
          </a:xfrm>
          <a:prstGeom prst="rect">
            <a:avLst/>
          </a:prstGeom>
        </p:spPr>
        <p:txBody>
          <a:bodyPr wrap="none">
            <a:spAutoFit/>
          </a:bodyPr>
          <a:lstStyle/>
          <a:p>
            <a:pPr>
              <a:lnSpc>
                <a:spcPct val="90000"/>
              </a:lnSpc>
              <a:spcBef>
                <a:spcPct val="0"/>
              </a:spcBef>
              <a:spcAft>
                <a:spcPts val="600"/>
              </a:spcAft>
            </a:pPr>
            <a:r>
              <a:rPr lang="en-US" sz="4800" dirty="0"/>
              <a:t>PHOTOMONTAGE</a:t>
            </a:r>
          </a:p>
        </p:txBody>
      </p:sp>
      <p:sp>
        <p:nvSpPr>
          <p:cNvPr id="9" name="Rectangle 8">
            <a:extLst>
              <a:ext uri="{FF2B5EF4-FFF2-40B4-BE49-F238E27FC236}">
                <a16:creationId xmlns:a16="http://schemas.microsoft.com/office/drawing/2014/main" id="{7C868982-4561-4270-BA9A-F254773BF93A}"/>
              </a:ext>
            </a:extLst>
          </p:cNvPr>
          <p:cNvSpPr/>
          <p:nvPr/>
        </p:nvSpPr>
        <p:spPr>
          <a:xfrm>
            <a:off x="6024154" y="2787469"/>
            <a:ext cx="6096000" cy="646331"/>
          </a:xfrm>
          <a:prstGeom prst="rect">
            <a:avLst/>
          </a:prstGeom>
        </p:spPr>
        <p:txBody>
          <a:bodyPr>
            <a:spAutoFit/>
          </a:bodyPr>
          <a:lstStyle/>
          <a:p>
            <a:r>
              <a:rPr lang="en-GB" dirty="0"/>
              <a:t>A montage is an assembly of images that relate to each other in some way to create a single work or part of a work of art.</a:t>
            </a:r>
          </a:p>
        </p:txBody>
      </p:sp>
      <p:sp>
        <p:nvSpPr>
          <p:cNvPr id="12" name="Rectangle 11">
            <a:extLst>
              <a:ext uri="{FF2B5EF4-FFF2-40B4-BE49-F238E27FC236}">
                <a16:creationId xmlns:a16="http://schemas.microsoft.com/office/drawing/2014/main" id="{C8DAE425-659F-4CB2-87F7-62379B60C39D}"/>
              </a:ext>
            </a:extLst>
          </p:cNvPr>
          <p:cNvSpPr/>
          <p:nvPr/>
        </p:nvSpPr>
        <p:spPr>
          <a:xfrm>
            <a:off x="5491234" y="4070531"/>
            <a:ext cx="6530189" cy="923330"/>
          </a:xfrm>
          <a:prstGeom prst="rect">
            <a:avLst/>
          </a:prstGeom>
        </p:spPr>
        <p:txBody>
          <a:bodyPr wrap="square">
            <a:spAutoFit/>
          </a:bodyPr>
          <a:lstStyle/>
          <a:p>
            <a:r>
              <a:rPr lang="en-GB" dirty="0"/>
              <a:t>Collage describes both the technique and the resulting work of art in which pieces of paper, photographs, fabric and other items are arranged and stuck down.</a:t>
            </a:r>
          </a:p>
        </p:txBody>
      </p:sp>
      <p:sp>
        <p:nvSpPr>
          <p:cNvPr id="14" name="Rectangle 13">
            <a:extLst>
              <a:ext uri="{FF2B5EF4-FFF2-40B4-BE49-F238E27FC236}">
                <a16:creationId xmlns:a16="http://schemas.microsoft.com/office/drawing/2014/main" id="{BACC4C55-FD11-4247-B3E3-E304E23F79BE}"/>
              </a:ext>
            </a:extLst>
          </p:cNvPr>
          <p:cNvSpPr/>
          <p:nvPr/>
        </p:nvSpPr>
        <p:spPr>
          <a:xfrm>
            <a:off x="4692241" y="5656398"/>
            <a:ext cx="7220125" cy="646331"/>
          </a:xfrm>
          <a:prstGeom prst="rect">
            <a:avLst/>
          </a:prstGeom>
        </p:spPr>
        <p:txBody>
          <a:bodyPr wrap="square">
            <a:spAutoFit/>
          </a:bodyPr>
          <a:lstStyle/>
          <a:p>
            <a:r>
              <a:rPr lang="en-GB" dirty="0"/>
              <a:t>Mixed media is a term used to describe artworks composed from a combination of different media or materials</a:t>
            </a:r>
          </a:p>
        </p:txBody>
      </p:sp>
      <p:sp>
        <p:nvSpPr>
          <p:cNvPr id="15" name="TextBox 14">
            <a:extLst>
              <a:ext uri="{FF2B5EF4-FFF2-40B4-BE49-F238E27FC236}">
                <a16:creationId xmlns:a16="http://schemas.microsoft.com/office/drawing/2014/main" id="{D6314B66-4930-426F-A574-10BC0255C937}"/>
              </a:ext>
            </a:extLst>
          </p:cNvPr>
          <p:cNvSpPr txBox="1"/>
          <p:nvPr/>
        </p:nvSpPr>
        <p:spPr>
          <a:xfrm>
            <a:off x="7935984" y="2215639"/>
            <a:ext cx="2004969" cy="369332"/>
          </a:xfrm>
          <a:prstGeom prst="rect">
            <a:avLst/>
          </a:prstGeom>
          <a:noFill/>
        </p:spPr>
        <p:txBody>
          <a:bodyPr wrap="square" rtlCol="0">
            <a:spAutoFit/>
          </a:bodyPr>
          <a:lstStyle/>
          <a:p>
            <a:pPr algn="ctr"/>
            <a:r>
              <a:rPr lang="en-US" dirty="0"/>
              <a:t>Art Terms</a:t>
            </a:r>
            <a:endParaRPr lang="en-GB" dirty="0"/>
          </a:p>
        </p:txBody>
      </p:sp>
    </p:spTree>
    <p:extLst>
      <p:ext uri="{BB962C8B-B14F-4D97-AF65-F5344CB8AC3E}">
        <p14:creationId xmlns:p14="http://schemas.microsoft.com/office/powerpoint/2010/main" val="113003107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4044128-C4A5-416D-9B63-1D83258522AC}"/>
              </a:ext>
            </a:extLst>
          </p:cNvPr>
          <p:cNvSpPr/>
          <p:nvPr/>
        </p:nvSpPr>
        <p:spPr>
          <a:xfrm>
            <a:off x="5589160" y="251926"/>
            <a:ext cx="6599792" cy="6083560"/>
          </a:xfrm>
          <a:prstGeom prst="rect">
            <a:avLst/>
          </a:prstGeom>
        </p:spPr>
        <p:txBody>
          <a:bodyPr vert="horz" lIns="91440" tIns="45720" rIns="91440" bIns="45720" rtlCol="0" anchor="ctr">
            <a:normAutofit/>
          </a:bodyPr>
          <a:lstStyle/>
          <a:p>
            <a:pPr>
              <a:lnSpc>
                <a:spcPct val="90000"/>
              </a:lnSpc>
              <a:spcAft>
                <a:spcPts val="600"/>
              </a:spcAft>
            </a:pPr>
            <a:r>
              <a:rPr lang="en-US" dirty="0"/>
              <a:t>It was first used as a technique by the </a:t>
            </a:r>
            <a:r>
              <a:rPr lang="en-US" dirty="0" err="1"/>
              <a:t>dadaists</a:t>
            </a:r>
            <a:r>
              <a:rPr lang="en-US" dirty="0"/>
              <a:t> in 1915 in their protests against the First World War. It was later adopted by the surrealists who exploited the possibilities photomontage offered by using free association to bring together widely disparate images, to reflect the workings of the unconscious mind.</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In 1923 the Russian constructivist Aleksander </a:t>
            </a:r>
            <a:r>
              <a:rPr lang="en-US" dirty="0" err="1"/>
              <a:t>Rodchenko</a:t>
            </a:r>
            <a:r>
              <a:rPr lang="en-US" dirty="0"/>
              <a:t> began experimenting with photomontage as a way of creating striking socially engaged imagery concerned with the placement and movement of objects in space.</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Other key exponents of the medium are John </a:t>
            </a:r>
            <a:r>
              <a:rPr lang="en-US" dirty="0" err="1"/>
              <a:t>Heartfield</a:t>
            </a:r>
            <a:r>
              <a:rPr lang="en-US" dirty="0"/>
              <a:t>, the German artist who reconstructed images from the media to protest against Germany’s Fascist regime and Peter Kennard; whose photomontages explored issues such as economic inequality, police brutality and the nuclear arms race between the 1970s and the 1990s.</a:t>
            </a:r>
          </a:p>
        </p:txBody>
      </p:sp>
      <p:pic>
        <p:nvPicPr>
          <p:cNvPr id="8" name="Picture 7">
            <a:extLst>
              <a:ext uri="{FF2B5EF4-FFF2-40B4-BE49-F238E27FC236}">
                <a16:creationId xmlns:a16="http://schemas.microsoft.com/office/drawing/2014/main" id="{C9234CF7-52E6-4E5A-8038-F2509D023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37" y="1047361"/>
            <a:ext cx="3820233" cy="4763278"/>
          </a:xfrm>
          <a:prstGeom prst="rect">
            <a:avLst/>
          </a:prstGeom>
        </p:spPr>
      </p:pic>
    </p:spTree>
    <p:extLst>
      <p:ext uri="{BB962C8B-B14F-4D97-AF65-F5344CB8AC3E}">
        <p14:creationId xmlns:p14="http://schemas.microsoft.com/office/powerpoint/2010/main" val="279578934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6734B1E-64DF-4029-8EF1-731B74D1254A}"/>
              </a:ext>
            </a:extLst>
          </p:cNvPr>
          <p:cNvSpPr txBox="1"/>
          <p:nvPr/>
        </p:nvSpPr>
        <p:spPr>
          <a:xfrm>
            <a:off x="2236058" y="-122890"/>
            <a:ext cx="2997705" cy="8336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dirty="0">
                <a:solidFill>
                  <a:schemeClr val="tx1"/>
                </a:solidFill>
                <a:latin typeface="+mj-lt"/>
                <a:ea typeface="+mj-ea"/>
                <a:cs typeface="+mj-cs"/>
              </a:rPr>
              <a:t>Techniques</a:t>
            </a:r>
          </a:p>
        </p:txBody>
      </p:sp>
      <p:sp>
        <p:nvSpPr>
          <p:cNvPr id="45" name="Freeform: Shape 32">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Content Placeholder 6">
            <a:extLst>
              <a:ext uri="{FF2B5EF4-FFF2-40B4-BE49-F238E27FC236}">
                <a16:creationId xmlns:a16="http://schemas.microsoft.com/office/drawing/2014/main" id="{B325924B-4298-4151-840E-CA307DF80C06}"/>
              </a:ext>
            </a:extLst>
          </p:cNvPr>
          <p:cNvPicPr>
            <a:picLocks noChangeAspect="1"/>
          </p:cNvPicPr>
          <p:nvPr/>
        </p:nvPicPr>
        <p:blipFill rotWithShape="1">
          <a:blip r:embed="rId2">
            <a:extLst>
              <a:ext uri="{28A0092B-C50C-407E-A947-70E740481C1C}">
                <a14:useLocalDpi xmlns:a14="http://schemas.microsoft.com/office/drawing/2010/main" val="0"/>
              </a:ext>
            </a:extLst>
          </a:blip>
          <a:srcRect r="-2"/>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46" name="Freeform: Shape 34">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Content Placeholder 5">
            <a:extLst>
              <a:ext uri="{FF2B5EF4-FFF2-40B4-BE49-F238E27FC236}">
                <a16:creationId xmlns:a16="http://schemas.microsoft.com/office/drawing/2014/main" id="{D0F5F601-89FA-4E31-A8D0-10E3877426E2}"/>
              </a:ext>
            </a:extLst>
          </p:cNvPr>
          <p:cNvPicPr>
            <a:picLocks noChangeAspect="1"/>
          </p:cNvPicPr>
          <p:nvPr/>
        </p:nvPicPr>
        <p:blipFill rotWithShape="1">
          <a:blip r:embed="rId3">
            <a:extLst>
              <a:ext uri="{28A0092B-C50C-407E-A947-70E740481C1C}">
                <a14:useLocalDpi xmlns:a14="http://schemas.microsoft.com/office/drawing/2010/main" val="0"/>
              </a:ext>
            </a:extLst>
          </a:blip>
          <a:srcRect r="-4"/>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4" name="Rectangle 3">
            <a:extLst>
              <a:ext uri="{FF2B5EF4-FFF2-40B4-BE49-F238E27FC236}">
                <a16:creationId xmlns:a16="http://schemas.microsoft.com/office/drawing/2014/main" id="{0A882619-2D83-4607-8081-DD7A41B64D3E}"/>
              </a:ext>
            </a:extLst>
          </p:cNvPr>
          <p:cNvSpPr/>
          <p:nvPr/>
        </p:nvSpPr>
        <p:spPr>
          <a:xfrm>
            <a:off x="5671561" y="2443486"/>
            <a:ext cx="2875181" cy="4431983"/>
          </a:xfrm>
          <a:prstGeom prst="rect">
            <a:avLst/>
          </a:prstGeom>
        </p:spPr>
        <p:txBody>
          <a:bodyPr wrap="square">
            <a:spAutoFit/>
          </a:bodyPr>
          <a:lstStyle/>
          <a:p>
            <a:pPr marL="571500" indent="-571500">
              <a:spcAft>
                <a:spcPts val="600"/>
              </a:spcAft>
              <a:buFont typeface="Arial" panose="020B0604020202020204" pitchFamily="34" charset="0"/>
              <a:buChar char="•"/>
            </a:pPr>
            <a:r>
              <a:rPr lang="en-GB" sz="3600" dirty="0"/>
              <a:t>Cut </a:t>
            </a:r>
          </a:p>
          <a:p>
            <a:pPr marL="571500" indent="-571500">
              <a:spcAft>
                <a:spcPts val="600"/>
              </a:spcAft>
              <a:buFont typeface="Arial" panose="020B0604020202020204" pitchFamily="34" charset="0"/>
              <a:buChar char="•"/>
            </a:pPr>
            <a:r>
              <a:rPr lang="en-GB" sz="3600" dirty="0"/>
              <a:t>Slice</a:t>
            </a:r>
          </a:p>
          <a:p>
            <a:pPr marL="571500" indent="-571500">
              <a:spcAft>
                <a:spcPts val="600"/>
              </a:spcAft>
              <a:buFont typeface="Arial" panose="020B0604020202020204" pitchFamily="34" charset="0"/>
              <a:buChar char="•"/>
            </a:pPr>
            <a:r>
              <a:rPr lang="en-GB" sz="3600" dirty="0"/>
              <a:t>Trim </a:t>
            </a:r>
          </a:p>
          <a:p>
            <a:pPr marL="571500" indent="-571500">
              <a:spcAft>
                <a:spcPts val="600"/>
              </a:spcAft>
              <a:buFont typeface="Arial" panose="020B0604020202020204" pitchFamily="34" charset="0"/>
              <a:buChar char="•"/>
            </a:pPr>
            <a:r>
              <a:rPr lang="en-GB" sz="3600" dirty="0"/>
              <a:t>Slide </a:t>
            </a:r>
          </a:p>
          <a:p>
            <a:pPr marL="571500" indent="-571500">
              <a:spcAft>
                <a:spcPts val="600"/>
              </a:spcAft>
              <a:buFont typeface="Arial" panose="020B0604020202020204" pitchFamily="34" charset="0"/>
              <a:buChar char="•"/>
            </a:pPr>
            <a:r>
              <a:rPr lang="en-GB" sz="3600" dirty="0"/>
              <a:t>Join </a:t>
            </a:r>
          </a:p>
          <a:p>
            <a:pPr marL="571500" indent="-571500">
              <a:spcAft>
                <a:spcPts val="600"/>
              </a:spcAft>
              <a:buFont typeface="Arial" panose="020B0604020202020204" pitchFamily="34" charset="0"/>
              <a:buChar char="•"/>
            </a:pPr>
            <a:r>
              <a:rPr lang="en-GB" sz="3600" dirty="0"/>
              <a:t>Add</a:t>
            </a:r>
          </a:p>
          <a:p>
            <a:pPr marL="571500" indent="-571500">
              <a:spcAft>
                <a:spcPts val="600"/>
              </a:spcAft>
              <a:buFont typeface="Arial" panose="020B0604020202020204" pitchFamily="34" charset="0"/>
              <a:buChar char="•"/>
            </a:pPr>
            <a:r>
              <a:rPr lang="en-GB" sz="3600" dirty="0"/>
              <a:t>Stick</a:t>
            </a:r>
            <a:r>
              <a:rPr lang="en-GB" sz="3600" dirty="0">
                <a:solidFill>
                  <a:schemeClr val="bg1"/>
                </a:solidFill>
              </a:rPr>
              <a:t>  </a:t>
            </a:r>
          </a:p>
        </p:txBody>
      </p:sp>
      <p:sp>
        <p:nvSpPr>
          <p:cNvPr id="5" name="Rectangle 4">
            <a:extLst>
              <a:ext uri="{FF2B5EF4-FFF2-40B4-BE49-F238E27FC236}">
                <a16:creationId xmlns:a16="http://schemas.microsoft.com/office/drawing/2014/main" id="{648A14F6-6878-45D1-9B37-19C7C41B82B8}"/>
              </a:ext>
            </a:extLst>
          </p:cNvPr>
          <p:cNvSpPr/>
          <p:nvPr/>
        </p:nvSpPr>
        <p:spPr>
          <a:xfrm>
            <a:off x="8566559" y="2513994"/>
            <a:ext cx="2544286" cy="3801041"/>
          </a:xfrm>
          <a:prstGeom prst="rect">
            <a:avLst/>
          </a:prstGeom>
        </p:spPr>
        <p:txBody>
          <a:bodyPr wrap="none">
            <a:spAutoFit/>
          </a:bodyPr>
          <a:lstStyle/>
          <a:p>
            <a:pPr marL="571500" indent="-571500">
              <a:spcAft>
                <a:spcPts val="600"/>
              </a:spcAft>
              <a:buFont typeface="Arial" panose="020B0604020202020204" pitchFamily="34" charset="0"/>
              <a:buChar char="•"/>
            </a:pPr>
            <a:r>
              <a:rPr lang="en-GB" sz="3600" dirty="0"/>
              <a:t>Combine </a:t>
            </a:r>
          </a:p>
          <a:p>
            <a:pPr marL="571500" indent="-571500">
              <a:spcAft>
                <a:spcPts val="600"/>
              </a:spcAft>
              <a:buFont typeface="Arial" panose="020B0604020202020204" pitchFamily="34" charset="0"/>
              <a:buChar char="•"/>
            </a:pPr>
            <a:r>
              <a:rPr lang="en-GB" sz="3600" dirty="0"/>
              <a:t>Match</a:t>
            </a:r>
          </a:p>
          <a:p>
            <a:pPr marL="571500" indent="-571500">
              <a:spcAft>
                <a:spcPts val="600"/>
              </a:spcAft>
              <a:buFont typeface="Arial" panose="020B0604020202020204" pitchFamily="34" charset="0"/>
              <a:buChar char="•"/>
            </a:pPr>
            <a:r>
              <a:rPr lang="en-GB" sz="3600" dirty="0"/>
              <a:t>Mix</a:t>
            </a:r>
          </a:p>
          <a:p>
            <a:pPr marL="571500" indent="-571500">
              <a:spcAft>
                <a:spcPts val="600"/>
              </a:spcAft>
              <a:buFont typeface="Arial" panose="020B0604020202020204" pitchFamily="34" charset="0"/>
              <a:buChar char="•"/>
            </a:pPr>
            <a:r>
              <a:rPr lang="en-GB" sz="3600" dirty="0"/>
              <a:t>Tear</a:t>
            </a:r>
          </a:p>
          <a:p>
            <a:pPr marL="571500" indent="-571500">
              <a:spcAft>
                <a:spcPts val="600"/>
              </a:spcAft>
              <a:buFont typeface="Arial" panose="020B0604020202020204" pitchFamily="34" charset="0"/>
              <a:buChar char="•"/>
            </a:pPr>
            <a:r>
              <a:rPr lang="en-GB" sz="3600" dirty="0"/>
              <a:t>Scrunch</a:t>
            </a:r>
          </a:p>
          <a:p>
            <a:pPr marL="571500" indent="-571500">
              <a:spcAft>
                <a:spcPts val="600"/>
              </a:spcAft>
              <a:buFont typeface="Arial" panose="020B0604020202020204" pitchFamily="34" charset="0"/>
              <a:buChar char="•"/>
            </a:pPr>
            <a:r>
              <a:rPr lang="en-GB" sz="3600" dirty="0"/>
              <a:t>Fold</a:t>
            </a:r>
          </a:p>
        </p:txBody>
      </p:sp>
    </p:spTree>
    <p:extLst>
      <p:ext uri="{BB962C8B-B14F-4D97-AF65-F5344CB8AC3E}">
        <p14:creationId xmlns:p14="http://schemas.microsoft.com/office/powerpoint/2010/main" val="395438298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EB159E74-3139-4048-89F3-7868BDD72B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4080" y="643467"/>
            <a:ext cx="1625847" cy="2435726"/>
          </a:xfrm>
          <a:prstGeom prst="rect">
            <a:avLst/>
          </a:prstGeom>
        </p:spPr>
      </p:pic>
      <p:sp>
        <p:nvSpPr>
          <p:cNvPr id="15" name="Freeform: Shape 14">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3">
            <a:extLst>
              <a:ext uri="{FF2B5EF4-FFF2-40B4-BE49-F238E27FC236}">
                <a16:creationId xmlns:a16="http://schemas.microsoft.com/office/drawing/2014/main" id="{47E587F6-24C2-40E6-AC02-5912D35C3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168" y="3826725"/>
            <a:ext cx="1853669" cy="2399572"/>
          </a:xfrm>
          <a:prstGeom prst="rect">
            <a:avLst/>
          </a:prstGeom>
        </p:spPr>
      </p:pic>
      <p:sp>
        <p:nvSpPr>
          <p:cNvPr id="19" name="Freeform: Shape 18">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3">
            <a:extLst>
              <a:ext uri="{FF2B5EF4-FFF2-40B4-BE49-F238E27FC236}">
                <a16:creationId xmlns:a16="http://schemas.microsoft.com/office/drawing/2014/main" id="{BC868759-16F1-4E11-A6DC-8E845962E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213" y="2240371"/>
            <a:ext cx="2971573" cy="2377259"/>
          </a:xfrm>
          <a:prstGeom prst="rect">
            <a:avLst/>
          </a:prstGeom>
        </p:spPr>
      </p:pic>
      <p:pic>
        <p:nvPicPr>
          <p:cNvPr id="7" name="Content Placeholder 3">
            <a:extLst>
              <a:ext uri="{FF2B5EF4-FFF2-40B4-BE49-F238E27FC236}">
                <a16:creationId xmlns:a16="http://schemas.microsoft.com/office/drawing/2014/main" id="{61ADD6E6-C735-42EE-8237-A62770208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1646" y="631704"/>
            <a:ext cx="1706699" cy="2420851"/>
          </a:xfrm>
          <a:prstGeom prst="rect">
            <a:avLst/>
          </a:prstGeom>
        </p:spPr>
      </p:pic>
      <p:pic>
        <p:nvPicPr>
          <p:cNvPr id="5" name="Content Placeholder 4">
            <a:extLst>
              <a:ext uri="{FF2B5EF4-FFF2-40B4-BE49-F238E27FC236}">
                <a16:creationId xmlns:a16="http://schemas.microsoft.com/office/drawing/2014/main" id="{48FF00F0-7087-4548-9A26-A1018A3CCDD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247703" y="3810893"/>
            <a:ext cx="1674584" cy="2415404"/>
          </a:xfrm>
          <a:prstGeom prst="rect">
            <a:avLst/>
          </a:prstGeom>
        </p:spPr>
      </p:pic>
    </p:spTree>
    <p:extLst>
      <p:ext uri="{BB962C8B-B14F-4D97-AF65-F5344CB8AC3E}">
        <p14:creationId xmlns:p14="http://schemas.microsoft.com/office/powerpoint/2010/main" val="374337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person wearing a white shirt and black hair&#10;&#10;Description automatically generated">
            <a:extLst>
              <a:ext uri="{FF2B5EF4-FFF2-40B4-BE49-F238E27FC236}">
                <a16:creationId xmlns:a16="http://schemas.microsoft.com/office/drawing/2014/main" id="{0EB13CF4-0FB9-4FF6-AD79-11D1182D96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403" y="643467"/>
            <a:ext cx="1601201" cy="2435726"/>
          </a:xfrm>
          <a:prstGeom prst="rect">
            <a:avLst/>
          </a:prstGeom>
        </p:spPr>
      </p:pic>
      <p:sp>
        <p:nvSpPr>
          <p:cNvPr id="15" name="Freeform: Shape 14">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3" descr="A group of people standing next to a person wearing a suit and tie&#10;&#10;Description automatically generated">
            <a:extLst>
              <a:ext uri="{FF2B5EF4-FFF2-40B4-BE49-F238E27FC236}">
                <a16:creationId xmlns:a16="http://schemas.microsoft.com/office/drawing/2014/main" id="{D4DB6A51-6737-42F1-9CB9-ABC422660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169" y="3826725"/>
            <a:ext cx="1865667" cy="2399572"/>
          </a:xfrm>
          <a:prstGeom prst="rect">
            <a:avLst/>
          </a:prstGeom>
        </p:spPr>
      </p:pic>
      <p:sp>
        <p:nvSpPr>
          <p:cNvPr id="19" name="Freeform: Shape 18">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3" descr="A picture containing sitting, pair, cutting, covered&#10;&#10;Description automatically generated">
            <a:extLst>
              <a:ext uri="{FF2B5EF4-FFF2-40B4-BE49-F238E27FC236}">
                <a16:creationId xmlns:a16="http://schemas.microsoft.com/office/drawing/2014/main" id="{51E18F2B-8887-424D-843B-9B89B8EB3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743" y="2240371"/>
            <a:ext cx="3212512" cy="2377259"/>
          </a:xfrm>
          <a:prstGeom prst="rect">
            <a:avLst/>
          </a:prstGeom>
        </p:spPr>
      </p:pic>
      <p:pic>
        <p:nvPicPr>
          <p:cNvPr id="6" name="Content Placeholder 3" descr="A close up of a mans face&#10;&#10;Description automatically generated">
            <a:extLst>
              <a:ext uri="{FF2B5EF4-FFF2-40B4-BE49-F238E27FC236}">
                <a16:creationId xmlns:a16="http://schemas.microsoft.com/office/drawing/2014/main" id="{F4BD5D10-A5C6-4AD5-A860-5CEB0D5666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6776" y="631704"/>
            <a:ext cx="1676439" cy="2420851"/>
          </a:xfrm>
          <a:prstGeom prst="rect">
            <a:avLst/>
          </a:prstGeom>
        </p:spPr>
      </p:pic>
      <p:pic>
        <p:nvPicPr>
          <p:cNvPr id="5" name="Content Placeholder 3" descr="A picture containing outdoor, grass, white, sitting&#10;&#10;Description automatically generated">
            <a:extLst>
              <a:ext uri="{FF2B5EF4-FFF2-40B4-BE49-F238E27FC236}">
                <a16:creationId xmlns:a16="http://schemas.microsoft.com/office/drawing/2014/main" id="{902E200C-A7B3-483A-8C9F-E37609016E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1477" y="3810893"/>
            <a:ext cx="1827036" cy="2415404"/>
          </a:xfrm>
          <a:prstGeom prst="rect">
            <a:avLst/>
          </a:prstGeom>
        </p:spPr>
      </p:pic>
    </p:spTree>
    <p:extLst>
      <p:ext uri="{BB962C8B-B14F-4D97-AF65-F5344CB8AC3E}">
        <p14:creationId xmlns:p14="http://schemas.microsoft.com/office/powerpoint/2010/main" val="248945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056"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3">
            <a:extLst>
              <a:ext uri="{FF2B5EF4-FFF2-40B4-BE49-F238E27FC236}">
                <a16:creationId xmlns:a16="http://schemas.microsoft.com/office/drawing/2014/main" id="{3B032132-3C74-49AA-99AD-901573F6C74A}"/>
              </a:ext>
            </a:extLst>
          </p:cNvPr>
          <p:cNvPicPr>
            <a:picLocks noChangeAspect="1"/>
          </p:cNvPicPr>
          <p:nvPr/>
        </p:nvPicPr>
        <p:blipFill rotWithShape="1">
          <a:blip r:embed="rId2">
            <a:extLst>
              <a:ext uri="{28A0092B-C50C-407E-A947-70E740481C1C}">
                <a14:useLocalDpi xmlns:a14="http://schemas.microsoft.com/office/drawing/2010/main" val="0"/>
              </a:ext>
            </a:extLst>
          </a:blip>
          <a:srcRect r="-4"/>
          <a:stretch/>
        </p:blipFill>
        <p:spPr>
          <a:xfrm>
            <a:off x="1516648"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15" name="Freeform: Shape 14">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3">
            <a:extLst>
              <a:ext uri="{FF2B5EF4-FFF2-40B4-BE49-F238E27FC236}">
                <a16:creationId xmlns:a16="http://schemas.microsoft.com/office/drawing/2014/main" id="{BF5DB216-CA92-4380-B200-679C6697592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p:spPr>
      </p:pic>
      <p:sp>
        <p:nvSpPr>
          <p:cNvPr id="10" name="Content Placeholder 9">
            <a:extLst>
              <a:ext uri="{FF2B5EF4-FFF2-40B4-BE49-F238E27FC236}">
                <a16:creationId xmlns:a16="http://schemas.microsoft.com/office/drawing/2014/main" id="{F09999AC-DF0E-4F13-B76A-DD3ED2D453AE}"/>
              </a:ext>
            </a:extLst>
          </p:cNvPr>
          <p:cNvSpPr>
            <a:spLocks noGrp="1"/>
          </p:cNvSpPr>
          <p:nvPr>
            <p:ph idx="1"/>
          </p:nvPr>
        </p:nvSpPr>
        <p:spPr>
          <a:xfrm>
            <a:off x="7907890" y="1880884"/>
            <a:ext cx="2431864" cy="3181684"/>
          </a:xfrm>
        </p:spPr>
        <p:txBody>
          <a:bodyPr anchor="t">
            <a:normAutofit/>
          </a:bodyPr>
          <a:lstStyle/>
          <a:p>
            <a:r>
              <a:rPr lang="en-GB" sz="3600" dirty="0"/>
              <a:t>Burn</a:t>
            </a:r>
          </a:p>
          <a:p>
            <a:r>
              <a:rPr lang="en-GB" sz="3600" dirty="0"/>
              <a:t>Scratch</a:t>
            </a:r>
          </a:p>
          <a:p>
            <a:r>
              <a:rPr lang="en-GB" sz="3600" dirty="0"/>
              <a:t>Stitch</a:t>
            </a:r>
          </a:p>
          <a:p>
            <a:r>
              <a:rPr lang="en-GB" sz="3600" dirty="0"/>
              <a:t>Punch</a:t>
            </a:r>
          </a:p>
          <a:p>
            <a:r>
              <a:rPr lang="en-GB" sz="3600" dirty="0"/>
              <a:t>Weave</a:t>
            </a:r>
          </a:p>
          <a:p>
            <a:endParaRPr lang="en-US" sz="1800" dirty="0"/>
          </a:p>
        </p:txBody>
      </p:sp>
      <p:sp>
        <p:nvSpPr>
          <p:cNvPr id="11" name="TextBox 10">
            <a:extLst>
              <a:ext uri="{FF2B5EF4-FFF2-40B4-BE49-F238E27FC236}">
                <a16:creationId xmlns:a16="http://schemas.microsoft.com/office/drawing/2014/main" id="{77315CD4-8EFF-4E48-8645-B174F04CF3C8}"/>
              </a:ext>
            </a:extLst>
          </p:cNvPr>
          <p:cNvSpPr txBox="1"/>
          <p:nvPr/>
        </p:nvSpPr>
        <p:spPr>
          <a:xfrm>
            <a:off x="2236058" y="-122890"/>
            <a:ext cx="2997705" cy="8336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dirty="0">
                <a:solidFill>
                  <a:schemeClr val="tx1"/>
                </a:solidFill>
                <a:latin typeface="+mj-lt"/>
                <a:ea typeface="+mj-ea"/>
                <a:cs typeface="+mj-cs"/>
              </a:rPr>
              <a:t>Techniques</a:t>
            </a:r>
          </a:p>
        </p:txBody>
      </p:sp>
    </p:spTree>
    <p:extLst>
      <p:ext uri="{BB962C8B-B14F-4D97-AF65-F5344CB8AC3E}">
        <p14:creationId xmlns:p14="http://schemas.microsoft.com/office/powerpoint/2010/main" val="16733668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3">
            <a:extLst>
              <a:ext uri="{FF2B5EF4-FFF2-40B4-BE49-F238E27FC236}">
                <a16:creationId xmlns:a16="http://schemas.microsoft.com/office/drawing/2014/main" id="{7859086F-6393-421F-AA06-337F199251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169" y="643467"/>
            <a:ext cx="1613668" cy="2435726"/>
          </a:xfrm>
          <a:prstGeom prst="rect">
            <a:avLst/>
          </a:prstGeom>
        </p:spPr>
      </p:pic>
      <p:sp>
        <p:nvSpPr>
          <p:cNvPr id="15" name="Freeform: Shape 14">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5" descr="A tree in a forest&#10;&#10;Description automatically generated">
            <a:extLst>
              <a:ext uri="{FF2B5EF4-FFF2-40B4-BE49-F238E27FC236}">
                <a16:creationId xmlns:a16="http://schemas.microsoft.com/office/drawing/2014/main" id="{341F32BE-9A90-4067-B2DB-CEB02E96E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3898869"/>
            <a:ext cx="2927072" cy="2255284"/>
          </a:xfrm>
          <a:prstGeom prst="rect">
            <a:avLst/>
          </a:prstGeom>
        </p:spPr>
      </p:pic>
      <p:sp>
        <p:nvSpPr>
          <p:cNvPr id="19" name="Freeform: Shape 18">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E0E0A580-905D-47B6-B163-6D53BFB74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469" y="2274108"/>
            <a:ext cx="3581061" cy="2309784"/>
          </a:xfrm>
          <a:prstGeom prst="rect">
            <a:avLst/>
          </a:prstGeom>
        </p:spPr>
      </p:pic>
      <p:pic>
        <p:nvPicPr>
          <p:cNvPr id="8" name="Content Placeholder 3" descr="A person wearing a hat&#10;&#10;Description automatically generated">
            <a:extLst>
              <a:ext uri="{FF2B5EF4-FFF2-40B4-BE49-F238E27FC236}">
                <a16:creationId xmlns:a16="http://schemas.microsoft.com/office/drawing/2014/main" id="{F00C20BD-7700-4C7B-93FA-CFA0C98E6A9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131786" y="631704"/>
            <a:ext cx="1906420" cy="2420851"/>
          </a:xfrm>
          <a:prstGeom prst="rect">
            <a:avLst/>
          </a:prstGeom>
        </p:spPr>
      </p:pic>
      <p:pic>
        <p:nvPicPr>
          <p:cNvPr id="7" name="Content Placeholder 3">
            <a:extLst>
              <a:ext uri="{FF2B5EF4-FFF2-40B4-BE49-F238E27FC236}">
                <a16:creationId xmlns:a16="http://schemas.microsoft.com/office/drawing/2014/main" id="{A4C06FFA-43C7-4930-8DA7-7E08EE18E9F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876841" y="3810893"/>
            <a:ext cx="2416308" cy="2415404"/>
          </a:xfrm>
          <a:prstGeom prst="rect">
            <a:avLst/>
          </a:prstGeom>
        </p:spPr>
      </p:pic>
    </p:spTree>
    <p:extLst>
      <p:ext uri="{BB962C8B-B14F-4D97-AF65-F5344CB8AC3E}">
        <p14:creationId xmlns:p14="http://schemas.microsoft.com/office/powerpoint/2010/main" val="288856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6221AE4-70BA-42AC-885F-3A7CCA085087}"/>
              </a:ext>
            </a:extLst>
          </p:cNvPr>
          <p:cNvSpPr/>
          <p:nvPr/>
        </p:nvSpPr>
        <p:spPr>
          <a:xfrm>
            <a:off x="655320" y="2644518"/>
            <a:ext cx="9013052" cy="332725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John </a:t>
            </a:r>
            <a:r>
              <a:rPr lang="en-US" sz="2000" dirty="0" err="1"/>
              <a:t>Stezaker</a:t>
            </a:r>
            <a:endParaRPr lang="en-US" sz="2000" dirty="0"/>
          </a:p>
          <a:p>
            <a:pPr indent="-228600">
              <a:lnSpc>
                <a:spcPct val="90000"/>
              </a:lnSpc>
              <a:spcAft>
                <a:spcPts val="600"/>
              </a:spcAft>
              <a:buFont typeface="Arial" panose="020B0604020202020204" pitchFamily="34" charset="0"/>
              <a:buChar char="•"/>
            </a:pPr>
            <a:r>
              <a:rPr lang="en-US" sz="2000" dirty="0"/>
              <a:t>Bobby Neal Adams</a:t>
            </a:r>
          </a:p>
          <a:p>
            <a:pPr indent="-228600">
              <a:lnSpc>
                <a:spcPct val="90000"/>
              </a:lnSpc>
              <a:spcAft>
                <a:spcPts val="600"/>
              </a:spcAft>
              <a:buFont typeface="Arial" panose="020B0604020202020204" pitchFamily="34" charset="0"/>
              <a:buChar char="•"/>
            </a:pPr>
            <a:r>
              <a:rPr lang="en-US" sz="2000" dirty="0"/>
              <a:t>Linder Sterling</a:t>
            </a:r>
          </a:p>
          <a:p>
            <a:pPr indent="-228600">
              <a:lnSpc>
                <a:spcPct val="90000"/>
              </a:lnSpc>
              <a:spcAft>
                <a:spcPts val="600"/>
              </a:spcAft>
              <a:buFont typeface="Arial" panose="020B0604020202020204" pitchFamily="34" charset="0"/>
              <a:buChar char="•"/>
            </a:pPr>
            <a:r>
              <a:rPr lang="en-US" sz="2000" dirty="0"/>
              <a:t>Johanna Goodman</a:t>
            </a:r>
          </a:p>
          <a:p>
            <a:pPr indent="-228600">
              <a:lnSpc>
                <a:spcPct val="90000"/>
              </a:lnSpc>
              <a:spcAft>
                <a:spcPts val="600"/>
              </a:spcAft>
              <a:buFont typeface="Arial" panose="020B0604020202020204" pitchFamily="34" charset="0"/>
              <a:buChar char="•"/>
            </a:pPr>
            <a:r>
              <a:rPr lang="en-US" sz="2000" dirty="0"/>
              <a:t>Max-o-</a:t>
            </a:r>
            <a:r>
              <a:rPr lang="en-US" sz="2000" dirty="0" err="1"/>
              <a:t>matic</a:t>
            </a:r>
            <a:endParaRPr lang="en-US" sz="2000" dirty="0"/>
          </a:p>
          <a:p>
            <a:pPr indent="-228600">
              <a:lnSpc>
                <a:spcPct val="90000"/>
              </a:lnSpc>
              <a:spcAft>
                <a:spcPts val="600"/>
              </a:spcAft>
              <a:buFont typeface="Arial" panose="020B0604020202020204" pitchFamily="34" charset="0"/>
              <a:buChar char="•"/>
            </a:pPr>
            <a:r>
              <a:rPr lang="en-US" sz="2000" dirty="0"/>
              <a:t>Luis </a:t>
            </a:r>
            <a:r>
              <a:rPr lang="en-US" sz="2000" dirty="0" err="1"/>
              <a:t>Dourabo</a:t>
            </a:r>
            <a:endParaRPr lang="en-US" sz="2000" dirty="0"/>
          </a:p>
          <a:p>
            <a:pPr indent="-228600">
              <a:lnSpc>
                <a:spcPct val="90000"/>
              </a:lnSpc>
              <a:spcAft>
                <a:spcPts val="600"/>
              </a:spcAft>
              <a:buFont typeface="Arial" panose="020B0604020202020204" pitchFamily="34" charset="0"/>
              <a:buChar char="•"/>
            </a:pPr>
            <a:r>
              <a:rPr lang="en-US" sz="2000" dirty="0"/>
              <a:t>Joe Castro</a:t>
            </a:r>
          </a:p>
          <a:p>
            <a:pPr indent="-228600">
              <a:lnSpc>
                <a:spcPct val="90000"/>
              </a:lnSpc>
              <a:spcAft>
                <a:spcPts val="600"/>
              </a:spcAft>
              <a:buFont typeface="Arial" panose="020B0604020202020204" pitchFamily="34" charset="0"/>
              <a:buChar char="•"/>
            </a:pPr>
            <a:r>
              <a:rPr lang="en-US" sz="2000" dirty="0"/>
              <a:t>Bela </a:t>
            </a:r>
            <a:r>
              <a:rPr lang="en-US" sz="2000" dirty="0" err="1"/>
              <a:t>Borsodi</a:t>
            </a:r>
            <a:endParaRPr lang="en-US" sz="2000" dirty="0"/>
          </a:p>
        </p:txBody>
      </p:sp>
      <p:sp>
        <p:nvSpPr>
          <p:cNvPr id="5" name="TextBox 4">
            <a:extLst>
              <a:ext uri="{FF2B5EF4-FFF2-40B4-BE49-F238E27FC236}">
                <a16:creationId xmlns:a16="http://schemas.microsoft.com/office/drawing/2014/main" id="{919A32B5-95B3-4CCE-A20C-909B5D85EC87}"/>
              </a:ext>
            </a:extLst>
          </p:cNvPr>
          <p:cNvSpPr txBox="1"/>
          <p:nvPr/>
        </p:nvSpPr>
        <p:spPr>
          <a:xfrm>
            <a:off x="763661" y="1598464"/>
            <a:ext cx="2920481" cy="369332"/>
          </a:xfrm>
          <a:prstGeom prst="rect">
            <a:avLst/>
          </a:prstGeom>
          <a:noFill/>
        </p:spPr>
        <p:txBody>
          <a:bodyPr wrap="square" rtlCol="0">
            <a:spAutoFit/>
          </a:bodyPr>
          <a:lstStyle/>
          <a:p>
            <a:r>
              <a:rPr lang="en-US" dirty="0"/>
              <a:t>Artists to investigate</a:t>
            </a:r>
            <a:endParaRPr lang="en-GB" dirty="0"/>
          </a:p>
        </p:txBody>
      </p:sp>
    </p:spTree>
    <p:extLst>
      <p:ext uri="{BB962C8B-B14F-4D97-AF65-F5344CB8AC3E}">
        <p14:creationId xmlns:p14="http://schemas.microsoft.com/office/powerpoint/2010/main" val="114278238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477</Words>
  <Application>Microsoft Office PowerPoint</Application>
  <PresentationFormat>Widescreen</PresentationFormat>
  <Paragraphs>84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Gill Sans</vt:lpstr>
      <vt:lpstr>Lemon/Milk</vt:lpstr>
      <vt:lpstr>Office Theme</vt:lpstr>
      <vt:lpstr>Photomontage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Photomontage</dc:title>
  <dc:creator>Simon Palma</dc:creator>
  <cp:lastModifiedBy>Simon Palma</cp:lastModifiedBy>
  <cp:revision>4</cp:revision>
  <dcterms:created xsi:type="dcterms:W3CDTF">2020-03-30T19:10:30Z</dcterms:created>
  <dcterms:modified xsi:type="dcterms:W3CDTF">2020-03-30T19:38:51Z</dcterms:modified>
</cp:coreProperties>
</file>