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Montserrat SemiBold"/>
      <p:regular r:id="rId21"/>
      <p:bold r:id="rId22"/>
      <p:italic r:id="rId23"/>
      <p:boldItalic r:id="rId24"/>
    </p:embeddedFont>
    <p:embeddedFont>
      <p:font typeface="Montserrat Light"/>
      <p:regular r:id="rId25"/>
      <p:bold r:id="rId26"/>
      <p:italic r:id="rId27"/>
      <p:boldItalic r:id="rId28"/>
    </p:embeddedFont>
    <p:embeddedFont>
      <p:font typeface="Quicksand"/>
      <p:regular r:id="rId29"/>
      <p:bold r:id="rId30"/>
    </p:embeddedFont>
    <p:embeddedFont>
      <p:font typeface="Roboto Mono"/>
      <p:regular r:id="rId31"/>
      <p:bold r:id="rId32"/>
      <p:italic r:id="rId33"/>
      <p:boldItalic r:id="rId34"/>
    </p:embeddedFont>
    <p:embeddedFont>
      <p:font typeface="Quicksand Medium"/>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bold.fntdata"/><Relationship Id="rId25" Type="http://schemas.openxmlformats.org/officeDocument/2006/relationships/font" Target="fonts/MontserratLight-regular.fntdata"/><Relationship Id="rId28" Type="http://schemas.openxmlformats.org/officeDocument/2006/relationships/font" Target="fonts/MontserratLight-boldItalic.fntdata"/><Relationship Id="rId27" Type="http://schemas.openxmlformats.org/officeDocument/2006/relationships/font" Target="fonts/MontserratLight-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icksand-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Mono-regular.fntdata"/><Relationship Id="rId30" Type="http://schemas.openxmlformats.org/officeDocument/2006/relationships/font" Target="fonts/Quicksand-bold.fntdata"/><Relationship Id="rId11" Type="http://schemas.openxmlformats.org/officeDocument/2006/relationships/slide" Target="slides/slide7.xml"/><Relationship Id="rId33" Type="http://schemas.openxmlformats.org/officeDocument/2006/relationships/font" Target="fonts/RobotoMono-italic.fntdata"/><Relationship Id="rId10" Type="http://schemas.openxmlformats.org/officeDocument/2006/relationships/slide" Target="slides/slide6.xml"/><Relationship Id="rId32" Type="http://schemas.openxmlformats.org/officeDocument/2006/relationships/font" Target="fonts/RobotoMono-bold.fntdata"/><Relationship Id="rId13" Type="http://schemas.openxmlformats.org/officeDocument/2006/relationships/slide" Target="slides/slide9.xml"/><Relationship Id="rId35" Type="http://schemas.openxmlformats.org/officeDocument/2006/relationships/font" Target="fonts/QuicksandMedium-regular.fntdata"/><Relationship Id="rId12" Type="http://schemas.openxmlformats.org/officeDocument/2006/relationships/slide" Target="slides/slide8.xml"/><Relationship Id="rId34" Type="http://schemas.openxmlformats.org/officeDocument/2006/relationships/font" Target="fonts/RobotoMono-boldItalic.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QuicksandMedium-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cce.io/tcc" TargetMode="External"/><Relationship Id="rId3" Type="http://schemas.openxmlformats.org/officeDocument/2006/relationships/hyperlink" Target="https://ncce.io/og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smartphone-app-news-web-internet-1184883/"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vectors/school-school-supplies-education-1555910/" TargetMode="External"/><Relationship Id="rId3" Type="http://schemas.openxmlformats.org/officeDocument/2006/relationships/hyperlink" Target="https://pixabay.com/illustrations/sketch-cartoon-space-set-3045125/" TargetMode="External"/><Relationship Id="rId4" Type="http://schemas.openxmlformats.org/officeDocument/2006/relationships/hyperlink" Target="https://pixabay.com/vectors/cookie-chocolate-chip-blurred-307960/"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smartphone-app-news-web-internet-1184883/"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checklist-clipboard-questionnaire-1622517/"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illustrations/checklist-clipboard-questionnaire-1622517/"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5ea948baa0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5ea948baa0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000">
                <a:solidFill>
                  <a:schemeClr val="dk1"/>
                </a:solidFill>
                <a:latin typeface="Quicksand"/>
                <a:ea typeface="Quicksand"/>
                <a:cs typeface="Quicksand"/>
                <a:sym typeface="Quicksand"/>
              </a:rPr>
              <a:t>Last updated: 10-05-2021</a:t>
            </a:r>
            <a:endParaRPr sz="1000">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Quicksand"/>
              <a:ea typeface="Quicksand"/>
              <a:cs typeface="Quicksand"/>
              <a:sym typeface="Quicksand"/>
            </a:endParaRPr>
          </a:p>
          <a:p>
            <a:pPr indent="0" lvl="0" marL="0" rtl="0" algn="l">
              <a:lnSpc>
                <a:spcPct val="115000"/>
              </a:lnSpc>
              <a:spcBef>
                <a:spcPts val="0"/>
              </a:spcBef>
              <a:spcAft>
                <a:spcPts val="0"/>
              </a:spcAft>
              <a:buClr>
                <a:srgbClr val="5B5BA5"/>
              </a:buClr>
              <a:buSzPts val="1100"/>
              <a:buFont typeface="Arial"/>
              <a:buNone/>
            </a:pPr>
            <a:r>
              <a:rPr lang="en-GB" sz="1000">
                <a:solidFill>
                  <a:schemeClr val="dk1"/>
                </a:solidFill>
                <a:latin typeface="Quicksand"/>
                <a:ea typeface="Quicksand"/>
                <a:cs typeface="Quicksand"/>
                <a:sym typeface="Quicksand"/>
              </a:rPr>
              <a:t>Resources are updated regularly — the latest version is available at: </a:t>
            </a:r>
            <a:r>
              <a:rPr lang="en-GB" sz="1000" u="sng">
                <a:solidFill>
                  <a:schemeClr val="dk1"/>
                </a:solidFill>
                <a:latin typeface="Quicksand"/>
                <a:ea typeface="Quicksand"/>
                <a:cs typeface="Quicksand"/>
                <a:sym typeface="Quicksand"/>
                <a:hlinkClick r:id="rId2">
                  <a:extLst>
                    <a:ext uri="{A12FA001-AC4F-418D-AE19-62706E023703}">
                      <ahyp:hlinkClr val="tx"/>
                    </a:ext>
                  </a:extLst>
                </a:hlinkClick>
              </a:rPr>
              <a:t>ncce.io/tcc</a:t>
            </a:r>
            <a:r>
              <a:rPr lang="en-GB" sz="1000">
                <a:solidFill>
                  <a:schemeClr val="dk1"/>
                </a:solidFill>
                <a:latin typeface="Quicksand"/>
                <a:ea typeface="Quicksand"/>
                <a:cs typeface="Quicksand"/>
                <a:sym typeface="Quicksand"/>
              </a:rPr>
              <a:t>.</a:t>
            </a:r>
            <a:endParaRPr sz="1000">
              <a:latin typeface="Quicksand"/>
              <a:ea typeface="Quicksand"/>
              <a:cs typeface="Quicksand"/>
              <a:sym typeface="Quicksand"/>
            </a:endParaRPr>
          </a:p>
          <a:p>
            <a:pPr indent="0" lvl="0" marL="0" rtl="0" algn="l">
              <a:lnSpc>
                <a:spcPct val="115000"/>
              </a:lnSpc>
              <a:spcBef>
                <a:spcPts val="0"/>
              </a:spcBef>
              <a:spcAft>
                <a:spcPts val="0"/>
              </a:spcAft>
              <a:buNone/>
            </a:pPr>
            <a:r>
              <a:rPr lang="en-GB" sz="1000">
                <a:latin typeface="Quicksand"/>
                <a:ea typeface="Quicksand"/>
                <a:cs typeface="Quicksand"/>
                <a:sym typeface="Quicksand"/>
              </a:rPr>
              <a:t>This resource is licensed under the Open Government Licence, version 3. For more information on this licence, see </a:t>
            </a:r>
            <a:r>
              <a:rPr lang="en-GB" sz="1000" u="sng">
                <a:solidFill>
                  <a:schemeClr val="hlink"/>
                </a:solidFill>
                <a:latin typeface="Quicksand"/>
                <a:ea typeface="Quicksand"/>
                <a:cs typeface="Quicksand"/>
                <a:sym typeface="Quicksand"/>
                <a:hlinkClick r:id="rId3"/>
              </a:rPr>
              <a:t>ncce.io/ogl</a:t>
            </a:r>
            <a:r>
              <a:rPr lang="en-GB" sz="1000">
                <a:latin typeface="Quicksand"/>
                <a:ea typeface="Quicksand"/>
                <a:cs typeface="Quicksand"/>
                <a:sym typeface="Quicksand"/>
              </a:rPr>
              <a:t>.</a:t>
            </a:r>
            <a:endParaRPr sz="900">
              <a:solidFill>
                <a:srgbClr val="666666"/>
              </a:solidFill>
              <a:latin typeface="Quicksand"/>
              <a:ea typeface="Quicksand"/>
              <a:cs typeface="Quicksand"/>
              <a:sym typeface="Quicksan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7587074b4a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7587074b4a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2"/>
              </a:rPr>
              <a:t>https://pixabay.com/illustrations/smartphone-app-news-web-internet-1184883</a:t>
            </a:r>
            <a:endParaRPr sz="1000">
              <a:latin typeface="Quicksand"/>
              <a:ea typeface="Quicksand"/>
              <a:cs typeface="Quicksand"/>
              <a:sym typeface="Quicksan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75ae46c7f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75ae46c7f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Quicksand"/>
                <a:ea typeface="Quicksand"/>
                <a:cs typeface="Quicksand"/>
                <a:sym typeface="Quicksand"/>
              </a:rPr>
              <a:t>Calculator</a:t>
            </a:r>
            <a:r>
              <a:rPr lang="en-GB" sz="1000">
                <a:latin typeface="Quicksand"/>
                <a:ea typeface="Quicksand"/>
                <a:cs typeface="Quicksand"/>
                <a:sym typeface="Quicksand"/>
              </a:rPr>
              <a:t>: </a:t>
            </a:r>
            <a:r>
              <a:rPr lang="en-GB" sz="1000" u="sng">
                <a:solidFill>
                  <a:schemeClr val="hlink"/>
                </a:solidFill>
                <a:latin typeface="Quicksand"/>
                <a:ea typeface="Quicksand"/>
                <a:cs typeface="Quicksand"/>
                <a:sym typeface="Quicksand"/>
                <a:hlinkClick r:id="rId2"/>
              </a:rPr>
              <a:t>https://pixabay.com/vectors/school-school-supplies-education-1555910</a:t>
            </a:r>
            <a:endParaRPr sz="1000">
              <a:latin typeface="Quicksand"/>
              <a:ea typeface="Quicksand"/>
              <a:cs typeface="Quicksand"/>
              <a:sym typeface="Quicksand"/>
            </a:endParaRPr>
          </a:p>
          <a:p>
            <a:pPr indent="0" lvl="0" marL="0" rtl="0" algn="l">
              <a:spcBef>
                <a:spcPts val="0"/>
              </a:spcBef>
              <a:spcAft>
                <a:spcPts val="0"/>
              </a:spcAft>
              <a:buNone/>
            </a:pPr>
            <a:r>
              <a:rPr lang="en-GB" sz="1000">
                <a:latin typeface="Quicksand"/>
                <a:ea typeface="Quicksand"/>
                <a:cs typeface="Quicksand"/>
                <a:sym typeface="Quicksand"/>
              </a:rPr>
              <a:t>Space: </a:t>
            </a:r>
            <a:r>
              <a:rPr lang="en-GB" sz="1000" u="sng">
                <a:solidFill>
                  <a:schemeClr val="hlink"/>
                </a:solidFill>
                <a:latin typeface="Quicksand"/>
                <a:ea typeface="Quicksand"/>
                <a:cs typeface="Quicksand"/>
                <a:sym typeface="Quicksand"/>
                <a:hlinkClick r:id="rId3"/>
              </a:rPr>
              <a:t>https://pixabay.com/illustrations/sketch-cartoon-space-set-3045125/</a:t>
            </a:r>
            <a:endParaRPr sz="1000">
              <a:latin typeface="Quicksand"/>
              <a:ea typeface="Quicksand"/>
              <a:cs typeface="Quicksand"/>
              <a:sym typeface="Quicksand"/>
            </a:endParaRPr>
          </a:p>
          <a:p>
            <a:pPr indent="0" lvl="0" marL="0" rtl="0" algn="l">
              <a:spcBef>
                <a:spcPts val="0"/>
              </a:spcBef>
              <a:spcAft>
                <a:spcPts val="0"/>
              </a:spcAft>
              <a:buNone/>
            </a:pPr>
            <a:r>
              <a:rPr lang="en-GB" sz="1000">
                <a:latin typeface="Quicksand"/>
                <a:ea typeface="Quicksand"/>
                <a:cs typeface="Quicksand"/>
                <a:sym typeface="Quicksand"/>
              </a:rPr>
              <a:t>Cookie: </a:t>
            </a:r>
            <a:r>
              <a:rPr lang="en-GB" sz="1000" u="sng">
                <a:solidFill>
                  <a:schemeClr val="hlink"/>
                </a:solidFill>
                <a:latin typeface="Quicksand"/>
                <a:ea typeface="Quicksand"/>
                <a:cs typeface="Quicksand"/>
                <a:sym typeface="Quicksand"/>
                <a:hlinkClick r:id="rId4"/>
              </a:rPr>
              <a:t>https://pixabay.com/vectors/cookie-chocolate-chip-blurred-307960/</a:t>
            </a:r>
            <a:endParaRPr sz="1000">
              <a:latin typeface="Quicksand"/>
              <a:ea typeface="Quicksand"/>
              <a:cs typeface="Quicksand"/>
              <a:sym typeface="Quicksan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587074b4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587074b4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2"/>
              </a:rPr>
              <a:t>https://pixabay.com/illustrations/smartphone-app-news-web-internet-1184883</a:t>
            </a:r>
            <a:endParaRPr sz="1000">
              <a:latin typeface="Quicksand"/>
              <a:ea typeface="Quicksand"/>
              <a:cs typeface="Quicksand"/>
              <a:sym typeface="Quicksan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587074b4a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587074b4a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2"/>
              </a:rPr>
              <a:t>https://pixabay.com/illustrations/checklist-clipboard-questionnaire-1622517</a:t>
            </a:r>
            <a:endParaRPr sz="1000">
              <a:latin typeface="Quicksand"/>
              <a:ea typeface="Quicksand"/>
              <a:cs typeface="Quicksand"/>
              <a:sym typeface="Quicksan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7587074b4a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7587074b4a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Quicksand"/>
                <a:ea typeface="Quicksand"/>
                <a:cs typeface="Quicksand"/>
                <a:sym typeface="Quicksand"/>
              </a:rPr>
              <a:t>Image source: </a:t>
            </a:r>
            <a:r>
              <a:rPr lang="en-GB" sz="1000" u="sng">
                <a:solidFill>
                  <a:schemeClr val="hlink"/>
                </a:solidFill>
                <a:latin typeface="Quicksand"/>
                <a:ea typeface="Quicksand"/>
                <a:cs typeface="Quicksand"/>
                <a:sym typeface="Quicksand"/>
                <a:hlinkClick r:id="rId2"/>
              </a:rPr>
              <a:t>https://pixabay.com/illustrations/checklist-clipboard-questionnaire-1622517</a:t>
            </a:r>
            <a:endParaRPr sz="1000">
              <a:latin typeface="Quicksand"/>
              <a:ea typeface="Quicksand"/>
              <a:cs typeface="Quicksand"/>
              <a:sym typeface="Quicksa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7587074b4a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7587074b4a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5eb07e6303_5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eb07e6303_5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5ea948baa0_8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5ea948baa0_8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latin typeface="Quicksand"/>
              <a:ea typeface="Quicksand"/>
              <a:cs typeface="Quicksand"/>
              <a:sym typeface="Quicksan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7587074b4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7587074b4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7587074b4a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7587074b4a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587074b4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587074b4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Quicksand"/>
                <a:ea typeface="Quicksand"/>
                <a:cs typeface="Quicksand"/>
                <a:sym typeface="Quicksand"/>
              </a:rPr>
              <a:t>Error 1: When the </a:t>
            </a:r>
            <a:r>
              <a:rPr b="1" lang="en-GB" sz="1000">
                <a:latin typeface="Quicksand"/>
                <a:ea typeface="Quicksand"/>
                <a:cs typeface="Quicksand"/>
                <a:sym typeface="Quicksand"/>
              </a:rPr>
              <a:t>TurnLeft</a:t>
            </a:r>
            <a:r>
              <a:rPr lang="en-GB" sz="1000">
                <a:latin typeface="Quicksand"/>
                <a:ea typeface="Quicksand"/>
                <a:cs typeface="Quicksand"/>
                <a:sym typeface="Quicksand"/>
              </a:rPr>
              <a:t> button is clicked the code instructs the object to turn right. This can be fixed by changing the block of code inside the event to ‘turnLeft(90)’.</a:t>
            </a:r>
            <a:endParaRPr sz="1000">
              <a:latin typeface="Quicksand"/>
              <a:ea typeface="Quicksand"/>
              <a:cs typeface="Quicksand"/>
              <a:sym typeface="Quicksand"/>
            </a:endParaRPr>
          </a:p>
          <a:p>
            <a:pPr indent="0" lvl="0" marL="0" rtl="0" algn="l">
              <a:spcBef>
                <a:spcPts val="0"/>
              </a:spcBef>
              <a:spcAft>
                <a:spcPts val="0"/>
              </a:spcAft>
              <a:buNone/>
            </a:pPr>
            <a:r>
              <a:t/>
            </a:r>
            <a:endParaRPr sz="1000">
              <a:latin typeface="Quicksand"/>
              <a:ea typeface="Quicksand"/>
              <a:cs typeface="Quicksand"/>
              <a:sym typeface="Quicksand"/>
            </a:endParaRPr>
          </a:p>
          <a:p>
            <a:pPr indent="0" lvl="0" marL="0" rtl="0" algn="l">
              <a:spcBef>
                <a:spcPts val="0"/>
              </a:spcBef>
              <a:spcAft>
                <a:spcPts val="0"/>
              </a:spcAft>
              <a:buNone/>
            </a:pPr>
            <a:r>
              <a:rPr lang="en-GB" sz="1000">
                <a:latin typeface="Quicksand"/>
                <a:ea typeface="Quicksand"/>
                <a:cs typeface="Quicksand"/>
                <a:sym typeface="Quicksand"/>
              </a:rPr>
              <a:t>Error 2: The </a:t>
            </a:r>
            <a:r>
              <a:rPr b="1" lang="en-GB" sz="1000">
                <a:latin typeface="Quicksand"/>
                <a:ea typeface="Quicksand"/>
                <a:cs typeface="Quicksand"/>
                <a:sym typeface="Quicksand"/>
              </a:rPr>
              <a:t>onEvent</a:t>
            </a:r>
            <a:r>
              <a:rPr lang="en-GB" sz="1000">
                <a:latin typeface="Quicksand"/>
                <a:ea typeface="Quicksand"/>
                <a:cs typeface="Quicksand"/>
                <a:sym typeface="Quicksand"/>
              </a:rPr>
              <a:t> to move the object right is linked with something with the id ‘TurnRight’. There is no object with that id. This can be fixed by either changing the id of the Turn button to ‘TurnRight’, or by changing the </a:t>
            </a:r>
            <a:r>
              <a:rPr b="1" lang="en-GB" sz="1000">
                <a:latin typeface="Quicksand"/>
                <a:ea typeface="Quicksand"/>
                <a:cs typeface="Quicksand"/>
                <a:sym typeface="Quicksand"/>
              </a:rPr>
              <a:t>onEvent</a:t>
            </a:r>
            <a:r>
              <a:rPr lang="en-GB" sz="1000">
                <a:latin typeface="Quicksand"/>
                <a:ea typeface="Quicksand"/>
                <a:cs typeface="Quicksand"/>
                <a:sym typeface="Quicksand"/>
              </a:rPr>
              <a:t> to be </a:t>
            </a:r>
            <a:r>
              <a:rPr lang="en-GB" sz="1000">
                <a:latin typeface="Quicksand"/>
                <a:ea typeface="Quicksand"/>
                <a:cs typeface="Quicksand"/>
                <a:sym typeface="Quicksand"/>
              </a:rPr>
              <a:t>linked</a:t>
            </a:r>
            <a:r>
              <a:rPr lang="en-GB" sz="1000">
                <a:latin typeface="Quicksand"/>
                <a:ea typeface="Quicksand"/>
                <a:cs typeface="Quicksand"/>
                <a:sym typeface="Quicksand"/>
              </a:rPr>
              <a:t> with the id ‘Turn’ and not ‘TurnRight’.</a:t>
            </a:r>
            <a:endParaRPr sz="1000">
              <a:latin typeface="Quicksand"/>
              <a:ea typeface="Quicksand"/>
              <a:cs typeface="Quicksand"/>
              <a:sym typeface="Quicksand"/>
            </a:endParaRPr>
          </a:p>
          <a:p>
            <a:pPr indent="0" lvl="0" marL="0" rtl="0" algn="l">
              <a:spcBef>
                <a:spcPts val="0"/>
              </a:spcBef>
              <a:spcAft>
                <a:spcPts val="0"/>
              </a:spcAft>
              <a:buNone/>
            </a:pPr>
            <a:r>
              <a:t/>
            </a:r>
            <a:endParaRPr sz="1000">
              <a:latin typeface="Quicksand"/>
              <a:ea typeface="Quicksand"/>
              <a:cs typeface="Quicksand"/>
              <a:sym typeface="Quicksand"/>
            </a:endParaRPr>
          </a:p>
          <a:p>
            <a:pPr indent="0" lvl="0" marL="0" rtl="0" algn="l">
              <a:spcBef>
                <a:spcPts val="0"/>
              </a:spcBef>
              <a:spcAft>
                <a:spcPts val="0"/>
              </a:spcAft>
              <a:buNone/>
            </a:pPr>
            <a:r>
              <a:rPr lang="en-GB" sz="1000">
                <a:latin typeface="Quicksand"/>
                <a:ea typeface="Quicksand"/>
                <a:cs typeface="Quicksand"/>
                <a:sym typeface="Quicksand"/>
              </a:rPr>
              <a:t>Error 3: The </a:t>
            </a:r>
            <a:r>
              <a:rPr b="1" lang="en-GB" sz="1000">
                <a:latin typeface="Quicksand"/>
                <a:ea typeface="Quicksand"/>
                <a:cs typeface="Quicksand"/>
                <a:sym typeface="Quicksand"/>
              </a:rPr>
              <a:t>onEvent</a:t>
            </a:r>
            <a:r>
              <a:rPr lang="en-GB" sz="1000">
                <a:latin typeface="Quicksand"/>
                <a:ea typeface="Quicksand"/>
                <a:cs typeface="Quicksand"/>
                <a:sym typeface="Quicksand"/>
              </a:rPr>
              <a:t> is waiting for an input and not a click. This can be fixed by changing the ‘input’ to ‘click’.</a:t>
            </a:r>
            <a:endParaRPr sz="1000">
              <a:latin typeface="Quicksand"/>
              <a:ea typeface="Quicksand"/>
              <a:cs typeface="Quicksand"/>
              <a:sym typeface="Quicksan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587074b4a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587074b4a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7587074b4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587074b4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587074b4a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587074b4a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00">
                <a:latin typeface="Quicksand"/>
                <a:ea typeface="Quicksand"/>
                <a:cs typeface="Quicksand"/>
                <a:sym typeface="Quicksand"/>
              </a:rPr>
              <a:t>The answer is A. We want the value of score after the five seconds are up. We also want it to have changed the userscore label before it moves to the score screen. </a:t>
            </a:r>
            <a:endParaRPr sz="1000">
              <a:latin typeface="Quicksand"/>
              <a:ea typeface="Quicksand"/>
              <a:cs typeface="Quicksand"/>
              <a:sym typeface="Quicksan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7587074b4a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587074b4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10" name="Shape 10"/>
        <p:cNvGrpSpPr/>
        <p:nvPr/>
      </p:nvGrpSpPr>
      <p:grpSpPr>
        <a:xfrm>
          <a:off x="0" y="0"/>
          <a:ext cx="0" cy="0"/>
          <a:chOff x="0" y="0"/>
          <a:chExt cx="0" cy="0"/>
        </a:xfrm>
      </p:grpSpPr>
      <p:sp>
        <p:nvSpPr>
          <p:cNvPr id="11" name="Google Shape;11;p2"/>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lvl1pPr lvl="0" rtl="0">
              <a:spcBef>
                <a:spcPts val="0"/>
              </a:spcBef>
              <a:spcAft>
                <a:spcPts val="0"/>
              </a:spcAft>
              <a:buNone/>
              <a:defRPr sz="5800">
                <a:solidFill>
                  <a:schemeClr val="dk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 name="Google Shape;12;p2"/>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13" name="Google Shape;13;p2"/>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pic>
        <p:nvPicPr>
          <p:cNvPr id="14" name="Google Shape;14;p2"/>
          <p:cNvPicPr preferRelativeResize="0"/>
          <p:nvPr/>
        </p:nvPicPr>
        <p:blipFill>
          <a:blip r:embed="rId2">
            <a:alphaModFix/>
          </a:blip>
          <a:stretch>
            <a:fillRect/>
          </a:stretch>
        </p:blipFill>
        <p:spPr>
          <a:xfrm>
            <a:off x="6990225" y="4164475"/>
            <a:ext cx="1714500" cy="762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ives / Questions / Lists">
  <p:cSld name="TITLE_4_1_1_1_2">
    <p:spTree>
      <p:nvGrpSpPr>
        <p:cNvPr id="15" name="Shape 15"/>
        <p:cNvGrpSpPr/>
        <p:nvPr/>
      </p:nvGrpSpPr>
      <p:grpSpPr>
        <a:xfrm>
          <a:off x="0" y="0"/>
          <a:ext cx="0" cy="0"/>
          <a:chOff x="0" y="0"/>
          <a:chExt cx="0" cy="0"/>
        </a:xfrm>
      </p:grpSpPr>
      <p:sp>
        <p:nvSpPr>
          <p:cNvPr id="16" name="Google Shape;16;p3"/>
          <p:cNvSpPr txBox="1"/>
          <p:nvPr>
            <p:ph idx="1" type="body"/>
          </p:nvPr>
        </p:nvSpPr>
        <p:spPr>
          <a:xfrm>
            <a:off x="310900" y="1017725"/>
            <a:ext cx="8522100" cy="3811500"/>
          </a:xfrm>
          <a:prstGeom prst="rect">
            <a:avLst/>
          </a:prstGeom>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SzPts val="1800"/>
              <a:buChar char="●"/>
              <a:defRPr/>
            </a:lvl1pPr>
            <a:lvl2pPr indent="-317500" lvl="1" marL="914400" rtl="0">
              <a:lnSpc>
                <a:spcPct val="115000"/>
              </a:lnSpc>
              <a:spcBef>
                <a:spcPts val="1600"/>
              </a:spcBef>
              <a:spcAft>
                <a:spcPts val="0"/>
              </a:spcAft>
              <a:buSzPts val="1400"/>
              <a:buChar char="○"/>
              <a:defRPr/>
            </a:lvl2pPr>
            <a:lvl3pPr indent="-317500" lvl="2" marL="1371600" rtl="0">
              <a:lnSpc>
                <a:spcPct val="115000"/>
              </a:lnSpc>
              <a:spcBef>
                <a:spcPts val="1600"/>
              </a:spcBef>
              <a:spcAft>
                <a:spcPts val="0"/>
              </a:spcAft>
              <a:buSzPts val="1400"/>
              <a:buChar char="■"/>
              <a:defRPr/>
            </a:lvl3pPr>
            <a:lvl4pPr indent="-317500" lvl="3" marL="1828800" rtl="0">
              <a:lnSpc>
                <a:spcPct val="115000"/>
              </a:lnSpc>
              <a:spcBef>
                <a:spcPts val="1600"/>
              </a:spcBef>
              <a:spcAft>
                <a:spcPts val="0"/>
              </a:spcAft>
              <a:buSzPts val="1400"/>
              <a:buChar char="●"/>
              <a:defRPr/>
            </a:lvl4pPr>
            <a:lvl5pPr indent="-317500" lvl="4" marL="2286000" rtl="0">
              <a:lnSpc>
                <a:spcPct val="115000"/>
              </a:lnSpc>
              <a:spcBef>
                <a:spcPts val="1600"/>
              </a:spcBef>
              <a:spcAft>
                <a:spcPts val="0"/>
              </a:spcAft>
              <a:buSzPts val="1400"/>
              <a:buChar char="○"/>
              <a:defRPr/>
            </a:lvl5pPr>
            <a:lvl6pPr indent="-317500" lvl="5" marL="2743200" rtl="0">
              <a:lnSpc>
                <a:spcPct val="115000"/>
              </a:lnSpc>
              <a:spcBef>
                <a:spcPts val="1600"/>
              </a:spcBef>
              <a:spcAft>
                <a:spcPts val="0"/>
              </a:spcAft>
              <a:buSzPts val="1400"/>
              <a:buChar char="■"/>
              <a:defRPr/>
            </a:lvl6pPr>
            <a:lvl7pPr indent="-317500" lvl="6" marL="3200400" rtl="0">
              <a:lnSpc>
                <a:spcPct val="115000"/>
              </a:lnSpc>
              <a:spcBef>
                <a:spcPts val="1600"/>
              </a:spcBef>
              <a:spcAft>
                <a:spcPts val="0"/>
              </a:spcAft>
              <a:buSzPts val="1400"/>
              <a:buChar char="●"/>
              <a:defRPr/>
            </a:lvl7pPr>
            <a:lvl8pPr indent="-317500" lvl="7" marL="3657600" rtl="0">
              <a:lnSpc>
                <a:spcPct val="115000"/>
              </a:lnSpc>
              <a:spcBef>
                <a:spcPts val="1600"/>
              </a:spcBef>
              <a:spcAft>
                <a:spcPts val="0"/>
              </a:spcAft>
              <a:buSzPts val="1400"/>
              <a:buChar char="○"/>
              <a:defRPr/>
            </a:lvl8pPr>
            <a:lvl9pPr indent="-317500" lvl="8" marL="4114800" rtl="0">
              <a:lnSpc>
                <a:spcPct val="115000"/>
              </a:lnSpc>
              <a:spcBef>
                <a:spcPts val="1600"/>
              </a:spcBef>
              <a:spcAft>
                <a:spcPts val="1600"/>
              </a:spcAft>
              <a:buSzPts val="1400"/>
              <a:buChar char="■"/>
              <a:defRPr/>
            </a:lvl9pPr>
          </a:lstStyle>
          <a:p/>
        </p:txBody>
      </p:sp>
      <p:sp>
        <p:nvSpPr>
          <p:cNvPr id="17" name="Google Shape;17;p3"/>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 name="Google Shape;18;p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19" name="Google Shape;19;p3"/>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algn="r">
              <a:lnSpc>
                <a:spcPct val="100000"/>
              </a:lnSpc>
              <a:spcBef>
                <a:spcPts val="0"/>
              </a:spcBef>
              <a:spcAft>
                <a:spcPts val="0"/>
              </a:spcAft>
              <a:buNone/>
              <a:defRPr b="1" sz="1200"/>
            </a:lvl1pPr>
            <a:lvl2pPr lvl="1">
              <a:spcBef>
                <a:spcPts val="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with heading)">
  <p:cSld name="TITLE_4_1_1_2_1">
    <p:spTree>
      <p:nvGrpSpPr>
        <p:cNvPr id="20" name="Shape 20"/>
        <p:cNvGrpSpPr/>
        <p:nvPr/>
      </p:nvGrpSpPr>
      <p:grpSpPr>
        <a:xfrm>
          <a:off x="0" y="0"/>
          <a:ext cx="0" cy="0"/>
          <a:chOff x="0" y="0"/>
          <a:chExt cx="0" cy="0"/>
        </a:xfrm>
      </p:grpSpPr>
      <p:sp>
        <p:nvSpPr>
          <p:cNvPr id="21" name="Google Shape;21;p4"/>
          <p:cNvSpPr txBox="1"/>
          <p:nvPr>
            <p:ph idx="1" type="body"/>
          </p:nvPr>
        </p:nvSpPr>
        <p:spPr>
          <a:xfrm>
            <a:off x="310900" y="1017725"/>
            <a:ext cx="8521200" cy="30972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2" name="Google Shape;22;p4"/>
          <p:cNvSpPr txBox="1"/>
          <p:nvPr>
            <p:ph idx="2" type="body"/>
          </p:nvPr>
        </p:nvSpPr>
        <p:spPr>
          <a:xfrm>
            <a:off x="310900" y="4117599"/>
            <a:ext cx="8521200" cy="698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4" name="Google Shape;24;p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25" name="Google Shape;25;p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and text under (no heading)">
  <p:cSld name="TITLE_4_1_1_1_4_1">
    <p:spTree>
      <p:nvGrpSpPr>
        <p:cNvPr id="26" name="Shape 26"/>
        <p:cNvGrpSpPr/>
        <p:nvPr/>
      </p:nvGrpSpPr>
      <p:grpSpPr>
        <a:xfrm>
          <a:off x="0" y="0"/>
          <a:ext cx="0" cy="0"/>
          <a:chOff x="0" y="0"/>
          <a:chExt cx="0" cy="0"/>
        </a:xfrm>
      </p:grpSpPr>
      <p:sp>
        <p:nvSpPr>
          <p:cNvPr id="27" name="Google Shape;27;p5"/>
          <p:cNvSpPr txBox="1"/>
          <p:nvPr>
            <p:ph idx="1" type="body"/>
          </p:nvPr>
        </p:nvSpPr>
        <p:spPr>
          <a:xfrm>
            <a:off x="310900" y="472000"/>
            <a:ext cx="8521200" cy="37953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5"/>
          <p:cNvSpPr txBox="1"/>
          <p:nvPr>
            <p:ph idx="2" type="body"/>
          </p:nvPr>
        </p:nvSpPr>
        <p:spPr>
          <a:xfrm>
            <a:off x="310900" y="4282175"/>
            <a:ext cx="8521200" cy="5460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29" name="Google Shape;29;p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image (no text under)">
  <p:cSld name="TITLE_4_1_1_1_3_2_1">
    <p:spTree>
      <p:nvGrpSpPr>
        <p:cNvPr id="31" name="Shape 31"/>
        <p:cNvGrpSpPr/>
        <p:nvPr/>
      </p:nvGrpSpPr>
      <p:grpSpPr>
        <a:xfrm>
          <a:off x="0" y="0"/>
          <a:ext cx="0" cy="0"/>
          <a:chOff x="0" y="0"/>
          <a:chExt cx="0" cy="0"/>
        </a:xfrm>
      </p:grpSpPr>
      <p:sp>
        <p:nvSpPr>
          <p:cNvPr id="32" name="Google Shape;32;p6"/>
          <p:cNvSpPr txBox="1"/>
          <p:nvPr>
            <p:ph idx="1" type="body"/>
          </p:nvPr>
        </p:nvSpPr>
        <p:spPr>
          <a:xfrm>
            <a:off x="310900" y="1017725"/>
            <a:ext cx="8521200" cy="38115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3" name="Google Shape;33;p6"/>
          <p:cNvSpPr txBox="1"/>
          <p:nvPr>
            <p:ph type="title"/>
          </p:nvPr>
        </p:nvSpPr>
        <p:spPr>
          <a:xfrm>
            <a:off x="310900" y="319600"/>
            <a:ext cx="8521200" cy="7089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4" name="Google Shape;34;p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35" name="Google Shape;35;p6"/>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r Images side by side">
  <p:cSld name="TITLE_4_1_1_1_3_1_1_1">
    <p:spTree>
      <p:nvGrpSpPr>
        <p:cNvPr id="36" name="Shape 36"/>
        <p:cNvGrpSpPr/>
        <p:nvPr/>
      </p:nvGrpSpPr>
      <p:grpSpPr>
        <a:xfrm>
          <a:off x="0" y="0"/>
          <a:ext cx="0" cy="0"/>
          <a:chOff x="0" y="0"/>
          <a:chExt cx="0" cy="0"/>
        </a:xfrm>
      </p:grpSpPr>
      <p:sp>
        <p:nvSpPr>
          <p:cNvPr id="37" name="Google Shape;37;p7"/>
          <p:cNvSpPr txBox="1"/>
          <p:nvPr>
            <p:ph idx="1" type="body"/>
          </p:nvPr>
        </p:nvSpPr>
        <p:spPr>
          <a:xfrm>
            <a:off x="310900" y="1170124"/>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8" name="Google Shape;38;p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40" name="Google Shape;40;p7"/>
          <p:cNvSpPr txBox="1"/>
          <p:nvPr>
            <p:ph idx="2" type="body"/>
          </p:nvPr>
        </p:nvSpPr>
        <p:spPr>
          <a:xfrm>
            <a:off x="4736600" y="1170100"/>
            <a:ext cx="4096500" cy="3659100"/>
          </a:xfrm>
          <a:prstGeom prst="rect">
            <a:avLst/>
          </a:prstGeom>
          <a:ln>
            <a:noFill/>
          </a:ln>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1" name="Google Shape;41;p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rge text">
  <p:cSld name="TITLE_4_1_1_1_1_1_1">
    <p:spTree>
      <p:nvGrpSpPr>
        <p:cNvPr id="42" name="Shape 42"/>
        <p:cNvGrpSpPr/>
        <p:nvPr/>
      </p:nvGrpSpPr>
      <p:grpSpPr>
        <a:xfrm>
          <a:off x="0" y="0"/>
          <a:ext cx="0" cy="0"/>
          <a:chOff x="0" y="0"/>
          <a:chExt cx="0" cy="0"/>
        </a:xfrm>
      </p:grpSpPr>
      <p:sp>
        <p:nvSpPr>
          <p:cNvPr id="43" name="Google Shape;43;p8"/>
          <p:cNvSpPr txBox="1"/>
          <p:nvPr>
            <p:ph type="title"/>
          </p:nvPr>
        </p:nvSpPr>
        <p:spPr>
          <a:xfrm>
            <a:off x="310900" y="319600"/>
            <a:ext cx="8521200" cy="4508400"/>
          </a:xfrm>
          <a:prstGeom prst="rect">
            <a:avLst/>
          </a:prstGeom>
        </p:spPr>
        <p:txBody>
          <a:bodyPr anchorCtr="0" anchor="t" bIns="91425" lIns="91425" spcFirstLastPara="1" rIns="91425" wrap="square" tIns="91425">
            <a:noAutofit/>
          </a:bodyPr>
          <a:lstStyle>
            <a:lvl1pPr lvl="0" rtl="0">
              <a:spcBef>
                <a:spcPts val="0"/>
              </a:spcBef>
              <a:spcAft>
                <a:spcPts val="0"/>
              </a:spcAft>
              <a:buNone/>
              <a:defRPr b="0" sz="3600">
                <a:latin typeface="Quicksand Medium"/>
                <a:ea typeface="Quicksand Medium"/>
                <a:cs typeface="Quicksand Medium"/>
                <a:sym typeface="Quicksand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4" name="Google Shape;44;p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lvl1pPr lvl="0" rtl="0">
              <a:buNone/>
              <a:defRPr sz="800">
                <a:solidFill>
                  <a:srgbClr val="494985"/>
                </a:solidFill>
                <a:latin typeface="Quicksand Medium"/>
                <a:ea typeface="Quicksand Medium"/>
                <a:cs typeface="Quicksand Medium"/>
                <a:sym typeface="Quicksand Medium"/>
              </a:defRPr>
            </a:lvl1pPr>
            <a:lvl2pPr lvl="1" rtl="0">
              <a:buNone/>
              <a:defRPr sz="800">
                <a:solidFill>
                  <a:srgbClr val="494985"/>
                </a:solidFill>
                <a:latin typeface="Quicksand Medium"/>
                <a:ea typeface="Quicksand Medium"/>
                <a:cs typeface="Quicksand Medium"/>
                <a:sym typeface="Quicksand Medium"/>
              </a:defRPr>
            </a:lvl2pPr>
            <a:lvl3pPr lvl="2" rtl="0">
              <a:buNone/>
              <a:defRPr sz="800">
                <a:solidFill>
                  <a:srgbClr val="494985"/>
                </a:solidFill>
                <a:latin typeface="Quicksand Medium"/>
                <a:ea typeface="Quicksand Medium"/>
                <a:cs typeface="Quicksand Medium"/>
                <a:sym typeface="Quicksand Medium"/>
              </a:defRPr>
            </a:lvl3pPr>
            <a:lvl4pPr lvl="3" rtl="0">
              <a:buNone/>
              <a:defRPr sz="800">
                <a:solidFill>
                  <a:srgbClr val="494985"/>
                </a:solidFill>
                <a:latin typeface="Quicksand Medium"/>
                <a:ea typeface="Quicksand Medium"/>
                <a:cs typeface="Quicksand Medium"/>
                <a:sym typeface="Quicksand Medium"/>
              </a:defRPr>
            </a:lvl4pPr>
            <a:lvl5pPr lvl="4" rtl="0">
              <a:buNone/>
              <a:defRPr sz="800">
                <a:solidFill>
                  <a:srgbClr val="494985"/>
                </a:solidFill>
                <a:latin typeface="Quicksand Medium"/>
                <a:ea typeface="Quicksand Medium"/>
                <a:cs typeface="Quicksand Medium"/>
                <a:sym typeface="Quicksand Medium"/>
              </a:defRPr>
            </a:lvl5pPr>
            <a:lvl6pPr lvl="5" rtl="0">
              <a:buNone/>
              <a:defRPr sz="800">
                <a:solidFill>
                  <a:srgbClr val="494985"/>
                </a:solidFill>
                <a:latin typeface="Quicksand Medium"/>
                <a:ea typeface="Quicksand Medium"/>
                <a:cs typeface="Quicksand Medium"/>
                <a:sym typeface="Quicksand Medium"/>
              </a:defRPr>
            </a:lvl6pPr>
            <a:lvl7pPr lvl="6" rtl="0">
              <a:buNone/>
              <a:defRPr sz="800">
                <a:solidFill>
                  <a:srgbClr val="494985"/>
                </a:solidFill>
                <a:latin typeface="Quicksand Medium"/>
                <a:ea typeface="Quicksand Medium"/>
                <a:cs typeface="Quicksand Medium"/>
                <a:sym typeface="Quicksand Medium"/>
              </a:defRPr>
            </a:lvl7pPr>
            <a:lvl8pPr lvl="7" rtl="0">
              <a:buNone/>
              <a:defRPr sz="800">
                <a:solidFill>
                  <a:srgbClr val="494985"/>
                </a:solidFill>
                <a:latin typeface="Quicksand Medium"/>
                <a:ea typeface="Quicksand Medium"/>
                <a:cs typeface="Quicksand Medium"/>
                <a:sym typeface="Quicksand Medium"/>
              </a:defRPr>
            </a:lvl8pPr>
            <a:lvl9pPr lvl="8" rtl="0">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
        <p:nvSpPr>
          <p:cNvPr id="45" name="Google Shape;45;p8"/>
          <p:cNvSpPr txBox="1"/>
          <p:nvPr>
            <p:ph idx="1" type="subTitle"/>
          </p:nvPr>
        </p:nvSpPr>
        <p:spPr>
          <a:xfrm>
            <a:off x="5257800" y="0"/>
            <a:ext cx="3564900" cy="314100"/>
          </a:xfrm>
          <a:prstGeom prst="rect">
            <a:avLst/>
          </a:prstGeom>
        </p:spPr>
        <p:txBody>
          <a:bodyPr anchorCtr="0" anchor="ctr" bIns="91425" lIns="91425" spcFirstLastPara="1" rIns="0" wrap="square" tIns="91425">
            <a:noAutofit/>
          </a:bodyPr>
          <a:lstStyle>
            <a:lvl1pPr lvl="0" rtl="0" algn="r">
              <a:lnSpc>
                <a:spcPct val="100000"/>
              </a:lnSpc>
              <a:spcBef>
                <a:spcPts val="0"/>
              </a:spcBef>
              <a:spcAft>
                <a:spcPts val="0"/>
              </a:spcAft>
              <a:buNone/>
              <a:defRPr b="1" sz="1200"/>
            </a:lvl1pPr>
            <a:lvl2pPr lvl="1" rtl="0">
              <a:spcBef>
                <a:spcPts val="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1155CC">
            <a:alpha val="5590"/>
          </a:srgbClr>
        </a:solidFill>
      </p:bgPr>
    </p:bg>
    <p:spTree>
      <p:nvGrpSpPr>
        <p:cNvPr id="5" name="Shape 5"/>
        <p:cNvGrpSpPr/>
        <p:nvPr/>
      </p:nvGrpSpPr>
      <p:grpSpPr>
        <a:xfrm>
          <a:off x="0" y="0"/>
          <a:ext cx="0" cy="0"/>
          <a:chOff x="0" y="0"/>
          <a:chExt cx="0" cy="0"/>
        </a:xfrm>
      </p:grpSpPr>
      <p:sp>
        <p:nvSpPr>
          <p:cNvPr id="6" name="Google Shape;6;p1"/>
          <p:cNvSpPr/>
          <p:nvPr/>
        </p:nvSpPr>
        <p:spPr>
          <a:xfrm>
            <a:off x="0" y="2725"/>
            <a:ext cx="9144000" cy="306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0900" y="310900"/>
            <a:ext cx="8521500" cy="7068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Clr>
                <a:schemeClr val="dk1"/>
              </a:buClr>
              <a:buSzPts val="2800"/>
              <a:buFont typeface="Quicksand"/>
              <a:buNone/>
              <a:defRPr b="1" sz="2800">
                <a:solidFill>
                  <a:schemeClr val="dk1"/>
                </a:solidFill>
                <a:latin typeface="Quicksand"/>
                <a:ea typeface="Quicksand"/>
                <a:cs typeface="Quicksand"/>
                <a:sym typeface="Quicks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0900" y="1017725"/>
            <a:ext cx="8521500" cy="38103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indent="-317500" lvl="1" marL="914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indent="-317500" lvl="2" marL="1371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indent="-317500" lvl="3" marL="18288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indent="-317500" lvl="4" marL="22860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indent="-317500" lvl="5" marL="27432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indent="-317500" lvl="6" marL="32004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indent="-317500" lvl="7" marL="3657600">
              <a:lnSpc>
                <a:spcPct val="115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indent="-317500" lvl="8" marL="4114800">
              <a:lnSpc>
                <a:spcPct val="115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p:txBody>
      </p:sp>
      <p:sp>
        <p:nvSpPr>
          <p:cNvPr id="9" name="Google Shape;9;p1"/>
          <p:cNvSpPr txBox="1"/>
          <p:nvPr>
            <p:ph idx="12" type="sldNum"/>
          </p:nvPr>
        </p:nvSpPr>
        <p:spPr>
          <a:xfrm>
            <a:off x="8832200" y="4829300"/>
            <a:ext cx="311700" cy="314100"/>
          </a:xfrm>
          <a:prstGeom prst="rect">
            <a:avLst/>
          </a:prstGeom>
          <a:noFill/>
          <a:ln>
            <a:noFill/>
          </a:ln>
        </p:spPr>
        <p:txBody>
          <a:bodyPr anchorCtr="0" anchor="ctr" bIns="91425" lIns="91425" spcFirstLastPara="1" rIns="91425" wrap="square" tIns="91425">
            <a:noAutofit/>
          </a:bodyPr>
          <a:lstStyle>
            <a:lvl1pPr lvl="0" rtl="0" algn="ctr">
              <a:buNone/>
              <a:defRPr sz="800">
                <a:solidFill>
                  <a:srgbClr val="494985"/>
                </a:solidFill>
                <a:latin typeface="Quicksand Medium"/>
                <a:ea typeface="Quicksand Medium"/>
                <a:cs typeface="Quicksand Medium"/>
                <a:sym typeface="Quicksand Medium"/>
              </a:defRPr>
            </a:lvl1pPr>
            <a:lvl2pPr lvl="1" rtl="0" algn="ctr">
              <a:buNone/>
              <a:defRPr sz="800">
                <a:solidFill>
                  <a:srgbClr val="494985"/>
                </a:solidFill>
                <a:latin typeface="Quicksand Medium"/>
                <a:ea typeface="Quicksand Medium"/>
                <a:cs typeface="Quicksand Medium"/>
                <a:sym typeface="Quicksand Medium"/>
              </a:defRPr>
            </a:lvl2pPr>
            <a:lvl3pPr lvl="2" rtl="0" algn="ctr">
              <a:buNone/>
              <a:defRPr sz="800">
                <a:solidFill>
                  <a:srgbClr val="494985"/>
                </a:solidFill>
                <a:latin typeface="Quicksand Medium"/>
                <a:ea typeface="Quicksand Medium"/>
                <a:cs typeface="Quicksand Medium"/>
                <a:sym typeface="Quicksand Medium"/>
              </a:defRPr>
            </a:lvl3pPr>
            <a:lvl4pPr lvl="3" rtl="0" algn="ctr">
              <a:buNone/>
              <a:defRPr sz="800">
                <a:solidFill>
                  <a:srgbClr val="494985"/>
                </a:solidFill>
                <a:latin typeface="Quicksand Medium"/>
                <a:ea typeface="Quicksand Medium"/>
                <a:cs typeface="Quicksand Medium"/>
                <a:sym typeface="Quicksand Medium"/>
              </a:defRPr>
            </a:lvl4pPr>
            <a:lvl5pPr lvl="4" rtl="0" algn="ctr">
              <a:buNone/>
              <a:defRPr sz="800">
                <a:solidFill>
                  <a:srgbClr val="494985"/>
                </a:solidFill>
                <a:latin typeface="Quicksand Medium"/>
                <a:ea typeface="Quicksand Medium"/>
                <a:cs typeface="Quicksand Medium"/>
                <a:sym typeface="Quicksand Medium"/>
              </a:defRPr>
            </a:lvl5pPr>
            <a:lvl6pPr lvl="5" rtl="0" algn="ctr">
              <a:buNone/>
              <a:defRPr sz="800">
                <a:solidFill>
                  <a:srgbClr val="494985"/>
                </a:solidFill>
                <a:latin typeface="Quicksand Medium"/>
                <a:ea typeface="Quicksand Medium"/>
                <a:cs typeface="Quicksand Medium"/>
                <a:sym typeface="Quicksand Medium"/>
              </a:defRPr>
            </a:lvl6pPr>
            <a:lvl7pPr lvl="6" rtl="0" algn="ctr">
              <a:buNone/>
              <a:defRPr sz="800">
                <a:solidFill>
                  <a:srgbClr val="494985"/>
                </a:solidFill>
                <a:latin typeface="Quicksand Medium"/>
                <a:ea typeface="Quicksand Medium"/>
                <a:cs typeface="Quicksand Medium"/>
                <a:sym typeface="Quicksand Medium"/>
              </a:defRPr>
            </a:lvl7pPr>
            <a:lvl8pPr lvl="7" rtl="0" algn="ctr">
              <a:buNone/>
              <a:defRPr sz="800">
                <a:solidFill>
                  <a:srgbClr val="494985"/>
                </a:solidFill>
                <a:latin typeface="Quicksand Medium"/>
                <a:ea typeface="Quicksand Medium"/>
                <a:cs typeface="Quicksand Medium"/>
                <a:sym typeface="Quicksand Medium"/>
              </a:defRPr>
            </a:lvl8pPr>
            <a:lvl9pPr lvl="8" rtl="0" algn="ctr">
              <a:buNone/>
              <a:defRPr sz="800">
                <a:solidFill>
                  <a:srgbClr val="494985"/>
                </a:solidFill>
                <a:latin typeface="Quicksand Medium"/>
                <a:ea typeface="Quicksand Medium"/>
                <a:cs typeface="Quicksand Medium"/>
                <a:sym typeface="Quicksand Medium"/>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0.png"/><Relationship Id="rId4" Type="http://schemas.openxmlformats.org/officeDocument/2006/relationships/image" Target="../media/image13.png"/><Relationship Id="rId5" Type="http://schemas.openxmlformats.org/officeDocument/2006/relationships/image" Target="../media/image21.png"/><Relationship Id="rId6"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9" name="Shape 49"/>
        <p:cNvGrpSpPr/>
        <p:nvPr/>
      </p:nvGrpSpPr>
      <p:grpSpPr>
        <a:xfrm>
          <a:off x="0" y="0"/>
          <a:ext cx="0" cy="0"/>
          <a:chOff x="0" y="0"/>
          <a:chExt cx="0" cy="0"/>
        </a:xfrm>
      </p:grpSpPr>
      <p:sp>
        <p:nvSpPr>
          <p:cNvPr id="50" name="Google Shape;50;p9"/>
          <p:cNvSpPr txBox="1"/>
          <p:nvPr>
            <p:ph type="title"/>
          </p:nvPr>
        </p:nvSpPr>
        <p:spPr>
          <a:xfrm>
            <a:off x="526875" y="576775"/>
            <a:ext cx="8095800" cy="20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Lesson 3</a:t>
            </a:r>
            <a:r>
              <a:rPr lang="en-GB"/>
              <a:t>: </a:t>
            </a:r>
            <a:r>
              <a:rPr lang="en-GB"/>
              <a:t>School Lab Studios</a:t>
            </a:r>
            <a:endParaRPr/>
          </a:p>
        </p:txBody>
      </p:sp>
      <p:sp>
        <p:nvSpPr>
          <p:cNvPr id="51" name="Google Shape;51;p9"/>
          <p:cNvSpPr txBox="1"/>
          <p:nvPr>
            <p:ph idx="1" type="subTitle"/>
          </p:nvPr>
        </p:nvSpPr>
        <p:spPr>
          <a:xfrm>
            <a:off x="532725" y="2665400"/>
            <a:ext cx="8095800" cy="7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Year 8 – Programming – Mobile app development</a:t>
            </a:r>
            <a:endParaRPr/>
          </a:p>
          <a:p>
            <a:pPr indent="0" lvl="0" marL="0" rtl="0" algn="l">
              <a:spcBef>
                <a:spcPts val="1600"/>
              </a:spcBef>
              <a:spcAft>
                <a:spcPts val="160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60" name="Shape 160"/>
        <p:cNvGrpSpPr/>
        <p:nvPr/>
      </p:nvGrpSpPr>
      <p:grpSpPr>
        <a:xfrm>
          <a:off x="0" y="0"/>
          <a:ext cx="0" cy="0"/>
          <a:chOff x="0" y="0"/>
          <a:chExt cx="0" cy="0"/>
        </a:xfrm>
      </p:grpSpPr>
      <p:sp>
        <p:nvSpPr>
          <p:cNvPr id="161" name="Google Shape;161;p18"/>
          <p:cNvSpPr txBox="1"/>
          <p:nvPr>
            <p:ph idx="1" type="body"/>
          </p:nvPr>
        </p:nvSpPr>
        <p:spPr>
          <a:xfrm>
            <a:off x="4306000" y="1170199"/>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School Lab Studios</a:t>
            </a:r>
            <a:r>
              <a:rPr lang="en-GB"/>
              <a:t> is a company that specialises in mobile apps.</a:t>
            </a:r>
            <a:endParaRPr/>
          </a:p>
          <a:p>
            <a:pPr indent="0" lvl="0" marL="0" rtl="0" algn="l">
              <a:spcBef>
                <a:spcPts val="1600"/>
              </a:spcBef>
              <a:spcAft>
                <a:spcPts val="1600"/>
              </a:spcAft>
              <a:buNone/>
            </a:pPr>
            <a:r>
              <a:rPr lang="en-GB"/>
              <a:t>You and your partner have been hired to develop a prototype for one of the new apps that they would like to build.</a:t>
            </a:r>
            <a:endParaRPr/>
          </a:p>
        </p:txBody>
      </p:sp>
      <p:sp>
        <p:nvSpPr>
          <p:cNvPr id="162" name="Google Shape;162;p18"/>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School Lab Studios</a:t>
            </a:r>
            <a:endParaRPr/>
          </a:p>
        </p:txBody>
      </p:sp>
      <p:sp>
        <p:nvSpPr>
          <p:cNvPr id="163" name="Google Shape;163;p18"/>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64" name="Google Shape;164;p18"/>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165" name="Google Shape;165;p18"/>
          <p:cNvPicPr preferRelativeResize="0"/>
          <p:nvPr/>
        </p:nvPicPr>
        <p:blipFill>
          <a:blip r:embed="rId3">
            <a:alphaModFix/>
          </a:blip>
          <a:stretch>
            <a:fillRect/>
          </a:stretch>
        </p:blipFill>
        <p:spPr>
          <a:xfrm>
            <a:off x="0" y="1322500"/>
            <a:ext cx="2971889" cy="382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69" name="Shape 169"/>
        <p:cNvGrpSpPr/>
        <p:nvPr/>
      </p:nvGrpSpPr>
      <p:grpSpPr>
        <a:xfrm>
          <a:off x="0" y="0"/>
          <a:ext cx="0" cy="0"/>
          <a:chOff x="0" y="0"/>
          <a:chExt cx="0" cy="0"/>
        </a:xfrm>
      </p:grpSpPr>
      <p:sp>
        <p:nvSpPr>
          <p:cNvPr id="170" name="Google Shape;170;p19"/>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School Lab Studios: App Choices</a:t>
            </a:r>
            <a:endParaRPr/>
          </a:p>
        </p:txBody>
      </p:sp>
      <p:sp>
        <p:nvSpPr>
          <p:cNvPr id="171" name="Google Shape;171;p19"/>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72" name="Google Shape;172;p19"/>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173" name="Google Shape;173;p19"/>
          <p:cNvPicPr preferRelativeResize="0"/>
          <p:nvPr/>
        </p:nvPicPr>
        <p:blipFill>
          <a:blip r:embed="rId3">
            <a:alphaModFix/>
          </a:blip>
          <a:stretch>
            <a:fillRect/>
          </a:stretch>
        </p:blipFill>
        <p:spPr>
          <a:xfrm>
            <a:off x="590275" y="1553575"/>
            <a:ext cx="1108150" cy="1157901"/>
          </a:xfrm>
          <a:prstGeom prst="rect">
            <a:avLst/>
          </a:prstGeom>
          <a:noFill/>
          <a:ln>
            <a:noFill/>
          </a:ln>
        </p:spPr>
      </p:pic>
      <p:pic>
        <p:nvPicPr>
          <p:cNvPr id="174" name="Google Shape;174;p19"/>
          <p:cNvPicPr preferRelativeResize="0"/>
          <p:nvPr/>
        </p:nvPicPr>
        <p:blipFill>
          <a:blip r:embed="rId4">
            <a:alphaModFix/>
          </a:blip>
          <a:stretch>
            <a:fillRect/>
          </a:stretch>
        </p:blipFill>
        <p:spPr>
          <a:xfrm>
            <a:off x="2772075" y="1425450"/>
            <a:ext cx="1286026" cy="1286026"/>
          </a:xfrm>
          <a:prstGeom prst="rect">
            <a:avLst/>
          </a:prstGeom>
          <a:noFill/>
          <a:ln>
            <a:noFill/>
          </a:ln>
        </p:spPr>
      </p:pic>
      <p:pic>
        <p:nvPicPr>
          <p:cNvPr id="175" name="Google Shape;175;p19"/>
          <p:cNvPicPr preferRelativeResize="0"/>
          <p:nvPr/>
        </p:nvPicPr>
        <p:blipFill>
          <a:blip r:embed="rId5">
            <a:alphaModFix/>
          </a:blip>
          <a:stretch>
            <a:fillRect/>
          </a:stretch>
        </p:blipFill>
        <p:spPr>
          <a:xfrm>
            <a:off x="5058700" y="1339987"/>
            <a:ext cx="1432976" cy="1415076"/>
          </a:xfrm>
          <a:prstGeom prst="rect">
            <a:avLst/>
          </a:prstGeom>
          <a:noFill/>
          <a:ln>
            <a:noFill/>
          </a:ln>
        </p:spPr>
      </p:pic>
      <p:sp>
        <p:nvSpPr>
          <p:cNvPr id="176" name="Google Shape;176;p19"/>
          <p:cNvSpPr txBox="1"/>
          <p:nvPr/>
        </p:nvSpPr>
        <p:spPr>
          <a:xfrm>
            <a:off x="185500" y="2791200"/>
            <a:ext cx="22554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KS2 Maths App</a:t>
            </a:r>
            <a:endParaRPr b="1">
              <a:solidFill>
                <a:schemeClr val="dk1"/>
              </a:solidFill>
              <a:latin typeface="Quicksand"/>
              <a:ea typeface="Quicksand"/>
              <a:cs typeface="Quicksand"/>
              <a:sym typeface="Quicksand"/>
            </a:endParaRPr>
          </a:p>
        </p:txBody>
      </p:sp>
      <p:sp>
        <p:nvSpPr>
          <p:cNvPr id="177" name="Google Shape;177;p19"/>
          <p:cNvSpPr txBox="1"/>
          <p:nvPr/>
        </p:nvSpPr>
        <p:spPr>
          <a:xfrm>
            <a:off x="2362775" y="2791200"/>
            <a:ext cx="22554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Your Weight in Space</a:t>
            </a:r>
            <a:endParaRPr b="1">
              <a:solidFill>
                <a:schemeClr val="dk1"/>
              </a:solidFill>
              <a:latin typeface="Quicksand"/>
              <a:ea typeface="Quicksand"/>
              <a:cs typeface="Quicksand"/>
              <a:sym typeface="Quicksand"/>
            </a:endParaRPr>
          </a:p>
        </p:txBody>
      </p:sp>
      <p:sp>
        <p:nvSpPr>
          <p:cNvPr id="178" name="Google Shape;178;p19"/>
          <p:cNvSpPr txBox="1"/>
          <p:nvPr/>
        </p:nvSpPr>
        <p:spPr>
          <a:xfrm>
            <a:off x="4736588" y="2791200"/>
            <a:ext cx="22554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Clicky Biscuits</a:t>
            </a:r>
            <a:endParaRPr b="1">
              <a:solidFill>
                <a:schemeClr val="dk1"/>
              </a:solidFill>
              <a:latin typeface="Quicksand"/>
              <a:ea typeface="Quicksand"/>
              <a:cs typeface="Quicksand"/>
              <a:sym typeface="Quicksand"/>
            </a:endParaRPr>
          </a:p>
        </p:txBody>
      </p:sp>
      <p:pic>
        <p:nvPicPr>
          <p:cNvPr id="179" name="Google Shape;179;p19"/>
          <p:cNvPicPr preferRelativeResize="0"/>
          <p:nvPr/>
        </p:nvPicPr>
        <p:blipFill>
          <a:blip r:embed="rId6">
            <a:alphaModFix/>
          </a:blip>
          <a:stretch>
            <a:fillRect/>
          </a:stretch>
        </p:blipFill>
        <p:spPr>
          <a:xfrm>
            <a:off x="7389901" y="1360913"/>
            <a:ext cx="1246078" cy="1415101"/>
          </a:xfrm>
          <a:prstGeom prst="rect">
            <a:avLst/>
          </a:prstGeom>
          <a:noFill/>
          <a:ln>
            <a:noFill/>
          </a:ln>
        </p:spPr>
      </p:pic>
      <p:sp>
        <p:nvSpPr>
          <p:cNvPr id="180" name="Google Shape;180;p19"/>
          <p:cNvSpPr txBox="1"/>
          <p:nvPr/>
        </p:nvSpPr>
        <p:spPr>
          <a:xfrm>
            <a:off x="6885225" y="2791200"/>
            <a:ext cx="22554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dk1"/>
                </a:solidFill>
                <a:latin typeface="Quicksand"/>
                <a:ea typeface="Quicksand"/>
                <a:cs typeface="Quicksand"/>
                <a:sym typeface="Quicksand"/>
              </a:rPr>
              <a:t>Virtual Pet</a:t>
            </a:r>
            <a:endParaRPr b="1">
              <a:solidFill>
                <a:schemeClr val="dk1"/>
              </a:solidFill>
              <a:latin typeface="Quicksand"/>
              <a:ea typeface="Quicksand"/>
              <a:cs typeface="Quicksand"/>
              <a:sym typeface="Quicksand"/>
            </a:endParaRPr>
          </a:p>
        </p:txBody>
      </p:sp>
      <p:pic>
        <p:nvPicPr>
          <p:cNvPr id="181" name="Google Shape;181;p19"/>
          <p:cNvPicPr preferRelativeResize="0"/>
          <p:nvPr/>
        </p:nvPicPr>
        <p:blipFill>
          <a:blip r:embed="rId7">
            <a:alphaModFix/>
          </a:blip>
          <a:stretch>
            <a:fillRect/>
          </a:stretch>
        </p:blipFill>
        <p:spPr>
          <a:xfrm>
            <a:off x="0" y="3347325"/>
            <a:ext cx="1397031" cy="1796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85" name="Shape 185"/>
        <p:cNvGrpSpPr/>
        <p:nvPr/>
      </p:nvGrpSpPr>
      <p:grpSpPr>
        <a:xfrm>
          <a:off x="0" y="0"/>
          <a:ext cx="0" cy="0"/>
          <a:chOff x="0" y="0"/>
          <a:chExt cx="0" cy="0"/>
        </a:xfrm>
      </p:grpSpPr>
      <p:sp>
        <p:nvSpPr>
          <p:cNvPr id="186" name="Google Shape;186;p20"/>
          <p:cNvSpPr txBox="1"/>
          <p:nvPr>
            <p:ph idx="1" type="body"/>
          </p:nvPr>
        </p:nvSpPr>
        <p:spPr>
          <a:xfrm>
            <a:off x="3886200" y="1051975"/>
            <a:ext cx="4617600" cy="371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You and your partner can now choose your project.</a:t>
            </a:r>
            <a:endParaRPr/>
          </a:p>
          <a:p>
            <a:pPr indent="-342900" lvl="0" marL="457200" rtl="0" algn="l">
              <a:spcBef>
                <a:spcPts val="1600"/>
              </a:spcBef>
              <a:spcAft>
                <a:spcPts val="0"/>
              </a:spcAft>
              <a:buSzPts val="1800"/>
              <a:buChar char="●"/>
            </a:pPr>
            <a:r>
              <a:rPr lang="en-GB"/>
              <a:t>Open the project diaries for each project</a:t>
            </a:r>
            <a:endParaRPr/>
          </a:p>
          <a:p>
            <a:pPr indent="-342900" lvl="0" marL="457200" rtl="0" algn="l">
              <a:spcBef>
                <a:spcPts val="0"/>
              </a:spcBef>
              <a:spcAft>
                <a:spcPts val="0"/>
              </a:spcAft>
              <a:buSzPts val="1800"/>
              <a:buChar char="●"/>
            </a:pPr>
            <a:r>
              <a:rPr lang="en-GB"/>
              <a:t>Spend time reading the options and the requirements of each program</a:t>
            </a:r>
            <a:endParaRPr/>
          </a:p>
          <a:p>
            <a:pPr indent="-342900" lvl="0" marL="457200" rtl="0" algn="l">
              <a:spcBef>
                <a:spcPts val="0"/>
              </a:spcBef>
              <a:spcAft>
                <a:spcPts val="0"/>
              </a:spcAft>
              <a:buSzPts val="1800"/>
              <a:buChar char="●"/>
            </a:pPr>
            <a:r>
              <a:rPr lang="en-GB"/>
              <a:t>Make a copy of the project that you are going to work on</a:t>
            </a:r>
            <a:endParaRPr/>
          </a:p>
          <a:p>
            <a:pPr indent="-342900" lvl="0" marL="457200" rtl="0" algn="l">
              <a:spcBef>
                <a:spcPts val="0"/>
              </a:spcBef>
              <a:spcAft>
                <a:spcPts val="0"/>
              </a:spcAft>
              <a:buSzPts val="1800"/>
              <a:buChar char="●"/>
            </a:pPr>
            <a:r>
              <a:rPr lang="en-GB"/>
              <a:t>Share the project diary with your partner and your teacher so both have full access</a:t>
            </a:r>
            <a:endParaRPr/>
          </a:p>
        </p:txBody>
      </p:sp>
      <p:sp>
        <p:nvSpPr>
          <p:cNvPr id="187" name="Google Shape;187;p20"/>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Choose your project</a:t>
            </a:r>
            <a:endParaRPr/>
          </a:p>
        </p:txBody>
      </p:sp>
      <p:sp>
        <p:nvSpPr>
          <p:cNvPr id="188" name="Google Shape;188;p2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89" name="Google Shape;189;p20"/>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3</a:t>
            </a:r>
            <a:endParaRPr/>
          </a:p>
        </p:txBody>
      </p:sp>
      <p:pic>
        <p:nvPicPr>
          <p:cNvPr id="190" name="Google Shape;190;p20"/>
          <p:cNvPicPr preferRelativeResize="0"/>
          <p:nvPr/>
        </p:nvPicPr>
        <p:blipFill>
          <a:blip r:embed="rId3">
            <a:alphaModFix/>
          </a:blip>
          <a:stretch>
            <a:fillRect/>
          </a:stretch>
        </p:blipFill>
        <p:spPr>
          <a:xfrm>
            <a:off x="0" y="1368150"/>
            <a:ext cx="2971889" cy="3821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94" name="Shape 194"/>
        <p:cNvGrpSpPr/>
        <p:nvPr/>
      </p:nvGrpSpPr>
      <p:grpSpPr>
        <a:xfrm>
          <a:off x="0" y="0"/>
          <a:ext cx="0" cy="0"/>
          <a:chOff x="0" y="0"/>
          <a:chExt cx="0" cy="0"/>
        </a:xfrm>
      </p:grpSpPr>
      <p:sp>
        <p:nvSpPr>
          <p:cNvPr id="195" name="Google Shape;195;p21"/>
          <p:cNvSpPr txBox="1"/>
          <p:nvPr>
            <p:ph idx="1" type="body"/>
          </p:nvPr>
        </p:nvSpPr>
        <p:spPr>
          <a:xfrm>
            <a:off x="310900" y="1170125"/>
            <a:ext cx="4096500" cy="250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a:t>
            </a:r>
            <a:r>
              <a:rPr lang="en-GB"/>
              <a:t>uccess criteria are used at the end of a project to help judge its success, for example: </a:t>
            </a:r>
            <a:endParaRPr/>
          </a:p>
          <a:p>
            <a:pPr indent="0" lvl="0" marL="0" rtl="0" algn="l">
              <a:spcBef>
                <a:spcPts val="1600"/>
              </a:spcBef>
              <a:spcAft>
                <a:spcPts val="0"/>
              </a:spcAft>
              <a:buNone/>
            </a:pPr>
            <a:r>
              <a:rPr b="1" i="1" lang="en-GB"/>
              <a:t>Each round must ask 10 questions</a:t>
            </a:r>
            <a:r>
              <a:rPr lang="en-GB"/>
              <a:t>.</a:t>
            </a:r>
            <a:endParaRPr/>
          </a:p>
          <a:p>
            <a:pPr indent="0" lvl="0" marL="0" rtl="0" algn="l">
              <a:spcBef>
                <a:spcPts val="1600"/>
              </a:spcBef>
              <a:spcAft>
                <a:spcPts val="0"/>
              </a:spcAft>
              <a:buNone/>
            </a:pPr>
            <a:r>
              <a:rPr lang="en-GB"/>
              <a:t>Success criteria should allow for factual yes/no answers.</a:t>
            </a:r>
            <a:endParaRPr/>
          </a:p>
          <a:p>
            <a:pPr indent="0" lvl="0" marL="0" rtl="0" algn="l">
              <a:spcBef>
                <a:spcPts val="1600"/>
              </a:spcBef>
              <a:spcAft>
                <a:spcPts val="1600"/>
              </a:spcAft>
              <a:buNone/>
            </a:pPr>
            <a:r>
              <a:t/>
            </a:r>
            <a:endParaRPr/>
          </a:p>
        </p:txBody>
      </p:sp>
      <p:sp>
        <p:nvSpPr>
          <p:cNvPr id="196" name="Google Shape;196;p2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Success criteria</a:t>
            </a:r>
            <a:endParaRPr/>
          </a:p>
        </p:txBody>
      </p:sp>
      <p:sp>
        <p:nvSpPr>
          <p:cNvPr id="197" name="Google Shape;197;p2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98" name="Google Shape;198;p2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4</a:t>
            </a:r>
            <a:endParaRPr/>
          </a:p>
        </p:txBody>
      </p:sp>
      <p:sp>
        <p:nvSpPr>
          <p:cNvPr id="199" name="Google Shape;199;p21"/>
          <p:cNvSpPr txBox="1"/>
          <p:nvPr/>
        </p:nvSpPr>
        <p:spPr>
          <a:xfrm>
            <a:off x="310900" y="3590750"/>
            <a:ext cx="3918900" cy="158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800">
                <a:solidFill>
                  <a:schemeClr val="dk1"/>
                </a:solidFill>
                <a:latin typeface="Quicksand"/>
                <a:ea typeface="Quicksand"/>
                <a:cs typeface="Quicksand"/>
                <a:sym typeface="Quicksand"/>
              </a:rPr>
              <a:t>What is wrong with the following criterion?</a:t>
            </a:r>
            <a:endParaRPr sz="1800">
              <a:solidFill>
                <a:schemeClr val="dk1"/>
              </a:solidFill>
              <a:latin typeface="Quicksand"/>
              <a:ea typeface="Quicksand"/>
              <a:cs typeface="Quicksand"/>
              <a:sym typeface="Quicksand"/>
            </a:endParaRPr>
          </a:p>
          <a:p>
            <a:pPr indent="0" lvl="0" marL="0" rtl="0" algn="l">
              <a:lnSpc>
                <a:spcPct val="115000"/>
              </a:lnSpc>
              <a:spcBef>
                <a:spcPts val="1600"/>
              </a:spcBef>
              <a:spcAft>
                <a:spcPts val="1600"/>
              </a:spcAft>
              <a:buNone/>
            </a:pPr>
            <a:r>
              <a:rPr b="1" i="1" lang="en-GB" sz="1800">
                <a:solidFill>
                  <a:schemeClr val="dk1"/>
                </a:solidFill>
                <a:latin typeface="Quicksand"/>
                <a:ea typeface="Quicksand"/>
                <a:cs typeface="Quicksand"/>
                <a:sym typeface="Quicksand"/>
              </a:rPr>
              <a:t>Must be easy to use</a:t>
            </a:r>
            <a:r>
              <a:rPr lang="en-GB" sz="1800">
                <a:solidFill>
                  <a:schemeClr val="dk1"/>
                </a:solidFill>
                <a:latin typeface="Quicksand"/>
                <a:ea typeface="Quicksand"/>
                <a:cs typeface="Quicksand"/>
                <a:sym typeface="Quicksand"/>
              </a:rPr>
              <a:t>.</a:t>
            </a:r>
            <a:endParaRPr/>
          </a:p>
        </p:txBody>
      </p:sp>
      <p:pic>
        <p:nvPicPr>
          <p:cNvPr id="200" name="Google Shape;200;p21"/>
          <p:cNvPicPr preferRelativeResize="0"/>
          <p:nvPr/>
        </p:nvPicPr>
        <p:blipFill>
          <a:blip r:embed="rId3">
            <a:alphaModFix/>
          </a:blip>
          <a:stretch>
            <a:fillRect/>
          </a:stretch>
        </p:blipFill>
        <p:spPr>
          <a:xfrm>
            <a:off x="5296788" y="1017700"/>
            <a:ext cx="3486925" cy="3486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04" name="Shape 204"/>
        <p:cNvGrpSpPr/>
        <p:nvPr/>
      </p:nvGrpSpPr>
      <p:grpSpPr>
        <a:xfrm>
          <a:off x="0" y="0"/>
          <a:ext cx="0" cy="0"/>
          <a:chOff x="0" y="0"/>
          <a:chExt cx="0" cy="0"/>
        </a:xfrm>
      </p:grpSpPr>
      <p:sp>
        <p:nvSpPr>
          <p:cNvPr id="205" name="Google Shape;205;p22"/>
          <p:cNvSpPr txBox="1"/>
          <p:nvPr>
            <p:ph idx="1" type="body"/>
          </p:nvPr>
        </p:nvSpPr>
        <p:spPr>
          <a:xfrm>
            <a:off x="310900" y="1170125"/>
            <a:ext cx="4096500" cy="316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 with your partner what you think the app should do.</a:t>
            </a:r>
            <a:endParaRPr/>
          </a:p>
          <a:p>
            <a:pPr indent="0" lvl="0" marL="0" rtl="0" algn="l">
              <a:spcBef>
                <a:spcPts val="1600"/>
              </a:spcBef>
              <a:spcAft>
                <a:spcPts val="0"/>
              </a:spcAft>
              <a:buNone/>
            </a:pPr>
            <a:r>
              <a:rPr lang="en-GB"/>
              <a:t>Write down in your project diary success criteria that reflect what you intend your app to be able to do. </a:t>
            </a:r>
            <a:endParaRPr/>
          </a:p>
          <a:p>
            <a:pPr indent="0" lvl="0" marL="0" rtl="0" algn="l">
              <a:spcBef>
                <a:spcPts val="1600"/>
              </a:spcBef>
              <a:spcAft>
                <a:spcPts val="0"/>
              </a:spcAft>
              <a:buNone/>
            </a:pPr>
            <a:r>
              <a:rPr lang="en-GB"/>
              <a:t>Remember that s</a:t>
            </a:r>
            <a:r>
              <a:rPr lang="en-GB"/>
              <a:t>uccess criteria should only allow for factual yes/no answers.</a:t>
            </a:r>
            <a:endParaRPr/>
          </a:p>
          <a:p>
            <a:pPr indent="0" lvl="0" marL="0" rtl="0" algn="l">
              <a:spcBef>
                <a:spcPts val="1600"/>
              </a:spcBef>
              <a:spcAft>
                <a:spcPts val="1600"/>
              </a:spcAft>
              <a:buNone/>
            </a:pPr>
            <a:r>
              <a:t/>
            </a:r>
            <a:endParaRPr/>
          </a:p>
        </p:txBody>
      </p:sp>
      <p:sp>
        <p:nvSpPr>
          <p:cNvPr id="206" name="Google Shape;206;p2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Success criteria for your app</a:t>
            </a:r>
            <a:endParaRPr/>
          </a:p>
        </p:txBody>
      </p:sp>
      <p:sp>
        <p:nvSpPr>
          <p:cNvPr id="207" name="Google Shape;207;p2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08" name="Google Shape;208;p2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4</a:t>
            </a:r>
            <a:endParaRPr/>
          </a:p>
        </p:txBody>
      </p:sp>
      <p:pic>
        <p:nvPicPr>
          <p:cNvPr id="209" name="Google Shape;209;p22"/>
          <p:cNvPicPr preferRelativeResize="0"/>
          <p:nvPr/>
        </p:nvPicPr>
        <p:blipFill>
          <a:blip r:embed="rId3">
            <a:alphaModFix/>
          </a:blip>
          <a:stretch>
            <a:fillRect/>
          </a:stretch>
        </p:blipFill>
        <p:spPr>
          <a:xfrm>
            <a:off x="5296788" y="1017700"/>
            <a:ext cx="3486925" cy="3486925"/>
          </a:xfrm>
          <a:prstGeom prst="rect">
            <a:avLst/>
          </a:prstGeom>
          <a:noFill/>
          <a:ln>
            <a:noFill/>
          </a:ln>
        </p:spPr>
      </p:pic>
      <p:pic>
        <p:nvPicPr>
          <p:cNvPr id="210" name="Google Shape;210;p22"/>
          <p:cNvPicPr preferRelativeResize="0"/>
          <p:nvPr/>
        </p:nvPicPr>
        <p:blipFill>
          <a:blip r:embed="rId4">
            <a:alphaModFix/>
          </a:blip>
          <a:stretch>
            <a:fillRect/>
          </a:stretch>
        </p:blipFill>
        <p:spPr>
          <a:xfrm>
            <a:off x="4365126" y="1365225"/>
            <a:ext cx="371475" cy="380334"/>
          </a:xfrm>
          <a:prstGeom prst="rect">
            <a:avLst/>
          </a:prstGeom>
          <a:noFill/>
          <a:ln>
            <a:noFill/>
          </a:ln>
        </p:spPr>
      </p:pic>
      <p:pic>
        <p:nvPicPr>
          <p:cNvPr id="211" name="Google Shape;211;p22"/>
          <p:cNvPicPr preferRelativeResize="0"/>
          <p:nvPr/>
        </p:nvPicPr>
        <p:blipFill>
          <a:blip r:embed="rId5">
            <a:alphaModFix/>
          </a:blip>
          <a:stretch>
            <a:fillRect/>
          </a:stretch>
        </p:blipFill>
        <p:spPr>
          <a:xfrm>
            <a:off x="4386250" y="2386000"/>
            <a:ext cx="371475" cy="371475"/>
          </a:xfrm>
          <a:prstGeom prst="rect">
            <a:avLst/>
          </a:prstGeom>
          <a:noFill/>
          <a:ln>
            <a:noFill/>
          </a:ln>
        </p:spPr>
      </p:pic>
      <p:pic>
        <p:nvPicPr>
          <p:cNvPr id="212" name="Google Shape;212;p22"/>
          <p:cNvPicPr preferRelativeResize="0"/>
          <p:nvPr/>
        </p:nvPicPr>
        <p:blipFill>
          <a:blip r:embed="rId6">
            <a:alphaModFix/>
          </a:blip>
          <a:stretch>
            <a:fillRect/>
          </a:stretch>
        </p:blipFill>
        <p:spPr>
          <a:xfrm>
            <a:off x="4365113" y="3818788"/>
            <a:ext cx="371475" cy="381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16" name="Shape 216"/>
        <p:cNvGrpSpPr/>
        <p:nvPr/>
      </p:nvGrpSpPr>
      <p:grpSpPr>
        <a:xfrm>
          <a:off x="0" y="0"/>
          <a:ext cx="0" cy="0"/>
          <a:chOff x="0" y="0"/>
          <a:chExt cx="0" cy="0"/>
        </a:xfrm>
      </p:grpSpPr>
      <p:sp>
        <p:nvSpPr>
          <p:cNvPr id="217" name="Google Shape;217;p23"/>
          <p:cNvSpPr txBox="1"/>
          <p:nvPr>
            <p:ph idx="1" type="body"/>
          </p:nvPr>
        </p:nvSpPr>
        <p:spPr>
          <a:xfrm>
            <a:off x="310900" y="1017700"/>
            <a:ext cx="43383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Provide designs for any two of the screens that will be part of your app.</a:t>
            </a:r>
            <a:endParaRPr/>
          </a:p>
          <a:p>
            <a:pPr indent="0" lvl="0" marL="0" rtl="0" algn="l">
              <a:spcBef>
                <a:spcPts val="1600"/>
              </a:spcBef>
              <a:spcAft>
                <a:spcPts val="0"/>
              </a:spcAft>
              <a:buNone/>
            </a:pPr>
            <a:r>
              <a:rPr lang="en-GB"/>
              <a:t>The screens must be annotated with:</a:t>
            </a:r>
            <a:endParaRPr/>
          </a:p>
          <a:p>
            <a:pPr indent="-342900" lvl="0" marL="457200" rtl="0" algn="l">
              <a:spcBef>
                <a:spcPts val="1600"/>
              </a:spcBef>
              <a:spcAft>
                <a:spcPts val="0"/>
              </a:spcAft>
              <a:buSzPts val="1800"/>
              <a:buChar char="●"/>
            </a:pPr>
            <a:r>
              <a:rPr lang="en-GB"/>
              <a:t>The id name you intend to use</a:t>
            </a:r>
            <a:endParaRPr/>
          </a:p>
          <a:p>
            <a:pPr indent="-342900" lvl="0" marL="457200" rtl="0" algn="l">
              <a:spcBef>
                <a:spcPts val="0"/>
              </a:spcBef>
              <a:spcAft>
                <a:spcPts val="0"/>
              </a:spcAft>
              <a:buSzPts val="1800"/>
              <a:buChar char="●"/>
            </a:pPr>
            <a:r>
              <a:rPr lang="en-GB"/>
              <a:t>Whether each item is a button, label, text input, image, etc.</a:t>
            </a:r>
            <a:endParaRPr/>
          </a:p>
          <a:p>
            <a:pPr indent="-342900" lvl="0" marL="457200" rtl="0" algn="l">
              <a:spcBef>
                <a:spcPts val="0"/>
              </a:spcBef>
              <a:spcAft>
                <a:spcPts val="0"/>
              </a:spcAft>
              <a:buSzPts val="1800"/>
              <a:buChar char="●"/>
            </a:pPr>
            <a:r>
              <a:rPr lang="en-GB"/>
              <a:t>An indication of font and/or colour</a:t>
            </a:r>
            <a:endParaRPr/>
          </a:p>
        </p:txBody>
      </p:sp>
      <p:sp>
        <p:nvSpPr>
          <p:cNvPr id="218" name="Google Shape;218;p2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Homework</a:t>
            </a:r>
            <a:endParaRPr/>
          </a:p>
        </p:txBody>
      </p:sp>
      <p:sp>
        <p:nvSpPr>
          <p:cNvPr id="219" name="Google Shape;219;p2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20" name="Google Shape;220;p2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Homework</a:t>
            </a:r>
            <a:endParaRPr/>
          </a:p>
        </p:txBody>
      </p:sp>
      <p:sp>
        <p:nvSpPr>
          <p:cNvPr id="221" name="Google Shape;221;p23"/>
          <p:cNvSpPr txBox="1"/>
          <p:nvPr/>
        </p:nvSpPr>
        <p:spPr>
          <a:xfrm>
            <a:off x="384700" y="4336175"/>
            <a:ext cx="3564900" cy="698100"/>
          </a:xfrm>
          <a:prstGeom prst="rect">
            <a:avLst/>
          </a:prstGeom>
          <a:solidFill>
            <a:srgbClr val="494985"/>
          </a:solidFill>
          <a:ln>
            <a:noFill/>
          </a:ln>
        </p:spPr>
        <p:txBody>
          <a:bodyPr anchorCtr="0" anchor="t" bIns="91425" lIns="91425" spcFirstLastPara="1" rIns="91425" wrap="square" tIns="91425">
            <a:noAutofit/>
          </a:bodyPr>
          <a:lstStyle/>
          <a:p>
            <a:pPr indent="0" lvl="0" marL="0" rtl="0" algn="ctr">
              <a:spcBef>
                <a:spcPts val="1000"/>
              </a:spcBef>
              <a:spcAft>
                <a:spcPts val="0"/>
              </a:spcAft>
              <a:buNone/>
            </a:pPr>
            <a:r>
              <a:rPr lang="en-GB" sz="1800">
                <a:solidFill>
                  <a:srgbClr val="FFFFFF"/>
                </a:solidFill>
                <a:latin typeface="Quicksand"/>
                <a:ea typeface="Quicksand"/>
                <a:cs typeface="Quicksand"/>
                <a:sym typeface="Quicksand"/>
              </a:rPr>
              <a:t> Due: Next lesson</a:t>
            </a:r>
            <a:endParaRPr sz="1800">
              <a:solidFill>
                <a:srgbClr val="FA9FD0"/>
              </a:solidFill>
              <a:latin typeface="Quicksand"/>
              <a:ea typeface="Quicksand"/>
              <a:cs typeface="Quicksand"/>
              <a:sym typeface="Quicksand"/>
            </a:endParaRPr>
          </a:p>
          <a:p>
            <a:pPr indent="0" lvl="0" marL="0" rtl="0" algn="l">
              <a:spcBef>
                <a:spcPts val="1000"/>
              </a:spcBef>
              <a:spcAft>
                <a:spcPts val="0"/>
              </a:spcAft>
              <a:buNone/>
            </a:pPr>
            <a:r>
              <a:t/>
            </a:r>
            <a:endParaRPr>
              <a:solidFill>
                <a:srgbClr val="5B5BA5"/>
              </a:solidFill>
              <a:latin typeface="Montserrat SemiBold"/>
              <a:ea typeface="Montserrat SemiBold"/>
              <a:cs typeface="Montserrat SemiBold"/>
              <a:sym typeface="Montserrat SemiBold"/>
            </a:endParaRPr>
          </a:p>
          <a:p>
            <a:pPr indent="0" lvl="0" marL="0" rtl="0" algn="l">
              <a:spcBef>
                <a:spcPts val="1000"/>
              </a:spcBef>
              <a:spcAft>
                <a:spcPts val="0"/>
              </a:spcAft>
              <a:buNone/>
            </a:pPr>
            <a:r>
              <a:t/>
            </a:r>
            <a:endParaRPr>
              <a:solidFill>
                <a:srgbClr val="5B5BA5"/>
              </a:solidFill>
              <a:latin typeface="Montserrat SemiBold"/>
              <a:ea typeface="Montserrat SemiBold"/>
              <a:cs typeface="Montserrat SemiBold"/>
              <a:sym typeface="Montserrat SemiBold"/>
            </a:endParaRPr>
          </a:p>
          <a:p>
            <a:pPr indent="0" lvl="0" marL="0" rtl="0" algn="l">
              <a:spcBef>
                <a:spcPts val="1000"/>
              </a:spcBef>
              <a:spcAft>
                <a:spcPts val="0"/>
              </a:spcAft>
              <a:buNone/>
            </a:pPr>
            <a:r>
              <a:t/>
            </a:r>
            <a:endParaRPr>
              <a:solidFill>
                <a:srgbClr val="5B5BA5"/>
              </a:solidFill>
              <a:latin typeface="Montserrat Light"/>
              <a:ea typeface="Montserrat Light"/>
              <a:cs typeface="Montserrat Light"/>
              <a:sym typeface="Montserrat Light"/>
            </a:endParaRPr>
          </a:p>
          <a:p>
            <a:pPr indent="0" lvl="0" marL="0" rtl="0" algn="l">
              <a:spcBef>
                <a:spcPts val="0"/>
              </a:spcBef>
              <a:spcAft>
                <a:spcPts val="0"/>
              </a:spcAft>
              <a:buNone/>
            </a:pPr>
            <a:r>
              <a:t/>
            </a:r>
            <a:endParaRPr>
              <a:solidFill>
                <a:srgbClr val="5B5BA5"/>
              </a:solidFill>
              <a:latin typeface="Montserrat Light"/>
              <a:ea typeface="Montserrat Light"/>
              <a:cs typeface="Montserrat Light"/>
              <a:sym typeface="Montserrat Light"/>
            </a:endParaRPr>
          </a:p>
          <a:p>
            <a:pPr indent="0" lvl="0" marL="0" rtl="0" algn="l">
              <a:lnSpc>
                <a:spcPct val="115000"/>
              </a:lnSpc>
              <a:spcBef>
                <a:spcPts val="0"/>
              </a:spcBef>
              <a:spcAft>
                <a:spcPts val="1600"/>
              </a:spcAft>
              <a:buNone/>
            </a:pPr>
            <a:r>
              <a:t/>
            </a:r>
            <a:endParaRPr sz="1800">
              <a:solidFill>
                <a:srgbClr val="595959"/>
              </a:solidFill>
            </a:endParaRPr>
          </a:p>
        </p:txBody>
      </p:sp>
      <p:pic>
        <p:nvPicPr>
          <p:cNvPr id="222" name="Google Shape;222;p23"/>
          <p:cNvPicPr preferRelativeResize="0"/>
          <p:nvPr/>
        </p:nvPicPr>
        <p:blipFill>
          <a:blip r:embed="rId3">
            <a:alphaModFix/>
          </a:blip>
          <a:stretch>
            <a:fillRect/>
          </a:stretch>
        </p:blipFill>
        <p:spPr>
          <a:xfrm>
            <a:off x="5091625" y="671875"/>
            <a:ext cx="3827025" cy="4083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In this lesson, you…</a:t>
            </a:r>
            <a:endParaRPr b="1"/>
          </a:p>
          <a:p>
            <a:pPr indent="0" lvl="0" marL="0" rtl="0" algn="l">
              <a:spcBef>
                <a:spcPts val="1600"/>
              </a:spcBef>
              <a:spcAft>
                <a:spcPts val="0"/>
              </a:spcAft>
              <a:buNone/>
            </a:pPr>
            <a:r>
              <a:rPr lang="en-GB"/>
              <a:t>Identified and resolved some common errors using App Lab</a:t>
            </a:r>
            <a:endParaRPr/>
          </a:p>
          <a:p>
            <a:pPr indent="0" lvl="0" marL="0" rtl="0" algn="l">
              <a:spcBef>
                <a:spcPts val="1600"/>
              </a:spcBef>
              <a:spcAft>
                <a:spcPts val="0"/>
              </a:spcAft>
              <a:buNone/>
            </a:pPr>
            <a:r>
              <a:rPr lang="en-GB"/>
              <a:t>Passed the value of a variable into a label </a:t>
            </a:r>
            <a:endParaRPr/>
          </a:p>
          <a:p>
            <a:pPr indent="0" lvl="0" marL="0" rtl="0" algn="l">
              <a:spcBef>
                <a:spcPts val="1600"/>
              </a:spcBef>
              <a:spcAft>
                <a:spcPts val="0"/>
              </a:spcAft>
              <a:buNone/>
            </a:pPr>
            <a:r>
              <a:rPr lang="en-GB"/>
              <a:t>Chose a project to create and developed success criteria</a:t>
            </a:r>
            <a:endParaRPr/>
          </a:p>
          <a:p>
            <a:pPr indent="0" lvl="0" marL="0" rtl="0" algn="l">
              <a:spcBef>
                <a:spcPts val="1600"/>
              </a:spcBef>
              <a:spcAft>
                <a:spcPts val="1600"/>
              </a:spcAft>
              <a:buNone/>
            </a:pPr>
            <a:r>
              <a:t/>
            </a:r>
            <a:endParaRPr/>
          </a:p>
        </p:txBody>
      </p:sp>
      <p:sp>
        <p:nvSpPr>
          <p:cNvPr id="228" name="Google Shape;228;p2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Next lesson</a:t>
            </a:r>
            <a:endParaRPr/>
          </a:p>
        </p:txBody>
      </p:sp>
      <p:sp>
        <p:nvSpPr>
          <p:cNvPr id="229" name="Google Shape;229;p2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230" name="Google Shape;230;p24"/>
          <p:cNvSpPr txBox="1"/>
          <p:nvPr>
            <p:ph idx="2" type="body"/>
          </p:nvPr>
        </p:nvSpPr>
        <p:spPr>
          <a:xfrm>
            <a:off x="4736600" y="1170100"/>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Next lesson, you will…</a:t>
            </a:r>
            <a:endParaRPr b="1"/>
          </a:p>
          <a:p>
            <a:pPr indent="0" lvl="0" marL="0" rtl="0" algn="l">
              <a:spcBef>
                <a:spcPts val="1600"/>
              </a:spcBef>
              <a:spcAft>
                <a:spcPts val="0"/>
              </a:spcAft>
              <a:buNone/>
            </a:pPr>
            <a:r>
              <a:rPr lang="en-GB"/>
              <a:t>Learn how to handle user input</a:t>
            </a:r>
            <a:endParaRPr/>
          </a:p>
          <a:p>
            <a:pPr indent="0" lvl="0" marL="0" rtl="0" algn="l">
              <a:spcBef>
                <a:spcPts val="1600"/>
              </a:spcBef>
              <a:spcAft>
                <a:spcPts val="0"/>
              </a:spcAft>
              <a:buNone/>
            </a:pPr>
            <a:r>
              <a:rPr lang="en-GB"/>
              <a:t>Use decomposition to help break down the task of building the app into more manageable steps</a:t>
            </a:r>
            <a:endParaRPr/>
          </a:p>
          <a:p>
            <a:pPr indent="0" lvl="0" marL="0" rtl="0" algn="l">
              <a:spcBef>
                <a:spcPts val="1600"/>
              </a:spcBef>
              <a:spcAft>
                <a:spcPts val="1600"/>
              </a:spcAft>
              <a:buNone/>
            </a:pPr>
            <a:r>
              <a:rPr lang="en-GB"/>
              <a:t>Start making your app </a:t>
            </a:r>
            <a:endParaRPr/>
          </a:p>
        </p:txBody>
      </p:sp>
      <p:sp>
        <p:nvSpPr>
          <p:cNvPr id="231" name="Google Shape;231;p2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5" name="Shape 55"/>
        <p:cNvGrpSpPr/>
        <p:nvPr/>
      </p:nvGrpSpPr>
      <p:grpSpPr>
        <a:xfrm>
          <a:off x="0" y="0"/>
          <a:ext cx="0" cy="0"/>
          <a:chOff x="0" y="0"/>
          <a:chExt cx="0" cy="0"/>
        </a:xfrm>
      </p:grpSpPr>
      <p:sp>
        <p:nvSpPr>
          <p:cNvPr id="56" name="Google Shape;56;p10"/>
          <p:cNvSpPr txBox="1"/>
          <p:nvPr>
            <p:ph idx="1" type="body"/>
          </p:nvPr>
        </p:nvSpPr>
        <p:spPr>
          <a:xfrm>
            <a:off x="310900" y="1017725"/>
            <a:ext cx="8522100" cy="3811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t>In this lesson, you will</a:t>
            </a:r>
            <a:endParaRPr b="1"/>
          </a:p>
          <a:p>
            <a:pPr indent="-342900" lvl="0" marL="457200" rtl="0" algn="l">
              <a:lnSpc>
                <a:spcPct val="115000"/>
              </a:lnSpc>
              <a:spcBef>
                <a:spcPts val="1000"/>
              </a:spcBef>
              <a:spcAft>
                <a:spcPts val="0"/>
              </a:spcAft>
              <a:buSzPts val="1800"/>
              <a:buChar char="●"/>
            </a:pPr>
            <a:r>
              <a:rPr lang="en-GB"/>
              <a:t>Update the Tappy Tap App to display the user’s score</a:t>
            </a:r>
            <a:endParaRPr/>
          </a:p>
          <a:p>
            <a:pPr indent="-342900" lvl="0" marL="457200" rtl="0" algn="l">
              <a:lnSpc>
                <a:spcPct val="115000"/>
              </a:lnSpc>
              <a:spcBef>
                <a:spcPts val="0"/>
              </a:spcBef>
              <a:spcAft>
                <a:spcPts val="0"/>
              </a:spcAft>
              <a:buSzPts val="1800"/>
              <a:buChar char="●"/>
            </a:pPr>
            <a:r>
              <a:rPr lang="en-GB"/>
              <a:t>Start your app project: </a:t>
            </a:r>
            <a:endParaRPr/>
          </a:p>
          <a:p>
            <a:pPr indent="-342900" lvl="1" marL="914400" rtl="0" algn="l">
              <a:lnSpc>
                <a:spcPct val="115000"/>
              </a:lnSpc>
              <a:spcBef>
                <a:spcPts val="1000"/>
              </a:spcBef>
              <a:spcAft>
                <a:spcPts val="0"/>
              </a:spcAft>
              <a:buSzPts val="1800"/>
              <a:buChar char="○"/>
            </a:pPr>
            <a:r>
              <a:rPr lang="en-GB" sz="1800"/>
              <a:t>Establish user needs and apply success </a:t>
            </a:r>
            <a:r>
              <a:rPr lang="en-GB" sz="1800"/>
              <a:t>criteria to help evaluate the success of your project</a:t>
            </a:r>
            <a:endParaRPr sz="1800"/>
          </a:p>
          <a:p>
            <a:pPr indent="-342900" lvl="1" marL="914400" rtl="0" algn="l">
              <a:spcBef>
                <a:spcPts val="1000"/>
              </a:spcBef>
              <a:spcAft>
                <a:spcPts val="0"/>
              </a:spcAft>
              <a:buSzPts val="1800"/>
              <a:buChar char="○"/>
            </a:pPr>
            <a:r>
              <a:rPr lang="en-GB" sz="1800"/>
              <a:t>Start to design the solution to a real-world problem </a:t>
            </a:r>
            <a:endParaRPr sz="1800"/>
          </a:p>
          <a:p>
            <a:pPr indent="0" lvl="0" marL="457200" rtl="0" algn="l">
              <a:lnSpc>
                <a:spcPct val="115000"/>
              </a:lnSpc>
              <a:spcBef>
                <a:spcPts val="1000"/>
              </a:spcBef>
              <a:spcAft>
                <a:spcPts val="0"/>
              </a:spcAft>
              <a:buNone/>
            </a:pPr>
            <a:r>
              <a:t/>
            </a:r>
            <a:endParaRPr/>
          </a:p>
        </p:txBody>
      </p:sp>
      <p:sp>
        <p:nvSpPr>
          <p:cNvPr id="57" name="Google Shape;57;p10"/>
          <p:cNvSpPr txBox="1"/>
          <p:nvPr>
            <p:ph type="title"/>
          </p:nvPr>
        </p:nvSpPr>
        <p:spPr>
          <a:xfrm>
            <a:off x="310900" y="310900"/>
            <a:ext cx="8522100" cy="706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Lesson 3</a:t>
            </a:r>
            <a:r>
              <a:rPr b="1" lang="en-GB">
                <a:latin typeface="Quicksand"/>
                <a:ea typeface="Quicksand"/>
                <a:cs typeface="Quicksand"/>
                <a:sym typeface="Quicksand"/>
              </a:rPr>
              <a:t>: </a:t>
            </a:r>
            <a:r>
              <a:rPr lang="en-GB"/>
              <a:t>School Lab Studios</a:t>
            </a:r>
            <a:endParaRPr b="1">
              <a:latin typeface="Quicksand"/>
              <a:ea typeface="Quicksand"/>
              <a:cs typeface="Quicksand"/>
              <a:sym typeface="Quicksand"/>
            </a:endParaRPr>
          </a:p>
        </p:txBody>
      </p:sp>
      <p:sp>
        <p:nvSpPr>
          <p:cNvPr id="58" name="Google Shape;58;p10"/>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59" name="Google Shape;59;p10"/>
          <p:cNvSpPr txBox="1"/>
          <p:nvPr>
            <p:ph idx="2"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Objectives</a:t>
            </a:r>
            <a:endParaRPr/>
          </a:p>
        </p:txBody>
      </p:sp>
      <p:pic>
        <p:nvPicPr>
          <p:cNvPr id="60" name="Google Shape;60;p10"/>
          <p:cNvPicPr preferRelativeResize="0"/>
          <p:nvPr/>
        </p:nvPicPr>
        <p:blipFill>
          <a:blip r:embed="rId3">
            <a:alphaModFix/>
          </a:blip>
          <a:stretch>
            <a:fillRect/>
          </a:stretch>
        </p:blipFill>
        <p:spPr>
          <a:xfrm>
            <a:off x="8225075" y="371525"/>
            <a:ext cx="419100" cy="419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4" name="Shape 64"/>
        <p:cNvGrpSpPr/>
        <p:nvPr/>
      </p:nvGrpSpPr>
      <p:grpSpPr>
        <a:xfrm>
          <a:off x="0" y="0"/>
          <a:ext cx="0" cy="0"/>
          <a:chOff x="0" y="0"/>
          <a:chExt cx="0" cy="0"/>
        </a:xfrm>
      </p:grpSpPr>
      <p:sp>
        <p:nvSpPr>
          <p:cNvPr id="65" name="Google Shape;65;p11"/>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Spot the errors</a:t>
            </a:r>
            <a:endParaRPr/>
          </a:p>
        </p:txBody>
      </p:sp>
      <p:sp>
        <p:nvSpPr>
          <p:cNvPr id="66" name="Google Shape;66;p11"/>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a:t>
            </a:r>
            <a:r>
              <a:rPr lang="en-GB"/>
              <a:t>ctivity</a:t>
            </a:r>
            <a:endParaRPr/>
          </a:p>
        </p:txBody>
      </p:sp>
      <p:sp>
        <p:nvSpPr>
          <p:cNvPr id="67" name="Google Shape;67;p11"/>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68" name="Google Shape;68;p11"/>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69" name="Google Shape;69;p11"/>
          <p:cNvSpPr txBox="1"/>
          <p:nvPr/>
        </p:nvSpPr>
        <p:spPr>
          <a:xfrm>
            <a:off x="5231700" y="1040975"/>
            <a:ext cx="3591000" cy="468000"/>
          </a:xfrm>
          <a:prstGeom prst="rect">
            <a:avLst/>
          </a:prstGeom>
          <a:solidFill>
            <a:srgbClr val="5B5BA5"/>
          </a:solidFill>
          <a:ln>
            <a:noFill/>
          </a:ln>
        </p:spPr>
        <p:txBody>
          <a:bodyPr anchorCtr="0" anchor="t" bIns="91425" lIns="91425" spcFirstLastPara="1" rIns="54000" wrap="square" tIns="91425">
            <a:noAutofit/>
          </a:bodyPr>
          <a:lstStyle/>
          <a:p>
            <a:pPr indent="0" lvl="0" marL="0" rtl="0" algn="l">
              <a:lnSpc>
                <a:spcPct val="114000"/>
              </a:lnSpc>
              <a:spcBef>
                <a:spcPts val="0"/>
              </a:spcBef>
              <a:spcAft>
                <a:spcPts val="0"/>
              </a:spcAft>
              <a:buNone/>
            </a:pPr>
            <a:r>
              <a:rPr lang="en-GB" sz="1800">
                <a:solidFill>
                  <a:srgbClr val="FFFFFF"/>
                </a:solidFill>
                <a:latin typeface="Quicksand"/>
                <a:ea typeface="Quicksand"/>
                <a:cs typeface="Quicksand"/>
                <a:sym typeface="Quicksand"/>
              </a:rPr>
              <a:t>The Turtle Draw App</a:t>
            </a:r>
            <a:endParaRPr sz="1800">
              <a:solidFill>
                <a:srgbClr val="FFFFFF"/>
              </a:solidFill>
              <a:latin typeface="Quicksand"/>
              <a:ea typeface="Quicksand"/>
              <a:cs typeface="Quicksand"/>
              <a:sym typeface="Quicksand"/>
            </a:endParaRPr>
          </a:p>
        </p:txBody>
      </p:sp>
      <p:sp>
        <p:nvSpPr>
          <p:cNvPr id="70" name="Google Shape;70;p11"/>
          <p:cNvSpPr txBox="1"/>
          <p:nvPr/>
        </p:nvSpPr>
        <p:spPr>
          <a:xfrm>
            <a:off x="5201150" y="1608150"/>
            <a:ext cx="3591000" cy="3104400"/>
          </a:xfrm>
          <a:prstGeom prst="rect">
            <a:avLst/>
          </a:prstGeom>
          <a:noFill/>
          <a:ln>
            <a:noFill/>
          </a:ln>
        </p:spPr>
        <p:txBody>
          <a:bodyPr anchorCtr="0" anchor="t" bIns="91425" lIns="91425" spcFirstLastPara="1" rIns="54000" wrap="square" tIns="91425">
            <a:noAutofit/>
          </a:bodyPr>
          <a:lstStyle/>
          <a:p>
            <a:pPr indent="0" lvl="0" marL="0" rtl="0" algn="l">
              <a:lnSpc>
                <a:spcPct val="113000"/>
              </a:lnSpc>
              <a:spcBef>
                <a:spcPts val="0"/>
              </a:spcBef>
              <a:spcAft>
                <a:spcPts val="0"/>
              </a:spcAft>
              <a:buNone/>
            </a:pPr>
            <a:r>
              <a:rPr lang="en-GB" sz="1800">
                <a:solidFill>
                  <a:srgbClr val="5B5BA5"/>
                </a:solidFill>
                <a:latin typeface="Quicksand"/>
                <a:ea typeface="Quicksand"/>
                <a:cs typeface="Quicksand"/>
                <a:sym typeface="Quicksand"/>
              </a:rPr>
              <a:t>The purpose of this app is for the user to click the buttons on the screen to move the arrow on the screen and draw shapes. </a:t>
            </a:r>
            <a:endParaRPr sz="1800">
              <a:solidFill>
                <a:srgbClr val="5B5BA5"/>
              </a:solidFill>
              <a:latin typeface="Quicksand"/>
              <a:ea typeface="Quicksand"/>
              <a:cs typeface="Quicksand"/>
              <a:sym typeface="Quicksand"/>
            </a:endParaRPr>
          </a:p>
          <a:p>
            <a:pPr indent="0" lvl="0" marL="0" rtl="0" algn="l">
              <a:lnSpc>
                <a:spcPct val="113000"/>
              </a:lnSpc>
              <a:spcBef>
                <a:spcPts val="0"/>
              </a:spcBef>
              <a:spcAft>
                <a:spcPts val="0"/>
              </a:spcAft>
              <a:buNone/>
            </a:pPr>
            <a:r>
              <a:t/>
            </a:r>
            <a:endParaRPr sz="1800">
              <a:solidFill>
                <a:srgbClr val="5B5BA5"/>
              </a:solidFill>
              <a:latin typeface="Quicksand"/>
              <a:ea typeface="Quicksand"/>
              <a:cs typeface="Quicksand"/>
              <a:sym typeface="Quicksand"/>
            </a:endParaRPr>
          </a:p>
          <a:p>
            <a:pPr indent="0" lvl="0" marL="0" rtl="0" algn="l">
              <a:lnSpc>
                <a:spcPct val="113000"/>
              </a:lnSpc>
              <a:spcBef>
                <a:spcPts val="0"/>
              </a:spcBef>
              <a:spcAft>
                <a:spcPts val="0"/>
              </a:spcAft>
              <a:buNone/>
            </a:pPr>
            <a:r>
              <a:rPr lang="en-GB" sz="1800">
                <a:solidFill>
                  <a:srgbClr val="5B5BA5"/>
                </a:solidFill>
                <a:latin typeface="Quicksand"/>
                <a:ea typeface="Quicksand"/>
                <a:cs typeface="Quicksand"/>
                <a:sym typeface="Quicksand"/>
              </a:rPr>
              <a:t>Unfortunately, there are errors in the app and it is not working as the developer intended.</a:t>
            </a:r>
            <a:endParaRPr sz="1800">
              <a:solidFill>
                <a:srgbClr val="5B5BA5"/>
              </a:solidFill>
              <a:latin typeface="Quicksand"/>
              <a:ea typeface="Quicksand"/>
              <a:cs typeface="Quicksand"/>
              <a:sym typeface="Quicksand"/>
            </a:endParaRPr>
          </a:p>
          <a:p>
            <a:pPr indent="0" lvl="0" marL="0" rtl="0" algn="l">
              <a:lnSpc>
                <a:spcPct val="113000"/>
              </a:lnSpc>
              <a:spcBef>
                <a:spcPts val="0"/>
              </a:spcBef>
              <a:spcAft>
                <a:spcPts val="0"/>
              </a:spcAft>
              <a:buNone/>
            </a:pPr>
            <a:r>
              <a:t/>
            </a:r>
            <a:endParaRPr>
              <a:solidFill>
                <a:srgbClr val="5B5BA5"/>
              </a:solidFill>
              <a:latin typeface="Quicksand"/>
              <a:ea typeface="Quicksand"/>
              <a:cs typeface="Quicksand"/>
              <a:sym typeface="Quicksand"/>
            </a:endParaRPr>
          </a:p>
          <a:p>
            <a:pPr indent="0" lvl="0" marL="0" rtl="0" algn="l">
              <a:lnSpc>
                <a:spcPct val="113000"/>
              </a:lnSpc>
              <a:spcBef>
                <a:spcPts val="0"/>
              </a:spcBef>
              <a:spcAft>
                <a:spcPts val="0"/>
              </a:spcAft>
              <a:buNone/>
            </a:pPr>
            <a:r>
              <a:t/>
            </a:r>
            <a:endParaRPr>
              <a:solidFill>
                <a:srgbClr val="5B5BA5"/>
              </a:solidFill>
              <a:latin typeface="Quicksand"/>
              <a:ea typeface="Quicksand"/>
              <a:cs typeface="Quicksand"/>
              <a:sym typeface="Quicksand"/>
            </a:endParaRPr>
          </a:p>
        </p:txBody>
      </p:sp>
      <p:pic>
        <p:nvPicPr>
          <p:cNvPr id="71" name="Google Shape;71;p11"/>
          <p:cNvPicPr preferRelativeResize="0"/>
          <p:nvPr/>
        </p:nvPicPr>
        <p:blipFill>
          <a:blip r:embed="rId3">
            <a:alphaModFix/>
          </a:blip>
          <a:stretch>
            <a:fillRect/>
          </a:stretch>
        </p:blipFill>
        <p:spPr>
          <a:xfrm>
            <a:off x="138401" y="1379425"/>
            <a:ext cx="1835800" cy="3055250"/>
          </a:xfrm>
          <a:prstGeom prst="rect">
            <a:avLst/>
          </a:prstGeom>
          <a:noFill/>
          <a:ln>
            <a:noFill/>
          </a:ln>
        </p:spPr>
      </p:pic>
      <p:pic>
        <p:nvPicPr>
          <p:cNvPr id="72" name="Google Shape;72;p11"/>
          <p:cNvPicPr preferRelativeResize="0"/>
          <p:nvPr/>
        </p:nvPicPr>
        <p:blipFill>
          <a:blip r:embed="rId4">
            <a:alphaModFix/>
          </a:blip>
          <a:stretch>
            <a:fillRect/>
          </a:stretch>
        </p:blipFill>
        <p:spPr>
          <a:xfrm>
            <a:off x="1634800" y="2470650"/>
            <a:ext cx="3623000" cy="20219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6" name="Shape 76"/>
        <p:cNvGrpSpPr/>
        <p:nvPr/>
      </p:nvGrpSpPr>
      <p:grpSpPr>
        <a:xfrm>
          <a:off x="0" y="0"/>
          <a:ext cx="0" cy="0"/>
          <a:chOff x="0" y="0"/>
          <a:chExt cx="0" cy="0"/>
        </a:xfrm>
      </p:grpSpPr>
      <p:sp>
        <p:nvSpPr>
          <p:cNvPr id="77" name="Google Shape;77;p12"/>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Spot the errors</a:t>
            </a:r>
            <a:endParaRPr/>
          </a:p>
        </p:txBody>
      </p:sp>
      <p:sp>
        <p:nvSpPr>
          <p:cNvPr id="78" name="Google Shape;78;p12"/>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79" name="Google Shape;79;p12"/>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80" name="Google Shape;80;p12"/>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81" name="Google Shape;81;p12"/>
          <p:cNvSpPr txBox="1"/>
          <p:nvPr/>
        </p:nvSpPr>
        <p:spPr>
          <a:xfrm>
            <a:off x="5257800" y="1040975"/>
            <a:ext cx="3564900" cy="391500"/>
          </a:xfrm>
          <a:prstGeom prst="rect">
            <a:avLst/>
          </a:prstGeom>
          <a:solidFill>
            <a:srgbClr val="5B5BA5"/>
          </a:solidFill>
          <a:ln>
            <a:noFill/>
          </a:ln>
        </p:spPr>
        <p:txBody>
          <a:bodyPr anchorCtr="0" anchor="t" bIns="91425" lIns="91425" spcFirstLastPara="1" rIns="54000" wrap="square" tIns="91425">
            <a:noAutofit/>
          </a:bodyPr>
          <a:lstStyle/>
          <a:p>
            <a:pPr indent="0" lvl="0" marL="0" rtl="0" algn="l">
              <a:lnSpc>
                <a:spcPct val="114000"/>
              </a:lnSpc>
              <a:spcBef>
                <a:spcPts val="0"/>
              </a:spcBef>
              <a:spcAft>
                <a:spcPts val="0"/>
              </a:spcAft>
              <a:buNone/>
            </a:pPr>
            <a:r>
              <a:rPr lang="en-GB" sz="1800">
                <a:solidFill>
                  <a:srgbClr val="FFFFFF"/>
                </a:solidFill>
                <a:latin typeface="Quicksand"/>
                <a:ea typeface="Quicksand"/>
                <a:cs typeface="Quicksand"/>
                <a:sym typeface="Quicksand"/>
              </a:rPr>
              <a:t>Debug the app</a:t>
            </a:r>
            <a:endParaRPr sz="1800">
              <a:solidFill>
                <a:srgbClr val="FFFFFF"/>
              </a:solidFill>
              <a:latin typeface="Quicksand"/>
              <a:ea typeface="Quicksand"/>
              <a:cs typeface="Quicksand"/>
              <a:sym typeface="Quicksand"/>
            </a:endParaRPr>
          </a:p>
        </p:txBody>
      </p:sp>
      <p:sp>
        <p:nvSpPr>
          <p:cNvPr id="82" name="Google Shape;82;p12"/>
          <p:cNvSpPr txBox="1"/>
          <p:nvPr/>
        </p:nvSpPr>
        <p:spPr>
          <a:xfrm>
            <a:off x="5231700" y="1379425"/>
            <a:ext cx="3591000" cy="1814400"/>
          </a:xfrm>
          <a:prstGeom prst="rect">
            <a:avLst/>
          </a:prstGeom>
          <a:noFill/>
          <a:ln>
            <a:noFill/>
          </a:ln>
        </p:spPr>
        <p:txBody>
          <a:bodyPr anchorCtr="0" anchor="t" bIns="91425" lIns="91425" spcFirstLastPara="1" rIns="54000" wrap="square" tIns="91425">
            <a:noAutofit/>
          </a:bodyPr>
          <a:lstStyle/>
          <a:p>
            <a:pPr indent="0" lvl="0" marL="0" rtl="0" algn="l">
              <a:lnSpc>
                <a:spcPct val="113000"/>
              </a:lnSpc>
              <a:spcBef>
                <a:spcPts val="0"/>
              </a:spcBef>
              <a:spcAft>
                <a:spcPts val="0"/>
              </a:spcAft>
              <a:buNone/>
            </a:pPr>
            <a:r>
              <a:t/>
            </a:r>
            <a:endParaRPr>
              <a:solidFill>
                <a:srgbClr val="5B5BA5"/>
              </a:solidFill>
              <a:latin typeface="Quicksand"/>
              <a:ea typeface="Quicksand"/>
              <a:cs typeface="Quicksand"/>
              <a:sym typeface="Quicksand"/>
            </a:endParaRPr>
          </a:p>
          <a:p>
            <a:pPr indent="-342900" lvl="0" marL="457200" rtl="0" algn="l">
              <a:lnSpc>
                <a:spcPct val="113000"/>
              </a:lnSpc>
              <a:spcBef>
                <a:spcPts val="0"/>
              </a:spcBef>
              <a:spcAft>
                <a:spcPts val="0"/>
              </a:spcAft>
              <a:buClr>
                <a:srgbClr val="5B5BA5"/>
              </a:buClr>
              <a:buSzPts val="1800"/>
              <a:buFont typeface="Quicksand"/>
              <a:buChar char="●"/>
            </a:pPr>
            <a:r>
              <a:rPr lang="en-GB" sz="1800">
                <a:solidFill>
                  <a:srgbClr val="5B5BA5"/>
                </a:solidFill>
                <a:latin typeface="Quicksand"/>
                <a:ea typeface="Quicksand"/>
                <a:cs typeface="Quicksand"/>
                <a:sym typeface="Quicksand"/>
              </a:rPr>
              <a:t>There are three</a:t>
            </a:r>
            <a:r>
              <a:rPr lang="en-GB" sz="1800">
                <a:solidFill>
                  <a:srgbClr val="5B5BA5"/>
                </a:solidFill>
                <a:latin typeface="Quicksand"/>
                <a:ea typeface="Quicksand"/>
                <a:cs typeface="Quicksand"/>
                <a:sym typeface="Quicksand"/>
              </a:rPr>
              <a:t> errors</a:t>
            </a:r>
            <a:r>
              <a:rPr lang="en-GB" sz="1800">
                <a:solidFill>
                  <a:srgbClr val="5B5BA5"/>
                </a:solidFill>
                <a:latin typeface="Quicksand"/>
                <a:ea typeface="Quicksand"/>
                <a:cs typeface="Quicksand"/>
                <a:sym typeface="Quicksand"/>
              </a:rPr>
              <a:t> in this program</a:t>
            </a:r>
            <a:endParaRPr sz="1800">
              <a:solidFill>
                <a:srgbClr val="5B5BA5"/>
              </a:solidFill>
              <a:latin typeface="Quicksand"/>
              <a:ea typeface="Quicksand"/>
              <a:cs typeface="Quicksand"/>
              <a:sym typeface="Quicksand"/>
            </a:endParaRPr>
          </a:p>
          <a:p>
            <a:pPr indent="-342900" lvl="0" marL="457200" rtl="0" algn="l">
              <a:lnSpc>
                <a:spcPct val="113000"/>
              </a:lnSpc>
              <a:spcBef>
                <a:spcPts val="0"/>
              </a:spcBef>
              <a:spcAft>
                <a:spcPts val="0"/>
              </a:spcAft>
              <a:buClr>
                <a:srgbClr val="5B5BA5"/>
              </a:buClr>
              <a:buSzPts val="1800"/>
              <a:buFont typeface="Quicksand"/>
              <a:buChar char="●"/>
            </a:pPr>
            <a:r>
              <a:rPr lang="en-GB" sz="1800">
                <a:solidFill>
                  <a:srgbClr val="5B5BA5"/>
                </a:solidFill>
                <a:latin typeface="Quicksand"/>
                <a:ea typeface="Quicksand"/>
                <a:cs typeface="Quicksand"/>
                <a:sym typeface="Quicksand"/>
              </a:rPr>
              <a:t>Sign into your code.org account</a:t>
            </a:r>
            <a:endParaRPr sz="1800">
              <a:solidFill>
                <a:srgbClr val="5B5BA5"/>
              </a:solidFill>
              <a:latin typeface="Quicksand"/>
              <a:ea typeface="Quicksand"/>
              <a:cs typeface="Quicksand"/>
              <a:sym typeface="Quicksand"/>
            </a:endParaRPr>
          </a:p>
          <a:p>
            <a:pPr indent="-342900" lvl="0" marL="457200" rtl="0" algn="l">
              <a:lnSpc>
                <a:spcPct val="113000"/>
              </a:lnSpc>
              <a:spcBef>
                <a:spcPts val="0"/>
              </a:spcBef>
              <a:spcAft>
                <a:spcPts val="0"/>
              </a:spcAft>
              <a:buClr>
                <a:srgbClr val="5B5BA5"/>
              </a:buClr>
              <a:buSzPts val="1800"/>
              <a:buFont typeface="Quicksand"/>
              <a:buChar char="●"/>
            </a:pPr>
            <a:r>
              <a:rPr lang="en-GB" sz="1800">
                <a:solidFill>
                  <a:srgbClr val="5B5BA5"/>
                </a:solidFill>
                <a:latin typeface="Quicksand"/>
                <a:ea typeface="Quicksand"/>
                <a:cs typeface="Quicksand"/>
                <a:sym typeface="Quicksand"/>
              </a:rPr>
              <a:t>Follow this link: </a:t>
            </a:r>
            <a:r>
              <a:rPr lang="en-GB" sz="1800">
                <a:solidFill>
                  <a:schemeClr val="dk1"/>
                </a:solidFill>
                <a:latin typeface="Quicksand"/>
                <a:ea typeface="Quicksand"/>
                <a:cs typeface="Quicksand"/>
                <a:sym typeface="Quicksand"/>
              </a:rPr>
              <a:t>ncce.io/AppLabL3S</a:t>
            </a:r>
            <a:endParaRPr sz="1800">
              <a:solidFill>
                <a:schemeClr val="dk1"/>
              </a:solidFill>
              <a:latin typeface="Quicksand"/>
              <a:ea typeface="Quicksand"/>
              <a:cs typeface="Quicksand"/>
              <a:sym typeface="Quicksand"/>
            </a:endParaRPr>
          </a:p>
          <a:p>
            <a:pPr indent="-342900" lvl="0" marL="457200" rtl="0" algn="l">
              <a:lnSpc>
                <a:spcPct val="113000"/>
              </a:lnSpc>
              <a:spcBef>
                <a:spcPts val="0"/>
              </a:spcBef>
              <a:spcAft>
                <a:spcPts val="0"/>
              </a:spcAft>
              <a:buClr>
                <a:srgbClr val="5B5BA5"/>
              </a:buClr>
              <a:buSzPts val="1800"/>
              <a:buFont typeface="Quicksand"/>
              <a:buChar char="●"/>
            </a:pPr>
            <a:r>
              <a:rPr lang="en-GB" sz="1800">
                <a:solidFill>
                  <a:srgbClr val="5B5BA5"/>
                </a:solidFill>
                <a:latin typeface="Quicksand"/>
                <a:ea typeface="Quicksand"/>
                <a:cs typeface="Quicksand"/>
                <a:sym typeface="Quicksand"/>
              </a:rPr>
              <a:t>Click </a:t>
            </a:r>
            <a:r>
              <a:rPr b="1" lang="en-GB" sz="1800">
                <a:solidFill>
                  <a:srgbClr val="5B5BA5"/>
                </a:solidFill>
                <a:latin typeface="Quicksand"/>
                <a:ea typeface="Quicksand"/>
                <a:cs typeface="Quicksand"/>
                <a:sym typeface="Quicksand"/>
              </a:rPr>
              <a:t>View code</a:t>
            </a:r>
            <a:r>
              <a:rPr lang="en-GB" sz="1800">
                <a:solidFill>
                  <a:srgbClr val="5B5BA5"/>
                </a:solidFill>
                <a:latin typeface="Quicksand"/>
                <a:ea typeface="Quicksand"/>
                <a:cs typeface="Quicksand"/>
                <a:sym typeface="Quicksand"/>
              </a:rPr>
              <a:t> and </a:t>
            </a:r>
            <a:r>
              <a:rPr b="1" lang="en-GB" sz="1800">
                <a:solidFill>
                  <a:srgbClr val="5B5BA5"/>
                </a:solidFill>
                <a:latin typeface="Quicksand"/>
                <a:ea typeface="Quicksand"/>
                <a:cs typeface="Quicksand"/>
                <a:sym typeface="Quicksand"/>
              </a:rPr>
              <a:t>Remix</a:t>
            </a:r>
            <a:endParaRPr b="1" sz="1800">
              <a:solidFill>
                <a:srgbClr val="5B5BA5"/>
              </a:solidFill>
              <a:latin typeface="Quicksand"/>
              <a:ea typeface="Quicksand"/>
              <a:cs typeface="Quicksand"/>
              <a:sym typeface="Quicksand"/>
            </a:endParaRPr>
          </a:p>
          <a:p>
            <a:pPr indent="-342900" lvl="0" marL="457200" rtl="0" algn="l">
              <a:lnSpc>
                <a:spcPct val="113000"/>
              </a:lnSpc>
              <a:spcBef>
                <a:spcPts val="0"/>
              </a:spcBef>
              <a:spcAft>
                <a:spcPts val="0"/>
              </a:spcAft>
              <a:buClr>
                <a:srgbClr val="5B5BA5"/>
              </a:buClr>
              <a:buSzPts val="1800"/>
              <a:buFont typeface="Quicksand"/>
              <a:buChar char="●"/>
            </a:pPr>
            <a:r>
              <a:rPr lang="en-GB" sz="1800">
                <a:solidFill>
                  <a:srgbClr val="5B5BA5"/>
                </a:solidFill>
                <a:latin typeface="Quicksand"/>
                <a:ea typeface="Quicksand"/>
                <a:cs typeface="Quicksand"/>
                <a:sym typeface="Quicksand"/>
              </a:rPr>
              <a:t>See if you can find and fix all the errors</a:t>
            </a:r>
            <a:endParaRPr sz="1800">
              <a:solidFill>
                <a:srgbClr val="5B5BA5"/>
              </a:solidFill>
              <a:latin typeface="Quicksand"/>
              <a:ea typeface="Quicksand"/>
              <a:cs typeface="Quicksand"/>
              <a:sym typeface="Quicksand"/>
            </a:endParaRPr>
          </a:p>
          <a:p>
            <a:pPr indent="0" lvl="0" marL="0" rtl="0" algn="l">
              <a:lnSpc>
                <a:spcPct val="113000"/>
              </a:lnSpc>
              <a:spcBef>
                <a:spcPts val="0"/>
              </a:spcBef>
              <a:spcAft>
                <a:spcPts val="0"/>
              </a:spcAft>
              <a:buNone/>
            </a:pPr>
            <a:r>
              <a:t/>
            </a:r>
            <a:endParaRPr>
              <a:solidFill>
                <a:srgbClr val="5B5BA5"/>
              </a:solidFill>
              <a:latin typeface="Quicksand"/>
              <a:ea typeface="Quicksand"/>
              <a:cs typeface="Quicksand"/>
              <a:sym typeface="Quicksand"/>
            </a:endParaRPr>
          </a:p>
          <a:p>
            <a:pPr indent="0" lvl="0" marL="0" rtl="0" algn="l">
              <a:lnSpc>
                <a:spcPct val="113000"/>
              </a:lnSpc>
              <a:spcBef>
                <a:spcPts val="0"/>
              </a:spcBef>
              <a:spcAft>
                <a:spcPts val="0"/>
              </a:spcAft>
              <a:buNone/>
            </a:pPr>
            <a:r>
              <a:t/>
            </a:r>
            <a:endParaRPr>
              <a:solidFill>
                <a:srgbClr val="5B5BA5"/>
              </a:solidFill>
              <a:latin typeface="Quicksand"/>
              <a:ea typeface="Quicksand"/>
              <a:cs typeface="Quicksand"/>
              <a:sym typeface="Quicksand"/>
            </a:endParaRPr>
          </a:p>
          <a:p>
            <a:pPr indent="0" lvl="0" marL="0" rtl="0" algn="l">
              <a:lnSpc>
                <a:spcPct val="113000"/>
              </a:lnSpc>
              <a:spcBef>
                <a:spcPts val="0"/>
              </a:spcBef>
              <a:spcAft>
                <a:spcPts val="0"/>
              </a:spcAft>
              <a:buNone/>
            </a:pPr>
            <a:r>
              <a:t/>
            </a:r>
            <a:endParaRPr>
              <a:solidFill>
                <a:srgbClr val="5B5BA5"/>
              </a:solidFill>
              <a:latin typeface="Quicksand"/>
              <a:ea typeface="Quicksand"/>
              <a:cs typeface="Quicksand"/>
              <a:sym typeface="Quicksand"/>
            </a:endParaRPr>
          </a:p>
        </p:txBody>
      </p:sp>
      <p:pic>
        <p:nvPicPr>
          <p:cNvPr id="83" name="Google Shape;83;p12"/>
          <p:cNvPicPr preferRelativeResize="0"/>
          <p:nvPr/>
        </p:nvPicPr>
        <p:blipFill>
          <a:blip r:embed="rId3">
            <a:alphaModFix/>
          </a:blip>
          <a:stretch>
            <a:fillRect/>
          </a:stretch>
        </p:blipFill>
        <p:spPr>
          <a:xfrm>
            <a:off x="138401" y="1379425"/>
            <a:ext cx="1835800" cy="3055250"/>
          </a:xfrm>
          <a:prstGeom prst="rect">
            <a:avLst/>
          </a:prstGeom>
          <a:noFill/>
          <a:ln>
            <a:noFill/>
          </a:ln>
        </p:spPr>
      </p:pic>
      <p:pic>
        <p:nvPicPr>
          <p:cNvPr id="84" name="Google Shape;84;p12"/>
          <p:cNvPicPr preferRelativeResize="0"/>
          <p:nvPr/>
        </p:nvPicPr>
        <p:blipFill>
          <a:blip r:embed="rId4">
            <a:alphaModFix/>
          </a:blip>
          <a:stretch>
            <a:fillRect/>
          </a:stretch>
        </p:blipFill>
        <p:spPr>
          <a:xfrm>
            <a:off x="1634800" y="2470650"/>
            <a:ext cx="3623000" cy="20219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8" name="Shape 88"/>
        <p:cNvGrpSpPr/>
        <p:nvPr/>
      </p:nvGrpSpPr>
      <p:grpSpPr>
        <a:xfrm>
          <a:off x="0" y="0"/>
          <a:ext cx="0" cy="0"/>
          <a:chOff x="0" y="0"/>
          <a:chExt cx="0" cy="0"/>
        </a:xfrm>
      </p:grpSpPr>
      <p:sp>
        <p:nvSpPr>
          <p:cNvPr id="89" name="Google Shape;89;p13"/>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Did you spot and fix all the errors?</a:t>
            </a:r>
            <a:endParaRPr/>
          </a:p>
        </p:txBody>
      </p:sp>
      <p:sp>
        <p:nvSpPr>
          <p:cNvPr id="90" name="Google Shape;90;p13"/>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Starter activity</a:t>
            </a:r>
            <a:endParaRPr/>
          </a:p>
        </p:txBody>
      </p:sp>
      <p:sp>
        <p:nvSpPr>
          <p:cNvPr id="91" name="Google Shape;91;p13"/>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sp>
        <p:nvSpPr>
          <p:cNvPr id="92" name="Google Shape;92;p13"/>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93" name="Google Shape;93;p13"/>
          <p:cNvSpPr txBox="1"/>
          <p:nvPr/>
        </p:nvSpPr>
        <p:spPr>
          <a:xfrm>
            <a:off x="433500" y="1428850"/>
            <a:ext cx="1711800" cy="391500"/>
          </a:xfrm>
          <a:prstGeom prst="rect">
            <a:avLst/>
          </a:prstGeom>
          <a:solidFill>
            <a:srgbClr val="5B5BA5"/>
          </a:solidFill>
          <a:ln>
            <a:noFill/>
          </a:ln>
        </p:spPr>
        <p:txBody>
          <a:bodyPr anchorCtr="0" anchor="t" bIns="91425" lIns="91425" spcFirstLastPara="1" rIns="54000" wrap="square" tIns="91425">
            <a:noAutofit/>
          </a:bodyPr>
          <a:lstStyle/>
          <a:p>
            <a:pPr indent="0" lvl="0" marL="0" rtl="0" algn="l">
              <a:lnSpc>
                <a:spcPct val="114000"/>
              </a:lnSpc>
              <a:spcBef>
                <a:spcPts val="0"/>
              </a:spcBef>
              <a:spcAft>
                <a:spcPts val="0"/>
              </a:spcAft>
              <a:buNone/>
            </a:pPr>
            <a:r>
              <a:rPr lang="en-GB" sz="1800">
                <a:solidFill>
                  <a:srgbClr val="FFFFFF"/>
                </a:solidFill>
                <a:latin typeface="Quicksand"/>
                <a:ea typeface="Quicksand"/>
                <a:cs typeface="Quicksand"/>
                <a:sym typeface="Quicksand"/>
              </a:rPr>
              <a:t>Error 1</a:t>
            </a:r>
            <a:endParaRPr sz="1800">
              <a:solidFill>
                <a:srgbClr val="FFFFFF"/>
              </a:solidFill>
              <a:latin typeface="Quicksand"/>
              <a:ea typeface="Quicksand"/>
              <a:cs typeface="Quicksand"/>
              <a:sym typeface="Quicksand"/>
            </a:endParaRPr>
          </a:p>
        </p:txBody>
      </p:sp>
      <p:sp>
        <p:nvSpPr>
          <p:cNvPr id="94" name="Google Shape;94;p13"/>
          <p:cNvSpPr txBox="1"/>
          <p:nvPr/>
        </p:nvSpPr>
        <p:spPr>
          <a:xfrm>
            <a:off x="3551500" y="1428850"/>
            <a:ext cx="1711800" cy="391500"/>
          </a:xfrm>
          <a:prstGeom prst="rect">
            <a:avLst/>
          </a:prstGeom>
          <a:solidFill>
            <a:srgbClr val="5B5BA5"/>
          </a:solidFill>
          <a:ln>
            <a:noFill/>
          </a:ln>
        </p:spPr>
        <p:txBody>
          <a:bodyPr anchorCtr="0" anchor="t" bIns="91425" lIns="91425" spcFirstLastPara="1" rIns="54000" wrap="square" tIns="91425">
            <a:noAutofit/>
          </a:bodyPr>
          <a:lstStyle/>
          <a:p>
            <a:pPr indent="0" lvl="0" marL="0" rtl="0" algn="l">
              <a:lnSpc>
                <a:spcPct val="114000"/>
              </a:lnSpc>
              <a:spcBef>
                <a:spcPts val="0"/>
              </a:spcBef>
              <a:spcAft>
                <a:spcPts val="0"/>
              </a:spcAft>
              <a:buNone/>
            </a:pPr>
            <a:r>
              <a:rPr lang="en-GB" sz="1800">
                <a:solidFill>
                  <a:srgbClr val="FFFFFF"/>
                </a:solidFill>
                <a:latin typeface="Quicksand"/>
                <a:ea typeface="Quicksand"/>
                <a:cs typeface="Quicksand"/>
                <a:sym typeface="Quicksand"/>
              </a:rPr>
              <a:t>Error 2</a:t>
            </a:r>
            <a:endParaRPr sz="1800">
              <a:solidFill>
                <a:srgbClr val="FFFFFF"/>
              </a:solidFill>
              <a:latin typeface="Quicksand"/>
              <a:ea typeface="Quicksand"/>
              <a:cs typeface="Quicksand"/>
              <a:sym typeface="Quicksand"/>
            </a:endParaRPr>
          </a:p>
        </p:txBody>
      </p:sp>
      <p:sp>
        <p:nvSpPr>
          <p:cNvPr id="95" name="Google Shape;95;p13"/>
          <p:cNvSpPr txBox="1"/>
          <p:nvPr/>
        </p:nvSpPr>
        <p:spPr>
          <a:xfrm>
            <a:off x="6467825" y="1428850"/>
            <a:ext cx="1711800" cy="391500"/>
          </a:xfrm>
          <a:prstGeom prst="rect">
            <a:avLst/>
          </a:prstGeom>
          <a:solidFill>
            <a:srgbClr val="5B5BA5"/>
          </a:solidFill>
          <a:ln>
            <a:noFill/>
          </a:ln>
        </p:spPr>
        <p:txBody>
          <a:bodyPr anchorCtr="0" anchor="t" bIns="91425" lIns="91425" spcFirstLastPara="1" rIns="54000" wrap="square" tIns="91425">
            <a:noAutofit/>
          </a:bodyPr>
          <a:lstStyle/>
          <a:p>
            <a:pPr indent="0" lvl="0" marL="0" rtl="0" algn="l">
              <a:lnSpc>
                <a:spcPct val="114000"/>
              </a:lnSpc>
              <a:spcBef>
                <a:spcPts val="0"/>
              </a:spcBef>
              <a:spcAft>
                <a:spcPts val="0"/>
              </a:spcAft>
              <a:buNone/>
            </a:pPr>
            <a:r>
              <a:rPr lang="en-GB" sz="1800">
                <a:solidFill>
                  <a:srgbClr val="FFFFFF"/>
                </a:solidFill>
                <a:latin typeface="Quicksand"/>
                <a:ea typeface="Quicksand"/>
                <a:cs typeface="Quicksand"/>
                <a:sym typeface="Quicksand"/>
              </a:rPr>
              <a:t>Error 3</a:t>
            </a:r>
            <a:endParaRPr sz="1800">
              <a:solidFill>
                <a:srgbClr val="FFFFFF"/>
              </a:solidFill>
              <a:latin typeface="Quicksand"/>
              <a:ea typeface="Quicksand"/>
              <a:cs typeface="Quicksand"/>
              <a:sym typeface="Quicksand"/>
            </a:endParaRPr>
          </a:p>
        </p:txBody>
      </p:sp>
      <p:grpSp>
        <p:nvGrpSpPr>
          <p:cNvPr id="96" name="Google Shape;96;p13"/>
          <p:cNvGrpSpPr/>
          <p:nvPr/>
        </p:nvGrpSpPr>
        <p:grpSpPr>
          <a:xfrm>
            <a:off x="3391700" y="2090200"/>
            <a:ext cx="2104114" cy="2517725"/>
            <a:chOff x="3391700" y="2090200"/>
            <a:chExt cx="2104114" cy="2517725"/>
          </a:xfrm>
        </p:grpSpPr>
        <p:pic>
          <p:nvPicPr>
            <p:cNvPr id="97" name="Google Shape;97;p13"/>
            <p:cNvPicPr preferRelativeResize="0"/>
            <p:nvPr/>
          </p:nvPicPr>
          <p:blipFill>
            <a:blip r:embed="rId3">
              <a:alphaModFix/>
            </a:blip>
            <a:stretch>
              <a:fillRect/>
            </a:stretch>
          </p:blipFill>
          <p:spPr>
            <a:xfrm>
              <a:off x="3391700" y="2090200"/>
              <a:ext cx="2104114" cy="1299600"/>
            </a:xfrm>
            <a:prstGeom prst="rect">
              <a:avLst/>
            </a:prstGeom>
            <a:noFill/>
            <a:ln>
              <a:noFill/>
            </a:ln>
          </p:spPr>
        </p:pic>
        <p:pic>
          <p:nvPicPr>
            <p:cNvPr id="98" name="Google Shape;98;p13"/>
            <p:cNvPicPr preferRelativeResize="0"/>
            <p:nvPr/>
          </p:nvPicPr>
          <p:blipFill>
            <a:blip r:embed="rId4">
              <a:alphaModFix/>
            </a:blip>
            <a:stretch>
              <a:fillRect/>
            </a:stretch>
          </p:blipFill>
          <p:spPr>
            <a:xfrm>
              <a:off x="3459652" y="3474450"/>
              <a:ext cx="1895475" cy="1133475"/>
            </a:xfrm>
            <a:prstGeom prst="rect">
              <a:avLst/>
            </a:prstGeom>
            <a:noFill/>
            <a:ln>
              <a:noFill/>
            </a:ln>
          </p:spPr>
        </p:pic>
      </p:grpSp>
      <p:cxnSp>
        <p:nvCxnSpPr>
          <p:cNvPr id="99" name="Google Shape;99;p13"/>
          <p:cNvCxnSpPr/>
          <p:nvPr/>
        </p:nvCxnSpPr>
        <p:spPr>
          <a:xfrm flipH="1" rot="10800000">
            <a:off x="7404050" y="2390500"/>
            <a:ext cx="21000" cy="999300"/>
          </a:xfrm>
          <a:prstGeom prst="straightConnector1">
            <a:avLst/>
          </a:prstGeom>
          <a:noFill/>
          <a:ln cap="flat" cmpd="sng" w="38100">
            <a:solidFill>
              <a:schemeClr val="dk1"/>
            </a:solidFill>
            <a:prstDash val="solid"/>
            <a:round/>
            <a:headEnd len="med" w="med" type="none"/>
            <a:tailEnd len="med" w="med" type="triangle"/>
          </a:ln>
        </p:spPr>
      </p:cxnSp>
      <p:pic>
        <p:nvPicPr>
          <p:cNvPr id="100" name="Google Shape;100;p13"/>
          <p:cNvPicPr preferRelativeResize="0"/>
          <p:nvPr/>
        </p:nvPicPr>
        <p:blipFill>
          <a:blip r:embed="rId5">
            <a:alphaModFix/>
          </a:blip>
          <a:stretch>
            <a:fillRect/>
          </a:stretch>
        </p:blipFill>
        <p:spPr>
          <a:xfrm>
            <a:off x="209100" y="2145277"/>
            <a:ext cx="2703950" cy="589000"/>
          </a:xfrm>
          <a:prstGeom prst="rect">
            <a:avLst/>
          </a:prstGeom>
          <a:noFill/>
          <a:ln>
            <a:noFill/>
          </a:ln>
        </p:spPr>
      </p:pic>
      <p:pic>
        <p:nvPicPr>
          <p:cNvPr id="101" name="Google Shape;101;p13"/>
          <p:cNvPicPr preferRelativeResize="0"/>
          <p:nvPr/>
        </p:nvPicPr>
        <p:blipFill>
          <a:blip r:embed="rId6">
            <a:alphaModFix/>
          </a:blip>
          <a:stretch>
            <a:fillRect/>
          </a:stretch>
        </p:blipFill>
        <p:spPr>
          <a:xfrm>
            <a:off x="5845372" y="2090201"/>
            <a:ext cx="3138350" cy="509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5" name="Shape 105"/>
        <p:cNvGrpSpPr/>
        <p:nvPr/>
      </p:nvGrpSpPr>
      <p:grpSpPr>
        <a:xfrm>
          <a:off x="0" y="0"/>
          <a:ext cx="0" cy="0"/>
          <a:chOff x="0" y="0"/>
          <a:chExt cx="0" cy="0"/>
        </a:xfrm>
      </p:grpSpPr>
      <p:sp>
        <p:nvSpPr>
          <p:cNvPr id="106" name="Google Shape;106;p14"/>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We’re now going to apply the final touches to our Tappy Tap App by doing the following:</a:t>
            </a:r>
            <a:endParaRPr/>
          </a:p>
          <a:p>
            <a:pPr indent="-342900" lvl="0" marL="457200" rtl="0" algn="l">
              <a:spcBef>
                <a:spcPts val="1600"/>
              </a:spcBef>
              <a:spcAft>
                <a:spcPts val="0"/>
              </a:spcAft>
              <a:buSzPts val="1800"/>
              <a:buChar char="●"/>
            </a:pPr>
            <a:r>
              <a:rPr lang="en-GB"/>
              <a:t>Designing the score screen</a:t>
            </a:r>
            <a:endParaRPr/>
          </a:p>
          <a:p>
            <a:pPr indent="-342900" lvl="0" marL="457200" rtl="0" algn="l">
              <a:spcBef>
                <a:spcPts val="0"/>
              </a:spcBef>
              <a:spcAft>
                <a:spcPts val="0"/>
              </a:spcAft>
              <a:buSzPts val="1800"/>
              <a:buChar char="●"/>
            </a:pPr>
            <a:r>
              <a:rPr lang="en-GB"/>
              <a:t>Adding code to pass the score to the score screen</a:t>
            </a:r>
            <a:endParaRPr/>
          </a:p>
        </p:txBody>
      </p:sp>
      <p:sp>
        <p:nvSpPr>
          <p:cNvPr id="107" name="Google Shape;107;p14"/>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User score</a:t>
            </a:r>
            <a:endParaRPr/>
          </a:p>
        </p:txBody>
      </p:sp>
      <p:sp>
        <p:nvSpPr>
          <p:cNvPr id="108" name="Google Shape;108;p14"/>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09" name="Google Shape;109;p14"/>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sp>
        <p:nvSpPr>
          <p:cNvPr id="110" name="Google Shape;110;p14"/>
          <p:cNvSpPr txBox="1"/>
          <p:nvPr>
            <p:ph idx="2" type="body"/>
          </p:nvPr>
        </p:nvSpPr>
        <p:spPr>
          <a:xfrm>
            <a:off x="4597150" y="1170100"/>
            <a:ext cx="4236000" cy="36591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b="1" lang="en-GB"/>
              <a:t>Instructions</a:t>
            </a:r>
            <a:endParaRPr b="1"/>
          </a:p>
          <a:p>
            <a:pPr indent="0" lvl="0" marL="0" rtl="0" algn="l">
              <a:lnSpc>
                <a:spcPct val="114000"/>
              </a:lnSpc>
              <a:spcBef>
                <a:spcPts val="0"/>
              </a:spcBef>
              <a:spcAft>
                <a:spcPts val="0"/>
              </a:spcAft>
              <a:buNone/>
            </a:pPr>
            <a:r>
              <a:t/>
            </a:r>
            <a:endParaRPr sz="1400">
              <a:solidFill>
                <a:schemeClr val="lt1"/>
              </a:solidFill>
              <a:highlight>
                <a:schemeClr val="dk1"/>
              </a:highlight>
            </a:endParaRPr>
          </a:p>
          <a:p>
            <a:pPr indent="-342900" lvl="0" marL="457200" rtl="0" algn="l">
              <a:spcBef>
                <a:spcPts val="0"/>
              </a:spcBef>
              <a:spcAft>
                <a:spcPts val="0"/>
              </a:spcAft>
              <a:buSzPts val="1800"/>
              <a:buChar char="●"/>
            </a:pPr>
            <a:r>
              <a:rPr lang="en-GB"/>
              <a:t>Get into your pairs from the last lesson</a:t>
            </a:r>
            <a:endParaRPr/>
          </a:p>
          <a:p>
            <a:pPr indent="-342900" lvl="0" marL="457200" rtl="0" algn="l">
              <a:spcBef>
                <a:spcPts val="0"/>
              </a:spcBef>
              <a:spcAft>
                <a:spcPts val="0"/>
              </a:spcAft>
              <a:buSzPts val="1800"/>
              <a:buChar char="●"/>
            </a:pPr>
            <a:r>
              <a:rPr lang="en-GB"/>
              <a:t>Open the app that you developed in the previous lesson</a:t>
            </a:r>
            <a:endParaRPr/>
          </a:p>
          <a:p>
            <a:pPr indent="-342900" lvl="0" marL="457200" rtl="0" algn="l">
              <a:spcBef>
                <a:spcPts val="0"/>
              </a:spcBef>
              <a:spcAft>
                <a:spcPts val="0"/>
              </a:spcAft>
              <a:buSzPts val="1800"/>
              <a:buChar char="●"/>
            </a:pPr>
            <a:r>
              <a:rPr lang="en-GB"/>
              <a:t>If you were absent from the last lesson, open and remix this app:</a:t>
            </a:r>
            <a:endParaRPr/>
          </a:p>
          <a:p>
            <a:pPr indent="0" lvl="0" marL="457200" rtl="0" algn="l">
              <a:spcBef>
                <a:spcPts val="1600"/>
              </a:spcBef>
              <a:spcAft>
                <a:spcPts val="1600"/>
              </a:spcAft>
              <a:buNone/>
            </a:pPr>
            <a:r>
              <a:rPr b="1" lang="en-GB"/>
              <a:t>ncce.io/AppLabL3a1</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4" name="Shape 114"/>
        <p:cNvGrpSpPr/>
        <p:nvPr/>
      </p:nvGrpSpPr>
      <p:grpSpPr>
        <a:xfrm>
          <a:off x="0" y="0"/>
          <a:ext cx="0" cy="0"/>
          <a:chOff x="0" y="0"/>
          <a:chExt cx="0" cy="0"/>
        </a:xfrm>
      </p:grpSpPr>
      <p:sp>
        <p:nvSpPr>
          <p:cNvPr id="115" name="Google Shape;115;p15"/>
          <p:cNvSpPr txBox="1"/>
          <p:nvPr>
            <p:ph idx="1" type="body"/>
          </p:nvPr>
        </p:nvSpPr>
        <p:spPr>
          <a:xfrm>
            <a:off x="310900" y="1170124"/>
            <a:ext cx="4096500" cy="365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Enter design mode and select the score screen</a:t>
            </a:r>
            <a:r>
              <a:rPr lang="en-GB"/>
              <a:t>.</a:t>
            </a:r>
            <a:endParaRPr/>
          </a:p>
          <a:p>
            <a:pPr indent="0" lvl="0" marL="0" rtl="0" algn="l">
              <a:spcBef>
                <a:spcPts val="1600"/>
              </a:spcBef>
              <a:spcAft>
                <a:spcPts val="0"/>
              </a:spcAft>
              <a:buNone/>
            </a:pPr>
            <a:r>
              <a:rPr lang="en-GB"/>
              <a:t>Add a label and place it where you would like the score to appear.</a:t>
            </a:r>
            <a:endParaRPr/>
          </a:p>
          <a:p>
            <a:pPr indent="0" lvl="0" marL="0" rtl="0" algn="l">
              <a:spcBef>
                <a:spcPts val="1600"/>
              </a:spcBef>
              <a:spcAft>
                <a:spcPts val="0"/>
              </a:spcAft>
              <a:buNone/>
            </a:pPr>
            <a:r>
              <a:rPr lang="en-GB"/>
              <a:t>Change the id to </a:t>
            </a:r>
            <a:r>
              <a:rPr b="1" i="1" lang="en-GB">
                <a:latin typeface="Roboto Mono"/>
                <a:ea typeface="Roboto Mono"/>
                <a:cs typeface="Roboto Mono"/>
                <a:sym typeface="Roboto Mono"/>
              </a:rPr>
              <a:t>userScoreLbl</a:t>
            </a:r>
            <a:r>
              <a:rPr lang="en-GB">
                <a:latin typeface="Roboto Mono"/>
                <a:ea typeface="Roboto Mono"/>
                <a:cs typeface="Roboto Mono"/>
                <a:sym typeface="Roboto Mono"/>
              </a:rPr>
              <a:t>.</a:t>
            </a:r>
            <a:endParaRPr>
              <a:latin typeface="Roboto Mono"/>
              <a:ea typeface="Roboto Mono"/>
              <a:cs typeface="Roboto Mono"/>
              <a:sym typeface="Roboto Mono"/>
            </a:endParaRPr>
          </a:p>
          <a:p>
            <a:pPr indent="0" lvl="0" marL="0" rtl="0" algn="l">
              <a:spcBef>
                <a:spcPts val="1600"/>
              </a:spcBef>
              <a:spcAft>
                <a:spcPts val="1600"/>
              </a:spcAft>
              <a:buNone/>
            </a:pPr>
            <a:r>
              <a:rPr lang="en-GB"/>
              <a:t>Format the font, size, and position (change the text property to an example score, such as 10).</a:t>
            </a:r>
            <a:endParaRPr/>
          </a:p>
        </p:txBody>
      </p:sp>
      <p:sp>
        <p:nvSpPr>
          <p:cNvPr id="116" name="Google Shape;116;p15"/>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Score screen design</a:t>
            </a:r>
            <a:endParaRPr/>
          </a:p>
        </p:txBody>
      </p:sp>
      <p:sp>
        <p:nvSpPr>
          <p:cNvPr id="117" name="Google Shape;117;p15"/>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18" name="Google Shape;118;p15"/>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1</a:t>
            </a:r>
            <a:endParaRPr/>
          </a:p>
        </p:txBody>
      </p:sp>
      <p:pic>
        <p:nvPicPr>
          <p:cNvPr id="119" name="Google Shape;119;p15"/>
          <p:cNvPicPr preferRelativeResize="0"/>
          <p:nvPr/>
        </p:nvPicPr>
        <p:blipFill>
          <a:blip r:embed="rId3">
            <a:alphaModFix/>
          </a:blip>
          <a:stretch>
            <a:fillRect/>
          </a:stretch>
        </p:blipFill>
        <p:spPr>
          <a:xfrm>
            <a:off x="4736600" y="443175"/>
            <a:ext cx="4020549" cy="4442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23" name="Shape 123"/>
        <p:cNvGrpSpPr/>
        <p:nvPr/>
      </p:nvGrpSpPr>
      <p:grpSpPr>
        <a:xfrm>
          <a:off x="0" y="0"/>
          <a:ext cx="0" cy="0"/>
          <a:chOff x="0" y="0"/>
          <a:chExt cx="0" cy="0"/>
        </a:xfrm>
      </p:grpSpPr>
      <p:sp>
        <p:nvSpPr>
          <p:cNvPr id="124" name="Google Shape;124;p16"/>
          <p:cNvSpPr txBox="1"/>
          <p:nvPr>
            <p:ph idx="1" type="body"/>
          </p:nvPr>
        </p:nvSpPr>
        <p:spPr>
          <a:xfrm>
            <a:off x="310900" y="1170100"/>
            <a:ext cx="3527400" cy="35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We’re going to add code to our app, to tell our program to:</a:t>
            </a:r>
            <a:endParaRPr/>
          </a:p>
          <a:p>
            <a:pPr indent="0" lvl="0" marL="0" rtl="0" algn="l">
              <a:spcBef>
                <a:spcPts val="1600"/>
              </a:spcBef>
              <a:spcAft>
                <a:spcPts val="0"/>
              </a:spcAft>
              <a:buNone/>
            </a:pPr>
            <a:r>
              <a:rPr i="1" lang="en-GB"/>
              <a:t>Set the text of the userscore label to the value being held by our score variable.</a:t>
            </a:r>
            <a:endParaRPr i="1"/>
          </a:p>
          <a:p>
            <a:pPr indent="0" lvl="0" marL="0" rtl="0" algn="l">
              <a:spcBef>
                <a:spcPts val="1600"/>
              </a:spcBef>
              <a:spcAft>
                <a:spcPts val="0"/>
              </a:spcAft>
              <a:buNone/>
            </a:pPr>
            <a:r>
              <a:rPr lang="en-GB"/>
              <a:t>Where should we place this code? </a:t>
            </a:r>
            <a:endParaRPr/>
          </a:p>
          <a:p>
            <a:pPr indent="0" lvl="0" marL="0" rtl="0" algn="l">
              <a:spcBef>
                <a:spcPts val="1600"/>
              </a:spcBef>
              <a:spcAft>
                <a:spcPts val="0"/>
              </a:spcAft>
              <a:buNone/>
            </a:pPr>
            <a:r>
              <a:rPr b="1" lang="en-GB"/>
              <a:t>Think/pair/share.</a:t>
            </a:r>
            <a:endParaRPr b="1"/>
          </a:p>
          <a:p>
            <a:pPr indent="0" lvl="0" marL="0" rtl="0" algn="l">
              <a:spcBef>
                <a:spcPts val="1600"/>
              </a:spcBef>
              <a:spcAft>
                <a:spcPts val="1600"/>
              </a:spcAft>
              <a:buNone/>
            </a:pPr>
            <a:r>
              <a:t/>
            </a:r>
            <a:endParaRPr/>
          </a:p>
        </p:txBody>
      </p:sp>
      <p:sp>
        <p:nvSpPr>
          <p:cNvPr id="125" name="Google Shape;125;p16"/>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Passing the score</a:t>
            </a:r>
            <a:r>
              <a:rPr lang="en-GB"/>
              <a:t> into </a:t>
            </a:r>
            <a:r>
              <a:rPr lang="en-GB">
                <a:latin typeface="Roboto Mono"/>
                <a:ea typeface="Roboto Mono"/>
                <a:cs typeface="Roboto Mono"/>
                <a:sym typeface="Roboto Mono"/>
              </a:rPr>
              <a:t>userScore</a:t>
            </a:r>
            <a:r>
              <a:rPr lang="en-GB">
                <a:latin typeface="Roboto Mono"/>
                <a:ea typeface="Roboto Mono"/>
                <a:cs typeface="Roboto Mono"/>
                <a:sym typeface="Roboto Mono"/>
              </a:rPr>
              <a:t>Lbl</a:t>
            </a:r>
            <a:endParaRPr>
              <a:latin typeface="Roboto Mono"/>
              <a:ea typeface="Roboto Mono"/>
              <a:cs typeface="Roboto Mono"/>
              <a:sym typeface="Roboto Mono"/>
            </a:endParaRPr>
          </a:p>
        </p:txBody>
      </p:sp>
      <p:sp>
        <p:nvSpPr>
          <p:cNvPr id="126" name="Google Shape;126;p16"/>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27" name="Google Shape;127;p16"/>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pic>
        <p:nvPicPr>
          <p:cNvPr id="128" name="Google Shape;128;p16"/>
          <p:cNvPicPr preferRelativeResize="0"/>
          <p:nvPr/>
        </p:nvPicPr>
        <p:blipFill rotWithShape="1">
          <a:blip r:embed="rId3">
            <a:alphaModFix/>
          </a:blip>
          <a:srcRect b="0" l="0" r="38953" t="1893"/>
          <a:stretch/>
        </p:blipFill>
        <p:spPr>
          <a:xfrm>
            <a:off x="4938747" y="1245377"/>
            <a:ext cx="4085953" cy="2973573"/>
          </a:xfrm>
          <a:prstGeom prst="rect">
            <a:avLst/>
          </a:prstGeom>
          <a:noFill/>
          <a:ln>
            <a:noFill/>
          </a:ln>
        </p:spPr>
      </p:pic>
      <p:sp>
        <p:nvSpPr>
          <p:cNvPr id="129" name="Google Shape;129;p16"/>
          <p:cNvSpPr/>
          <p:nvPr/>
        </p:nvSpPr>
        <p:spPr>
          <a:xfrm>
            <a:off x="4123945" y="2984344"/>
            <a:ext cx="194400" cy="208200"/>
          </a:xfrm>
          <a:prstGeom prst="ellipse">
            <a:avLst/>
          </a:prstGeom>
          <a:solidFill>
            <a:srgbClr val="5B5BA5"/>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000">
                <a:solidFill>
                  <a:srgbClr val="FFFFFF"/>
                </a:solidFill>
                <a:latin typeface="Quicksand"/>
                <a:ea typeface="Quicksand"/>
                <a:cs typeface="Quicksand"/>
                <a:sym typeface="Quicksand"/>
              </a:rPr>
              <a:t>B</a:t>
            </a:r>
            <a:endParaRPr sz="1000">
              <a:solidFill>
                <a:srgbClr val="FFFFFF"/>
              </a:solidFill>
              <a:latin typeface="Quicksand"/>
              <a:ea typeface="Quicksand"/>
              <a:cs typeface="Quicksand"/>
              <a:sym typeface="Quicksand"/>
            </a:endParaRPr>
          </a:p>
        </p:txBody>
      </p:sp>
      <p:sp>
        <p:nvSpPr>
          <p:cNvPr id="130" name="Google Shape;130;p16"/>
          <p:cNvSpPr/>
          <p:nvPr/>
        </p:nvSpPr>
        <p:spPr>
          <a:xfrm>
            <a:off x="4123945" y="2141515"/>
            <a:ext cx="194400" cy="208200"/>
          </a:xfrm>
          <a:prstGeom prst="ellipse">
            <a:avLst/>
          </a:prstGeom>
          <a:solidFill>
            <a:srgbClr val="5B5BA5"/>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000">
                <a:solidFill>
                  <a:srgbClr val="FFFFFF"/>
                </a:solidFill>
                <a:latin typeface="Quicksand"/>
                <a:ea typeface="Quicksand"/>
                <a:cs typeface="Quicksand"/>
                <a:sym typeface="Quicksand"/>
              </a:rPr>
              <a:t>A</a:t>
            </a:r>
            <a:endParaRPr sz="1000">
              <a:solidFill>
                <a:srgbClr val="FFFFFF"/>
              </a:solidFill>
              <a:latin typeface="Quicksand"/>
              <a:ea typeface="Quicksand"/>
              <a:cs typeface="Quicksand"/>
              <a:sym typeface="Quicksand"/>
            </a:endParaRPr>
          </a:p>
        </p:txBody>
      </p:sp>
      <p:sp>
        <p:nvSpPr>
          <p:cNvPr id="131" name="Google Shape;131;p16"/>
          <p:cNvSpPr/>
          <p:nvPr/>
        </p:nvSpPr>
        <p:spPr>
          <a:xfrm>
            <a:off x="4123945" y="4104271"/>
            <a:ext cx="194400" cy="208200"/>
          </a:xfrm>
          <a:prstGeom prst="ellipse">
            <a:avLst/>
          </a:prstGeom>
          <a:solidFill>
            <a:srgbClr val="5B5BA5"/>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000">
                <a:solidFill>
                  <a:srgbClr val="FFFFFF"/>
                </a:solidFill>
                <a:latin typeface="Quicksand"/>
                <a:ea typeface="Quicksand"/>
                <a:cs typeface="Quicksand"/>
                <a:sym typeface="Quicksand"/>
              </a:rPr>
              <a:t>C</a:t>
            </a:r>
            <a:endParaRPr sz="1000">
              <a:solidFill>
                <a:srgbClr val="FFFFFF"/>
              </a:solidFill>
              <a:latin typeface="Quicksand"/>
              <a:ea typeface="Quicksand"/>
              <a:cs typeface="Quicksand"/>
              <a:sym typeface="Quicksand"/>
            </a:endParaRPr>
          </a:p>
        </p:txBody>
      </p:sp>
      <p:cxnSp>
        <p:nvCxnSpPr>
          <p:cNvPr id="132" name="Google Shape;132;p16"/>
          <p:cNvCxnSpPr/>
          <p:nvPr/>
        </p:nvCxnSpPr>
        <p:spPr>
          <a:xfrm>
            <a:off x="4318393" y="2242262"/>
            <a:ext cx="687000" cy="6600"/>
          </a:xfrm>
          <a:prstGeom prst="straightConnector1">
            <a:avLst/>
          </a:prstGeom>
          <a:noFill/>
          <a:ln cap="flat" cmpd="sng" w="19050">
            <a:solidFill>
              <a:schemeClr val="dk1"/>
            </a:solidFill>
            <a:prstDash val="solid"/>
            <a:round/>
            <a:headEnd len="med" w="med" type="none"/>
            <a:tailEnd len="med" w="med" type="triangle"/>
          </a:ln>
        </p:spPr>
      </p:cxnSp>
      <p:cxnSp>
        <p:nvCxnSpPr>
          <p:cNvPr id="133" name="Google Shape;133;p16"/>
          <p:cNvCxnSpPr/>
          <p:nvPr/>
        </p:nvCxnSpPr>
        <p:spPr>
          <a:xfrm>
            <a:off x="4318393" y="3085091"/>
            <a:ext cx="687000" cy="6600"/>
          </a:xfrm>
          <a:prstGeom prst="straightConnector1">
            <a:avLst/>
          </a:prstGeom>
          <a:noFill/>
          <a:ln cap="flat" cmpd="sng" w="19050">
            <a:solidFill>
              <a:schemeClr val="dk1"/>
            </a:solidFill>
            <a:prstDash val="solid"/>
            <a:round/>
            <a:headEnd len="med" w="med" type="none"/>
            <a:tailEnd len="med" w="med" type="triangle"/>
          </a:ln>
        </p:spPr>
      </p:cxnSp>
      <p:cxnSp>
        <p:nvCxnSpPr>
          <p:cNvPr id="134" name="Google Shape;134;p16"/>
          <p:cNvCxnSpPr/>
          <p:nvPr/>
        </p:nvCxnSpPr>
        <p:spPr>
          <a:xfrm>
            <a:off x="4318393" y="4205018"/>
            <a:ext cx="687000" cy="6600"/>
          </a:xfrm>
          <a:prstGeom prst="straightConnector1">
            <a:avLst/>
          </a:prstGeom>
          <a:noFill/>
          <a:ln cap="flat" cmpd="sng" w="19050">
            <a:solidFill>
              <a:schemeClr val="dk1"/>
            </a:solidFill>
            <a:prstDash val="solid"/>
            <a:round/>
            <a:headEnd len="med" w="med" type="none"/>
            <a:tailEnd len="med" w="med" type="triangle"/>
          </a:ln>
        </p:spPr>
      </p:cxnSp>
      <p:grpSp>
        <p:nvGrpSpPr>
          <p:cNvPr id="135" name="Google Shape;135;p16"/>
          <p:cNvGrpSpPr/>
          <p:nvPr/>
        </p:nvGrpSpPr>
        <p:grpSpPr>
          <a:xfrm>
            <a:off x="3886197" y="2087885"/>
            <a:ext cx="473261" cy="293693"/>
            <a:chOff x="5235174" y="2560960"/>
            <a:chExt cx="427594" cy="229555"/>
          </a:xfrm>
        </p:grpSpPr>
        <p:sp>
          <p:nvSpPr>
            <p:cNvPr id="136" name="Google Shape;136;p16"/>
            <p:cNvSpPr/>
            <p:nvPr/>
          </p:nvSpPr>
          <p:spPr>
            <a:xfrm>
              <a:off x="5409568" y="2574516"/>
              <a:ext cx="253200" cy="216000"/>
            </a:xfrm>
            <a:prstGeom prst="ellipse">
              <a:avLst/>
            </a:prstGeom>
            <a:noFill/>
            <a:ln cap="flat" cmpd="sng" w="9525">
              <a:solidFill>
                <a:srgbClr val="5B5BA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000">
                <a:solidFill>
                  <a:srgbClr val="FFFFFF"/>
                </a:solidFill>
                <a:latin typeface="Quicksand"/>
                <a:ea typeface="Quicksand"/>
                <a:cs typeface="Quicksand"/>
                <a:sym typeface="Quicksand"/>
              </a:endParaRPr>
            </a:p>
          </p:txBody>
        </p:sp>
        <p:sp>
          <p:nvSpPr>
            <p:cNvPr id="137" name="Google Shape;137;p16"/>
            <p:cNvSpPr/>
            <p:nvPr/>
          </p:nvSpPr>
          <p:spPr>
            <a:xfrm>
              <a:off x="5235174" y="2560960"/>
              <a:ext cx="216000" cy="216000"/>
            </a:xfrm>
            <a:prstGeom prst="ellipse">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1000">
                  <a:solidFill>
                    <a:srgbClr val="5B5BA5"/>
                  </a:solidFill>
                  <a:latin typeface="Quicksand"/>
                  <a:ea typeface="Quicksand"/>
                  <a:cs typeface="Quicksand"/>
                  <a:sym typeface="Quicksand"/>
                </a:rPr>
                <a:t>▹</a:t>
              </a:r>
              <a:endParaRPr sz="1000">
                <a:solidFill>
                  <a:srgbClr val="5B5BA5"/>
                </a:solidFill>
                <a:latin typeface="Quicksand"/>
                <a:ea typeface="Quicksand"/>
                <a:cs typeface="Quicksand"/>
                <a:sym typeface="Quicksand"/>
              </a:endParaRPr>
            </a:p>
          </p:txBody>
        </p:sp>
      </p:grpSp>
      <p:pic>
        <p:nvPicPr>
          <p:cNvPr id="138" name="Google Shape;138;p16"/>
          <p:cNvPicPr preferRelativeResize="0"/>
          <p:nvPr/>
        </p:nvPicPr>
        <p:blipFill>
          <a:blip r:embed="rId4">
            <a:alphaModFix/>
          </a:blip>
          <a:stretch>
            <a:fillRect/>
          </a:stretch>
        </p:blipFill>
        <p:spPr>
          <a:xfrm>
            <a:off x="2565796" y="4033325"/>
            <a:ext cx="272550" cy="279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2" name="Shape 142"/>
        <p:cNvGrpSpPr/>
        <p:nvPr/>
      </p:nvGrpSpPr>
      <p:grpSpPr>
        <a:xfrm>
          <a:off x="0" y="0"/>
          <a:ext cx="0" cy="0"/>
          <a:chOff x="0" y="0"/>
          <a:chExt cx="0" cy="0"/>
        </a:xfrm>
      </p:grpSpPr>
      <p:sp>
        <p:nvSpPr>
          <p:cNvPr id="143" name="Google Shape;143;p17"/>
          <p:cNvSpPr txBox="1"/>
          <p:nvPr>
            <p:ph idx="1" type="body"/>
          </p:nvPr>
        </p:nvSpPr>
        <p:spPr>
          <a:xfrm>
            <a:off x="310900" y="1170100"/>
            <a:ext cx="3527400" cy="3583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Add the following block of code into the correct position.</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GB"/>
              <a:t>Customise the properties so that it changes the text to the value of the score variable.</a:t>
            </a:r>
            <a:endParaRPr/>
          </a:p>
        </p:txBody>
      </p:sp>
      <p:sp>
        <p:nvSpPr>
          <p:cNvPr id="144" name="Google Shape;144;p17"/>
          <p:cNvSpPr txBox="1"/>
          <p:nvPr>
            <p:ph type="title"/>
          </p:nvPr>
        </p:nvSpPr>
        <p:spPr>
          <a:xfrm>
            <a:off x="310900" y="319600"/>
            <a:ext cx="8521200" cy="698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GB"/>
              <a:t>Passing the score into </a:t>
            </a:r>
            <a:r>
              <a:rPr lang="en-GB">
                <a:latin typeface="Roboto Mono"/>
                <a:ea typeface="Roboto Mono"/>
                <a:cs typeface="Roboto Mono"/>
                <a:sym typeface="Roboto Mono"/>
              </a:rPr>
              <a:t>userScoreLbl</a:t>
            </a:r>
            <a:endParaRPr>
              <a:latin typeface="Roboto Mono"/>
              <a:ea typeface="Roboto Mono"/>
              <a:cs typeface="Roboto Mono"/>
              <a:sym typeface="Roboto Mono"/>
            </a:endParaRPr>
          </a:p>
        </p:txBody>
      </p:sp>
      <p:sp>
        <p:nvSpPr>
          <p:cNvPr id="145" name="Google Shape;145;p17"/>
          <p:cNvSpPr txBox="1"/>
          <p:nvPr>
            <p:ph idx="12" type="sldNum"/>
          </p:nvPr>
        </p:nvSpPr>
        <p:spPr>
          <a:xfrm>
            <a:off x="8832200" y="4829300"/>
            <a:ext cx="311700" cy="314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GB"/>
              <a:t>‹#›</a:t>
            </a:fld>
            <a:endParaRPr/>
          </a:p>
        </p:txBody>
      </p:sp>
      <p:sp>
        <p:nvSpPr>
          <p:cNvPr id="146" name="Google Shape;146;p17"/>
          <p:cNvSpPr txBox="1"/>
          <p:nvPr>
            <p:ph idx="3" type="subTitle"/>
          </p:nvPr>
        </p:nvSpPr>
        <p:spPr>
          <a:xfrm>
            <a:off x="5257800" y="0"/>
            <a:ext cx="3564900" cy="314100"/>
          </a:xfrm>
          <a:prstGeom prst="rect">
            <a:avLst/>
          </a:prstGeom>
        </p:spPr>
        <p:txBody>
          <a:bodyPr anchorCtr="0" anchor="ctr" bIns="91425" lIns="91425" spcFirstLastPara="1" rIns="0" wrap="square" tIns="91425">
            <a:noAutofit/>
          </a:bodyPr>
          <a:lstStyle/>
          <a:p>
            <a:pPr indent="0" lvl="0" marL="0" rtl="0" algn="r">
              <a:spcBef>
                <a:spcPts val="0"/>
              </a:spcBef>
              <a:spcAft>
                <a:spcPts val="0"/>
              </a:spcAft>
              <a:buNone/>
            </a:pPr>
            <a:r>
              <a:rPr lang="en-GB"/>
              <a:t>Activity 2</a:t>
            </a:r>
            <a:endParaRPr/>
          </a:p>
        </p:txBody>
      </p:sp>
      <p:sp>
        <p:nvSpPr>
          <p:cNvPr id="147" name="Google Shape;147;p17"/>
          <p:cNvSpPr/>
          <p:nvPr/>
        </p:nvSpPr>
        <p:spPr>
          <a:xfrm>
            <a:off x="4124268" y="2151937"/>
            <a:ext cx="194700" cy="209100"/>
          </a:xfrm>
          <a:prstGeom prst="ellipse">
            <a:avLst/>
          </a:prstGeom>
          <a:solidFill>
            <a:srgbClr val="5B5BA5"/>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000">
                <a:solidFill>
                  <a:srgbClr val="FFFFFF"/>
                </a:solidFill>
                <a:latin typeface="Quicksand"/>
                <a:ea typeface="Quicksand"/>
                <a:cs typeface="Quicksand"/>
                <a:sym typeface="Quicksand"/>
              </a:rPr>
              <a:t>A</a:t>
            </a:r>
            <a:endParaRPr sz="1000">
              <a:solidFill>
                <a:srgbClr val="FFFFFF"/>
              </a:solidFill>
              <a:latin typeface="Quicksand"/>
              <a:ea typeface="Quicksand"/>
              <a:cs typeface="Quicksand"/>
              <a:sym typeface="Quicksand"/>
            </a:endParaRPr>
          </a:p>
        </p:txBody>
      </p:sp>
      <p:grpSp>
        <p:nvGrpSpPr>
          <p:cNvPr id="148" name="Google Shape;148;p17"/>
          <p:cNvGrpSpPr/>
          <p:nvPr/>
        </p:nvGrpSpPr>
        <p:grpSpPr>
          <a:xfrm>
            <a:off x="3886217" y="1099375"/>
            <a:ext cx="5145433" cy="2986925"/>
            <a:chOff x="3886217" y="1251775"/>
            <a:chExt cx="5145433" cy="2986925"/>
          </a:xfrm>
        </p:grpSpPr>
        <p:pic>
          <p:nvPicPr>
            <p:cNvPr id="149" name="Google Shape;149;p17"/>
            <p:cNvPicPr preferRelativeResize="0"/>
            <p:nvPr/>
          </p:nvPicPr>
          <p:blipFill rotWithShape="1">
            <a:blip r:embed="rId3">
              <a:alphaModFix/>
            </a:blip>
            <a:srcRect b="0" l="0" r="38953" t="1893"/>
            <a:stretch/>
          </p:blipFill>
          <p:spPr>
            <a:xfrm>
              <a:off x="4940171" y="1251775"/>
              <a:ext cx="4091478" cy="2986925"/>
            </a:xfrm>
            <a:prstGeom prst="rect">
              <a:avLst/>
            </a:prstGeom>
            <a:noFill/>
            <a:ln>
              <a:noFill/>
            </a:ln>
          </p:spPr>
        </p:pic>
        <p:cxnSp>
          <p:nvCxnSpPr>
            <p:cNvPr id="150" name="Google Shape;150;p17"/>
            <p:cNvCxnSpPr/>
            <p:nvPr/>
          </p:nvCxnSpPr>
          <p:spPr>
            <a:xfrm>
              <a:off x="4318979" y="2253136"/>
              <a:ext cx="687900" cy="6600"/>
            </a:xfrm>
            <a:prstGeom prst="straightConnector1">
              <a:avLst/>
            </a:prstGeom>
            <a:noFill/>
            <a:ln cap="flat" cmpd="sng" w="19050">
              <a:solidFill>
                <a:schemeClr val="dk1"/>
              </a:solidFill>
              <a:prstDash val="solid"/>
              <a:round/>
              <a:headEnd len="med" w="med" type="none"/>
              <a:tailEnd len="med" w="med" type="triangle"/>
            </a:ln>
          </p:spPr>
        </p:cxnSp>
        <p:grpSp>
          <p:nvGrpSpPr>
            <p:cNvPr id="151" name="Google Shape;151;p17"/>
            <p:cNvGrpSpPr/>
            <p:nvPr/>
          </p:nvGrpSpPr>
          <p:grpSpPr>
            <a:xfrm>
              <a:off x="3886217" y="2097951"/>
              <a:ext cx="473902" cy="295001"/>
              <a:chOff x="5235174" y="2560960"/>
              <a:chExt cx="427594" cy="229555"/>
            </a:xfrm>
          </p:grpSpPr>
          <p:sp>
            <p:nvSpPr>
              <p:cNvPr id="152" name="Google Shape;152;p17"/>
              <p:cNvSpPr/>
              <p:nvPr/>
            </p:nvSpPr>
            <p:spPr>
              <a:xfrm>
                <a:off x="5409568" y="2574516"/>
                <a:ext cx="253200" cy="216000"/>
              </a:xfrm>
              <a:prstGeom prst="ellipse">
                <a:avLst/>
              </a:prstGeom>
              <a:noFill/>
              <a:ln cap="flat" cmpd="sng" w="9525">
                <a:solidFill>
                  <a:srgbClr val="5B5BA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t/>
                </a:r>
                <a:endParaRPr sz="1000">
                  <a:solidFill>
                    <a:srgbClr val="FFFFFF"/>
                  </a:solidFill>
                  <a:latin typeface="Quicksand"/>
                  <a:ea typeface="Quicksand"/>
                  <a:cs typeface="Quicksand"/>
                  <a:sym typeface="Quicksand"/>
                </a:endParaRPr>
              </a:p>
            </p:txBody>
          </p:sp>
          <p:sp>
            <p:nvSpPr>
              <p:cNvPr id="153" name="Google Shape;153;p17"/>
              <p:cNvSpPr/>
              <p:nvPr/>
            </p:nvSpPr>
            <p:spPr>
              <a:xfrm>
                <a:off x="5235174" y="2560960"/>
                <a:ext cx="216000" cy="216000"/>
              </a:xfrm>
              <a:prstGeom prst="ellipse">
                <a:avLst/>
              </a:prstGeom>
              <a:noFill/>
              <a:ln>
                <a:noFill/>
              </a:ln>
            </p:spPr>
            <p:txBody>
              <a:bodyPr anchorCtr="0" anchor="ctr" bIns="0" lIns="0" spcFirstLastPara="1" rIns="0" wrap="square" tIns="0">
                <a:noAutofit/>
              </a:bodyPr>
              <a:lstStyle/>
              <a:p>
                <a:pPr indent="0" lvl="0" marL="0" rtl="0" algn="ctr">
                  <a:spcBef>
                    <a:spcPts val="0"/>
                  </a:spcBef>
                  <a:spcAft>
                    <a:spcPts val="0"/>
                  </a:spcAft>
                  <a:buNone/>
                </a:pPr>
                <a:r>
                  <a:rPr lang="en-GB" sz="1000">
                    <a:solidFill>
                      <a:srgbClr val="5B5BA5"/>
                    </a:solidFill>
                    <a:latin typeface="Quicksand"/>
                    <a:ea typeface="Quicksand"/>
                    <a:cs typeface="Quicksand"/>
                    <a:sym typeface="Quicksand"/>
                  </a:rPr>
                  <a:t>▹</a:t>
                </a:r>
                <a:endParaRPr sz="1000">
                  <a:solidFill>
                    <a:srgbClr val="5B5BA5"/>
                  </a:solidFill>
                  <a:latin typeface="Quicksand"/>
                  <a:ea typeface="Quicksand"/>
                  <a:cs typeface="Quicksand"/>
                  <a:sym typeface="Quicksand"/>
                </a:endParaRPr>
              </a:p>
            </p:txBody>
          </p:sp>
        </p:grpSp>
      </p:grpSp>
      <p:pic>
        <p:nvPicPr>
          <p:cNvPr id="154" name="Google Shape;154;p17"/>
          <p:cNvPicPr preferRelativeResize="0"/>
          <p:nvPr/>
        </p:nvPicPr>
        <p:blipFill>
          <a:blip r:embed="rId4">
            <a:alphaModFix/>
          </a:blip>
          <a:stretch>
            <a:fillRect/>
          </a:stretch>
        </p:blipFill>
        <p:spPr>
          <a:xfrm>
            <a:off x="401201" y="1963250"/>
            <a:ext cx="2510225" cy="1244975"/>
          </a:xfrm>
          <a:prstGeom prst="rect">
            <a:avLst/>
          </a:prstGeom>
          <a:noFill/>
          <a:ln>
            <a:noFill/>
          </a:ln>
        </p:spPr>
      </p:pic>
      <p:pic>
        <p:nvPicPr>
          <p:cNvPr id="155" name="Google Shape;155;p17"/>
          <p:cNvPicPr preferRelativeResize="0"/>
          <p:nvPr/>
        </p:nvPicPr>
        <p:blipFill>
          <a:blip r:embed="rId5">
            <a:alphaModFix/>
          </a:blip>
          <a:stretch>
            <a:fillRect/>
          </a:stretch>
        </p:blipFill>
        <p:spPr>
          <a:xfrm>
            <a:off x="3765675" y="4361075"/>
            <a:ext cx="311700" cy="311700"/>
          </a:xfrm>
          <a:prstGeom prst="rect">
            <a:avLst/>
          </a:prstGeom>
          <a:noFill/>
          <a:ln>
            <a:noFill/>
          </a:ln>
        </p:spPr>
      </p:pic>
      <p:sp>
        <p:nvSpPr>
          <p:cNvPr id="156" name="Google Shape;156;p17"/>
          <p:cNvSpPr txBox="1"/>
          <p:nvPr>
            <p:ph idx="1" type="body"/>
          </p:nvPr>
        </p:nvSpPr>
        <p:spPr>
          <a:xfrm>
            <a:off x="4090375" y="4284875"/>
            <a:ext cx="5053500" cy="471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a:t>Explorer: </a:t>
            </a:r>
            <a:r>
              <a:rPr lang="en-GB"/>
              <a:t>Add and code a </a:t>
            </a:r>
            <a:r>
              <a:rPr b="1" lang="en-GB"/>
              <a:t>Play again</a:t>
            </a:r>
            <a:r>
              <a:rPr lang="en-GB"/>
              <a:t> button.</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CCE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