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Quicksand"/>
      <p:regular r:id="rId31"/>
      <p:bold r:id="rId32"/>
    </p:embeddedFont>
    <p:embeddedFont>
      <p:font typeface="Quicksand Medium"/>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icksand-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QuicksandMedium-regular.fntdata"/><Relationship Id="rId10" Type="http://schemas.openxmlformats.org/officeDocument/2006/relationships/slide" Target="slides/slide6.xml"/><Relationship Id="rId32" Type="http://schemas.openxmlformats.org/officeDocument/2006/relationships/font" Target="fonts/Quicksand-bold.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QuicksandMedium-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5ea948baa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5ea948baa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000">
                <a:latin typeface="Quicksand"/>
                <a:ea typeface="Quicksand"/>
                <a:cs typeface="Quicksand"/>
                <a:sym typeface="Quicksand"/>
              </a:rPr>
              <a:t>Last updated: </a:t>
            </a:r>
            <a:r>
              <a:rPr lang="en-GB" sz="900">
                <a:solidFill>
                  <a:srgbClr val="666666"/>
                </a:solidFill>
                <a:latin typeface="Quicksand"/>
                <a:ea typeface="Quicksand"/>
                <a:cs typeface="Quicksand"/>
                <a:sym typeface="Quicksand"/>
              </a:rPr>
              <a:t>24-05-21</a:t>
            </a:r>
            <a:endParaRPr sz="1000">
              <a:latin typeface="Quicksand"/>
              <a:ea typeface="Quicksand"/>
              <a:cs typeface="Quicksand"/>
              <a:sym typeface="Quicksand"/>
            </a:endParaRPr>
          </a:p>
          <a:p>
            <a:pPr indent="0" lvl="0" marL="0" rtl="0" algn="l">
              <a:lnSpc>
                <a:spcPct val="115000"/>
              </a:lnSpc>
              <a:spcBef>
                <a:spcPts val="0"/>
              </a:spcBef>
              <a:spcAft>
                <a:spcPts val="0"/>
              </a:spcAft>
              <a:buNone/>
            </a:pPr>
            <a:r>
              <a:t/>
            </a:r>
            <a:endParaRPr sz="1000">
              <a:latin typeface="Quicksand"/>
              <a:ea typeface="Quicksand"/>
              <a:cs typeface="Quicksand"/>
              <a:sym typeface="Quicksand"/>
            </a:endParaRPr>
          </a:p>
          <a:p>
            <a:pPr indent="0" lvl="0" marL="0" rtl="0" algn="l">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2"/>
              </a:rPr>
              <a:t>ncce.io/ogl</a:t>
            </a:r>
            <a:r>
              <a:rPr lang="en-GB" sz="1000">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0b6e929b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0b6e929b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Define the term “variable” formally to the class. Make sure that it is highlighted that the name refers to data being stored by the computer to help address the common misconception M3: a variable is merely a pairing of a name with a value. It is not stored within the computer. The data was only stored once and yet the learners retrieved the data from their brain when it was needed, much like a computer would retrieve the data from its memory (RAM).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Allow time for learners to think and write down the answers to the questions before discussing their answers with the person next to them. Go through the answers with the class.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Q2. addresses misconception M1: a variable can store multiple values; it may store the history of values assigned to it. Highlight that we had to redefine the TOWN variable twice as we wanted it to store different data. It did not hold both at the same time, or remember the previous value it stored.</a:t>
            </a:r>
            <a:endParaRPr>
              <a:latin typeface="Quicksand"/>
              <a:ea typeface="Quicksand"/>
              <a:cs typeface="Quicksand"/>
              <a:sym typeface="Quicksand"/>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ea948baa0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ea948baa0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6358729b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358729b2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Last lesson, the learners were introduced to the terms: sequence, selection, and iteration. Highlight to the learners that these are all processes, but for computers to perform tasks there is more that is needed. Often a computer will take inputs (this might be automatic or via human input) as well as producing an output. A good example of this would be to show the learners that when you use a keyboard and mouse, it inputs data into the computer to be processed and the output is visible on the computer monitor. </a:t>
            </a:r>
            <a:endParaRPr>
              <a:latin typeface="Quicksand"/>
              <a:ea typeface="Quicksand"/>
              <a:cs typeface="Quicksand"/>
              <a:sym typeface="Quicksand"/>
            </a:endParaRPr>
          </a:p>
          <a:p>
            <a:pPr indent="0" lvl="0" marL="0" rtl="0" algn="l">
              <a:spcBef>
                <a:spcPts val="0"/>
              </a:spcBef>
              <a:spcAft>
                <a:spcPts val="0"/>
              </a:spcAft>
              <a:buNone/>
            </a:pPr>
            <a:r>
              <a:t/>
            </a:r>
            <a:endParaRPr>
              <a:latin typeface="Quicksand"/>
              <a:ea typeface="Quicksand"/>
              <a:cs typeface="Quicksand"/>
              <a:sym typeface="Quicksand"/>
            </a:endParaRPr>
          </a:p>
          <a:p>
            <a:pPr indent="0" lvl="0" marL="0" rtl="0" algn="l">
              <a:spcBef>
                <a:spcPts val="0"/>
              </a:spcBef>
              <a:spcAft>
                <a:spcPts val="0"/>
              </a:spcAft>
              <a:buNone/>
            </a:pPr>
            <a:r>
              <a:rPr lang="en-GB">
                <a:latin typeface="Quicksand"/>
                <a:ea typeface="Quicksand"/>
                <a:cs typeface="Quicksand"/>
                <a:sym typeface="Quicksand"/>
              </a:rPr>
              <a:t>Highlight to the learners that storage is also important (as clear from the starter activity). The computer stores data and needs to retrieve it to be processed at the appropriate times. </a:t>
            </a:r>
            <a:endParaRPr>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60b6e929b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0b6e929b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60b6e929b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0b6e929b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60b6e929bb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60b6e929bb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60b6e929bb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60b6e929bb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Make sure that at this stage you introduce the correct terminology. The </a:t>
            </a:r>
            <a:r>
              <a:rPr lang="en-GB">
                <a:latin typeface="Quicksand"/>
                <a:ea typeface="Quicksand"/>
                <a:cs typeface="Quicksand"/>
                <a:sym typeface="Quicksand"/>
              </a:rPr>
              <a:t>learners</a:t>
            </a:r>
            <a:r>
              <a:rPr lang="en-GB">
                <a:latin typeface="Quicksand"/>
                <a:ea typeface="Quicksand"/>
                <a:cs typeface="Quicksand"/>
                <a:sym typeface="Quicksand"/>
              </a:rPr>
              <a:t> might have </a:t>
            </a:r>
            <a:r>
              <a:rPr lang="en-GB">
                <a:latin typeface="Quicksand"/>
                <a:ea typeface="Quicksand"/>
                <a:cs typeface="Quicksand"/>
                <a:sym typeface="Quicksand"/>
              </a:rPr>
              <a:t>accurately</a:t>
            </a:r>
            <a:r>
              <a:rPr lang="en-GB">
                <a:latin typeface="Quicksand"/>
                <a:ea typeface="Quicksand"/>
                <a:cs typeface="Quicksand"/>
                <a:sym typeface="Quicksand"/>
              </a:rPr>
              <a:t> said that the ask_name block runs the “define ask_name” block. Although this is correct, introduce the recognised </a:t>
            </a:r>
            <a:r>
              <a:rPr lang="en-GB">
                <a:latin typeface="Quicksand"/>
                <a:ea typeface="Quicksand"/>
                <a:cs typeface="Quicksand"/>
                <a:sym typeface="Quicksand"/>
              </a:rPr>
              <a:t>vocabulary that the ask_name block “</a:t>
            </a:r>
            <a:r>
              <a:rPr b="1" lang="en-GB">
                <a:latin typeface="Quicksand"/>
                <a:ea typeface="Quicksand"/>
                <a:cs typeface="Quicksand"/>
                <a:sym typeface="Quicksand"/>
              </a:rPr>
              <a:t>calls</a:t>
            </a:r>
            <a:r>
              <a:rPr lang="en-GB">
                <a:latin typeface="Quicksand"/>
                <a:ea typeface="Quicksand"/>
                <a:cs typeface="Quicksand"/>
                <a:sym typeface="Quicksand"/>
              </a:rPr>
              <a:t>” the “</a:t>
            </a:r>
            <a:r>
              <a:rPr b="1" lang="en-GB">
                <a:latin typeface="Quicksand"/>
                <a:ea typeface="Quicksand"/>
                <a:cs typeface="Quicksand"/>
                <a:sym typeface="Quicksand"/>
              </a:rPr>
              <a:t>subroutine</a:t>
            </a:r>
            <a:r>
              <a:rPr lang="en-GB">
                <a:latin typeface="Quicksand"/>
                <a:ea typeface="Quicksand"/>
                <a:cs typeface="Quicksand"/>
                <a:sym typeface="Quicksand"/>
              </a:rPr>
              <a:t>”.</a:t>
            </a:r>
            <a:r>
              <a:rPr lang="en-GB">
                <a:latin typeface="Quicksand"/>
                <a:ea typeface="Quicksand"/>
                <a:cs typeface="Quicksand"/>
                <a:sym typeface="Quicksand"/>
              </a:rPr>
              <a:t> </a:t>
            </a:r>
            <a:endParaRPr>
              <a:latin typeface="Quicksand"/>
              <a:ea typeface="Quicksand"/>
              <a:cs typeface="Quicksand"/>
              <a:sym typeface="Quicksa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60b6e929bb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60b6e929bb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60b6e929bb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60b6e929bb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Learners might have missed “answer” as a variable because there’s no line that “sets” the answer variable specifically. This is unique to Scratch. Even though the creation of the variable is hidden in Scratch, it still exists. As the variable “answer” is being used in other subroutines it’s worth setting a name variable that will refer to the answer to this specific question.</a:t>
            </a:r>
            <a:endParaRPr>
              <a:latin typeface="Quicksand"/>
              <a:ea typeface="Quicksand"/>
              <a:cs typeface="Quicksand"/>
              <a:sym typeface="Quicksan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60b6e929b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0b6e929b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60b6e929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60b6e929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60b6e929b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60b6e929b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60b6e929b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0b6e929b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60b6e929bb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60b6e929bb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60b6e929bb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60b6e929bb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60b6e929bb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60b6e929bb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60b6e929bb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60b6e929bb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5eb07e6303_5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5eb07e6303_5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60b6e929b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0b6e929b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60b6e929b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60b6e929b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Read the story to the class and point to the learner you want to say a stored word when you reach a variable. For example, if the class had decided that the country should be Greece, they should say the word “Greece” instead of country. </a:t>
            </a:r>
            <a:endParaRPr>
              <a:latin typeface="Quicksand"/>
              <a:ea typeface="Quicksand"/>
              <a:cs typeface="Quicksand"/>
              <a:sym typeface="Quicksan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0b6e929b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60b6e929b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Read the story to the class and point to the learner you want to say a stored word when you reach a variable. For example, if the class had decided that the country should be Greece, they should say the word “Greece” instead of country. </a:t>
            </a:r>
            <a:endParaRPr>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60b6e929b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0b6e929b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61771f227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1771f227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Read the story to the class and point to the learner you want to say a stored word when you reach a variable. For example, if the class had decided that the country should be Greece, they should say the word “Greece” instead of country. </a:t>
            </a:r>
            <a:endParaRPr>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60b6e929b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0b6e929b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Quicksand"/>
                <a:ea typeface="Quicksand"/>
                <a:cs typeface="Quicksand"/>
                <a:sym typeface="Quicksand"/>
              </a:rPr>
              <a:t>In practice, if we had two towns we would use two variables (one for each town), however, we are using one to help avoid a common misconception as outlined in the second paragraph.</a:t>
            </a:r>
            <a:endParaRPr>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60b6e929bb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60b6e929b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 name="Shape 10"/>
        <p:cNvGrpSpPr/>
        <p:nvPr/>
      </p:nvGrpSpPr>
      <p:grpSpPr>
        <a:xfrm>
          <a:off x="0" y="0"/>
          <a:ext cx="0" cy="0"/>
          <a:chOff x="0" y="0"/>
          <a:chExt cx="0" cy="0"/>
        </a:xfrm>
      </p:grpSpPr>
      <p:sp>
        <p:nvSpPr>
          <p:cNvPr id="11" name="Google Shape;11;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 name="Google Shape;12;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 name="Google Shape;13;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4" name="Google Shape;14;p2"/>
          <p:cNvPicPr preferRelativeResize="0"/>
          <p:nvPr/>
        </p:nvPicPr>
        <p:blipFill>
          <a:blip r:embed="rId2">
            <a:alphaModFix/>
          </a:blip>
          <a:stretch>
            <a:fillRect/>
          </a:stretch>
        </p:blipFill>
        <p:spPr>
          <a:xfrm>
            <a:off x="7367675" y="4249150"/>
            <a:ext cx="1465423" cy="6506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15" name="Shape 15"/>
        <p:cNvGrpSpPr/>
        <p:nvPr/>
      </p:nvGrpSpPr>
      <p:grpSpPr>
        <a:xfrm>
          <a:off x="0" y="0"/>
          <a:ext cx="0" cy="0"/>
          <a:chOff x="0" y="0"/>
          <a:chExt cx="0" cy="0"/>
        </a:xfrm>
      </p:grpSpPr>
      <p:sp>
        <p:nvSpPr>
          <p:cNvPr id="16" name="Google Shape;16;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 name="Google Shape;17;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 name="Google Shape;18;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20" name="Shape 20"/>
        <p:cNvGrpSpPr/>
        <p:nvPr/>
      </p:nvGrpSpPr>
      <p:grpSpPr>
        <a:xfrm>
          <a:off x="0" y="0"/>
          <a:ext cx="0" cy="0"/>
          <a:chOff x="0" y="0"/>
          <a:chExt cx="0" cy="0"/>
        </a:xfrm>
      </p:grpSpPr>
      <p:sp>
        <p:nvSpPr>
          <p:cNvPr id="21" name="Google Shape;21;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 name="Google Shape;24;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no heading)">
  <p:cSld name="TITLE_4_1_1_1_4_1">
    <p:spTree>
      <p:nvGrpSpPr>
        <p:cNvPr id="26" name="Shape 26"/>
        <p:cNvGrpSpPr/>
        <p:nvPr/>
      </p:nvGrpSpPr>
      <p:grpSpPr>
        <a:xfrm>
          <a:off x="0" y="0"/>
          <a:ext cx="0" cy="0"/>
          <a:chOff x="0" y="0"/>
          <a:chExt cx="0" cy="0"/>
        </a:xfrm>
      </p:grpSpPr>
      <p:sp>
        <p:nvSpPr>
          <p:cNvPr id="27" name="Google Shape;27;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9" name="Google Shape;29;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31" name="Shape 31"/>
        <p:cNvGrpSpPr/>
        <p:nvPr/>
      </p:nvGrpSpPr>
      <p:grpSpPr>
        <a:xfrm>
          <a:off x="0" y="0"/>
          <a:ext cx="0" cy="0"/>
          <a:chOff x="0" y="0"/>
          <a:chExt cx="0" cy="0"/>
        </a:xfrm>
      </p:grpSpPr>
      <p:sp>
        <p:nvSpPr>
          <p:cNvPr id="32" name="Google Shape;32;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3" name="Google Shape;33;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 name="Google Shape;34;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35" name="Google Shape;35;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36" name="Shape 36"/>
        <p:cNvGrpSpPr/>
        <p:nvPr/>
      </p:nvGrpSpPr>
      <p:grpSpPr>
        <a:xfrm>
          <a:off x="0" y="0"/>
          <a:ext cx="0" cy="0"/>
          <a:chOff x="0" y="0"/>
          <a:chExt cx="0" cy="0"/>
        </a:xfrm>
      </p:grpSpPr>
      <p:sp>
        <p:nvSpPr>
          <p:cNvPr id="37" name="Google Shape;37;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42" name="Shape 42"/>
        <p:cNvGrpSpPr/>
        <p:nvPr/>
      </p:nvGrpSpPr>
      <p:grpSpPr>
        <a:xfrm>
          <a:off x="0" y="0"/>
          <a:ext cx="0" cy="0"/>
          <a:chOff x="0" y="0"/>
          <a:chExt cx="0" cy="0"/>
        </a:xfrm>
      </p:grpSpPr>
      <p:sp>
        <p:nvSpPr>
          <p:cNvPr id="43" name="Google Shape;43;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4" name="Google Shape;44;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Medium"/>
                <a:ea typeface="Quicksand Medium"/>
                <a:cs typeface="Quicksand Medium"/>
                <a:sym typeface="Quicksand Medium"/>
              </a:defRPr>
            </a:lvl1pPr>
            <a:lvl2pPr lvl="1" rtl="0" algn="ctr">
              <a:buNone/>
              <a:defRPr sz="800">
                <a:solidFill>
                  <a:srgbClr val="494985"/>
                </a:solidFill>
                <a:latin typeface="Quicksand Medium"/>
                <a:ea typeface="Quicksand Medium"/>
                <a:cs typeface="Quicksand Medium"/>
                <a:sym typeface="Quicksand Medium"/>
              </a:defRPr>
            </a:lvl2pPr>
            <a:lvl3pPr lvl="2" rtl="0" algn="ctr">
              <a:buNone/>
              <a:defRPr sz="800">
                <a:solidFill>
                  <a:srgbClr val="494985"/>
                </a:solidFill>
                <a:latin typeface="Quicksand Medium"/>
                <a:ea typeface="Quicksand Medium"/>
                <a:cs typeface="Quicksand Medium"/>
                <a:sym typeface="Quicksand Medium"/>
              </a:defRPr>
            </a:lvl3pPr>
            <a:lvl4pPr lvl="3" rtl="0" algn="ctr">
              <a:buNone/>
              <a:defRPr sz="800">
                <a:solidFill>
                  <a:srgbClr val="494985"/>
                </a:solidFill>
                <a:latin typeface="Quicksand Medium"/>
                <a:ea typeface="Quicksand Medium"/>
                <a:cs typeface="Quicksand Medium"/>
                <a:sym typeface="Quicksand Medium"/>
              </a:defRPr>
            </a:lvl4pPr>
            <a:lvl5pPr lvl="4" rtl="0" algn="ctr">
              <a:buNone/>
              <a:defRPr sz="800">
                <a:solidFill>
                  <a:srgbClr val="494985"/>
                </a:solidFill>
                <a:latin typeface="Quicksand Medium"/>
                <a:ea typeface="Quicksand Medium"/>
                <a:cs typeface="Quicksand Medium"/>
                <a:sym typeface="Quicksand Medium"/>
              </a:defRPr>
            </a:lvl5pPr>
            <a:lvl6pPr lvl="5" rtl="0" algn="ctr">
              <a:buNone/>
              <a:defRPr sz="800">
                <a:solidFill>
                  <a:srgbClr val="494985"/>
                </a:solidFill>
                <a:latin typeface="Quicksand Medium"/>
                <a:ea typeface="Quicksand Medium"/>
                <a:cs typeface="Quicksand Medium"/>
                <a:sym typeface="Quicksand Medium"/>
              </a:defRPr>
            </a:lvl6pPr>
            <a:lvl7pPr lvl="6" rtl="0" algn="ctr">
              <a:buNone/>
              <a:defRPr sz="800">
                <a:solidFill>
                  <a:srgbClr val="494985"/>
                </a:solidFill>
                <a:latin typeface="Quicksand Medium"/>
                <a:ea typeface="Quicksand Medium"/>
                <a:cs typeface="Quicksand Medium"/>
                <a:sym typeface="Quicksand Medium"/>
              </a:defRPr>
            </a:lvl7pPr>
            <a:lvl8pPr lvl="7" rtl="0" algn="ctr">
              <a:buNone/>
              <a:defRPr sz="800">
                <a:solidFill>
                  <a:srgbClr val="494985"/>
                </a:solidFill>
                <a:latin typeface="Quicksand Medium"/>
                <a:ea typeface="Quicksand Medium"/>
                <a:cs typeface="Quicksand Medium"/>
                <a:sym typeface="Quicksand Medium"/>
              </a:defRPr>
            </a:lvl8pPr>
            <a:lvl9pPr lvl="8" rtl="0" algn="ctr">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ncce.io/biged1"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ncce.io/biged1"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hyperlink" Target="https://ncce.io/biged1" TargetMode="External"/><Relationship Id="rId4" Type="http://schemas.openxmlformats.org/officeDocument/2006/relationships/image" Target="../media/image2.png"/><Relationship Id="rId10" Type="http://schemas.openxmlformats.org/officeDocument/2006/relationships/image" Target="../media/image18.png"/><Relationship Id="rId9"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2</a:t>
            </a:r>
            <a:r>
              <a:rPr lang="en-GB"/>
              <a:t>: </a:t>
            </a:r>
            <a:r>
              <a:rPr lang="en-GB"/>
              <a:t>Variables</a:t>
            </a:r>
            <a:endParaRPr/>
          </a:p>
        </p:txBody>
      </p:sp>
      <p:sp>
        <p:nvSpPr>
          <p:cNvPr id="51" name="Google Shape;51;p9"/>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Year 7 – Programming essentials in Scratch: part 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sp>
        <p:nvSpPr>
          <p:cNvPr id="121" name="Google Shape;121;p18"/>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Variables</a:t>
            </a:r>
            <a:endParaRPr/>
          </a:p>
        </p:txBody>
      </p:sp>
      <p:sp>
        <p:nvSpPr>
          <p:cNvPr id="122" name="Google Shape;122;p18"/>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123" name="Google Shape;123;p18"/>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1600"/>
              </a:spcBef>
              <a:spcAft>
                <a:spcPts val="0"/>
              </a:spcAft>
              <a:buNone/>
            </a:pPr>
            <a:r>
              <a:rPr b="1" lang="en-GB"/>
              <a:t>A</a:t>
            </a:r>
            <a:r>
              <a:rPr b="1" lang="en-GB"/>
              <a:t> variable is a name that refers to data being stored by the computer</a:t>
            </a:r>
            <a:endParaRPr b="1"/>
          </a:p>
          <a:p>
            <a:pPr indent="0" lvl="0" marL="0" rtl="0" algn="l">
              <a:spcBef>
                <a:spcPts val="1600"/>
              </a:spcBef>
              <a:spcAft>
                <a:spcPts val="0"/>
              </a:spcAft>
              <a:buNone/>
            </a:pPr>
            <a:r>
              <a:t/>
            </a:r>
            <a:endParaRPr/>
          </a:p>
          <a:p>
            <a:pPr indent="0" lvl="0" marL="0" rtl="0" algn="l">
              <a:spcBef>
                <a:spcPts val="1600"/>
              </a:spcBef>
              <a:spcAft>
                <a:spcPts val="0"/>
              </a:spcAft>
              <a:buNone/>
            </a:pPr>
            <a:r>
              <a:rPr lang="en-GB"/>
              <a:t>Q1. </a:t>
            </a:r>
            <a:r>
              <a:rPr lang="en-GB"/>
              <a:t>In the exercise, what were the variables?</a:t>
            </a:r>
            <a:endParaRPr/>
          </a:p>
          <a:p>
            <a:pPr indent="0" lvl="0" marL="0" rtl="0" algn="l">
              <a:spcBef>
                <a:spcPts val="1600"/>
              </a:spcBef>
              <a:spcAft>
                <a:spcPts val="0"/>
              </a:spcAft>
              <a:buNone/>
            </a:pPr>
            <a:r>
              <a:rPr lang="en-GB"/>
              <a:t>Q2. Did any of the variables store more than one item of data at the same time?</a:t>
            </a:r>
            <a:endParaRPr/>
          </a:p>
          <a:p>
            <a:pPr indent="0" lvl="0" marL="0" rtl="0" algn="l">
              <a:spcBef>
                <a:spcPts val="1600"/>
              </a:spcBef>
              <a:spcAft>
                <a:spcPts val="0"/>
              </a:spcAft>
              <a:buNone/>
            </a:pPr>
            <a:r>
              <a:t/>
            </a:r>
            <a:endParaRPr/>
          </a:p>
          <a:p>
            <a:pPr indent="0" lvl="0" marL="0" rtl="0" algn="l">
              <a:spcBef>
                <a:spcPts val="1600"/>
              </a:spcBef>
              <a:spcAft>
                <a:spcPts val="0"/>
              </a:spcAft>
              <a:buNone/>
            </a:pPr>
            <a:r>
              <a:rPr b="1" lang="en-GB"/>
              <a:t>Think/pair/share</a:t>
            </a:r>
            <a:endParaRPr b="1"/>
          </a:p>
          <a:p>
            <a:pPr indent="0" lvl="0" marL="0" rtl="0" algn="l">
              <a:spcBef>
                <a:spcPts val="1600"/>
              </a:spcBef>
              <a:spcAft>
                <a:spcPts val="1600"/>
              </a:spcAft>
              <a:buNone/>
            </a:pPr>
            <a:r>
              <a:t/>
            </a:r>
            <a:endParaRPr/>
          </a:p>
        </p:txBody>
      </p:sp>
      <p:sp>
        <p:nvSpPr>
          <p:cNvPr id="124" name="Google Shape;124;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8" name="Shape 128"/>
        <p:cNvGrpSpPr/>
        <p:nvPr/>
      </p:nvGrpSpPr>
      <p:grpSpPr>
        <a:xfrm>
          <a:off x="0" y="0"/>
          <a:ext cx="0" cy="0"/>
          <a:chOff x="0" y="0"/>
          <a:chExt cx="0" cy="0"/>
        </a:xfrm>
      </p:grpSpPr>
      <p:sp>
        <p:nvSpPr>
          <p:cNvPr id="129" name="Google Shape;129;p19"/>
          <p:cNvSpPr txBox="1"/>
          <p:nvPr>
            <p:ph idx="1" type="body"/>
          </p:nvPr>
        </p:nvSpPr>
        <p:spPr>
          <a:xfrm>
            <a:off x="27075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In this lesson, you will:</a:t>
            </a:r>
            <a:endParaRPr b="1"/>
          </a:p>
          <a:p>
            <a:pPr indent="-342900" lvl="0" marL="457200" rtl="0" algn="l">
              <a:lnSpc>
                <a:spcPct val="115000"/>
              </a:lnSpc>
              <a:spcBef>
                <a:spcPts val="1000"/>
              </a:spcBef>
              <a:spcAft>
                <a:spcPts val="0"/>
              </a:spcAft>
              <a:buSzPts val="1800"/>
              <a:buChar char="●"/>
            </a:pPr>
            <a:r>
              <a:rPr lang="en-GB"/>
              <a:t>Define what a variable is </a:t>
            </a:r>
            <a:endParaRPr/>
          </a:p>
          <a:p>
            <a:pPr indent="-342900" lvl="0" marL="457200" rtl="0" algn="l">
              <a:lnSpc>
                <a:spcPct val="115000"/>
              </a:lnSpc>
              <a:spcBef>
                <a:spcPts val="1000"/>
              </a:spcBef>
              <a:spcAft>
                <a:spcPts val="0"/>
              </a:spcAft>
              <a:buSzPts val="1800"/>
              <a:buChar char="●"/>
            </a:pPr>
            <a:r>
              <a:rPr lang="en-GB"/>
              <a:t>Recognise that computers follow the control flow of input/process/output</a:t>
            </a:r>
            <a:endParaRPr/>
          </a:p>
          <a:p>
            <a:pPr indent="-342900" lvl="0" marL="457200" rtl="0" algn="l">
              <a:lnSpc>
                <a:spcPct val="115000"/>
              </a:lnSpc>
              <a:spcBef>
                <a:spcPts val="1000"/>
              </a:spcBef>
              <a:spcAft>
                <a:spcPts val="0"/>
              </a:spcAft>
              <a:buSzPts val="1800"/>
              <a:buChar char="●"/>
            </a:pPr>
            <a:r>
              <a:rPr lang="en-GB"/>
              <a:t>Predict the outcome of a simple sequence that includes variables</a:t>
            </a:r>
            <a:endParaRPr/>
          </a:p>
          <a:p>
            <a:pPr indent="-342900" lvl="0" marL="457200" rtl="0" algn="l">
              <a:lnSpc>
                <a:spcPct val="115000"/>
              </a:lnSpc>
              <a:spcBef>
                <a:spcPts val="1000"/>
              </a:spcBef>
              <a:spcAft>
                <a:spcPts val="0"/>
              </a:spcAft>
              <a:buSzPts val="1800"/>
              <a:buChar char="●"/>
            </a:pPr>
            <a:r>
              <a:rPr lang="en-GB"/>
              <a:t>Trace the values of variables within a sequence</a:t>
            </a:r>
            <a:endParaRPr b="1" i="1"/>
          </a:p>
          <a:p>
            <a:pPr indent="-342900" lvl="0" marL="457200" rtl="0" algn="l">
              <a:lnSpc>
                <a:spcPct val="115000"/>
              </a:lnSpc>
              <a:spcBef>
                <a:spcPts val="1000"/>
              </a:spcBef>
              <a:spcAft>
                <a:spcPts val="0"/>
              </a:spcAft>
              <a:buSzPts val="1800"/>
              <a:buChar char="●"/>
            </a:pPr>
            <a:r>
              <a:rPr lang="en-GB"/>
              <a:t>Make a sequence that includes a variable</a:t>
            </a:r>
            <a:endParaRPr/>
          </a:p>
          <a:p>
            <a:pPr indent="0" lvl="0" marL="0" rtl="0" algn="l">
              <a:lnSpc>
                <a:spcPct val="115000"/>
              </a:lnSpc>
              <a:spcBef>
                <a:spcPts val="1000"/>
              </a:spcBef>
              <a:spcAft>
                <a:spcPts val="0"/>
              </a:spcAft>
              <a:buNone/>
            </a:pPr>
            <a:r>
              <a:t/>
            </a:r>
            <a:endParaRPr/>
          </a:p>
        </p:txBody>
      </p:sp>
      <p:sp>
        <p:nvSpPr>
          <p:cNvPr id="130" name="Google Shape;130;p19"/>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2 </a:t>
            </a:r>
            <a:r>
              <a:rPr b="1" lang="en-GB">
                <a:latin typeface="Quicksand"/>
                <a:ea typeface="Quicksand"/>
                <a:cs typeface="Quicksand"/>
                <a:sym typeface="Quicksand"/>
              </a:rPr>
              <a:t>: </a:t>
            </a:r>
            <a:r>
              <a:rPr lang="en-GB"/>
              <a:t>Variables</a:t>
            </a:r>
            <a:endParaRPr b="1">
              <a:latin typeface="Quicksand"/>
              <a:ea typeface="Quicksand"/>
              <a:cs typeface="Quicksand"/>
              <a:sym typeface="Quicksand"/>
            </a:endParaRPr>
          </a:p>
        </p:txBody>
      </p:sp>
      <p:sp>
        <p:nvSpPr>
          <p:cNvPr id="131" name="Google Shape;131;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32" name="Google Shape;132;p19"/>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pic>
        <p:nvPicPr>
          <p:cNvPr id="133" name="Google Shape;133;p19"/>
          <p:cNvPicPr preferRelativeResize="0"/>
          <p:nvPr/>
        </p:nvPicPr>
        <p:blipFill>
          <a:blip r:embed="rId3">
            <a:alphaModFix/>
          </a:blip>
          <a:stretch>
            <a:fillRect/>
          </a:stretch>
        </p:blipFill>
        <p:spPr>
          <a:xfrm>
            <a:off x="8271300" y="364800"/>
            <a:ext cx="419100" cy="41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7" name="Shape 137"/>
        <p:cNvGrpSpPr/>
        <p:nvPr/>
      </p:nvGrpSpPr>
      <p:grpSpPr>
        <a:xfrm>
          <a:off x="0" y="0"/>
          <a:ext cx="0" cy="0"/>
          <a:chOff x="0" y="0"/>
          <a:chExt cx="0" cy="0"/>
        </a:xfrm>
      </p:grpSpPr>
      <p:pic>
        <p:nvPicPr>
          <p:cNvPr id="138" name="Google Shape;138;p20"/>
          <p:cNvPicPr preferRelativeResize="0"/>
          <p:nvPr/>
        </p:nvPicPr>
        <p:blipFill>
          <a:blip r:embed="rId3">
            <a:alphaModFix/>
          </a:blip>
          <a:stretch>
            <a:fillRect/>
          </a:stretch>
        </p:blipFill>
        <p:spPr>
          <a:xfrm>
            <a:off x="2182650" y="1153414"/>
            <a:ext cx="4722727" cy="3025651"/>
          </a:xfrm>
          <a:prstGeom prst="rect">
            <a:avLst/>
          </a:prstGeom>
          <a:noFill/>
          <a:ln>
            <a:noFill/>
          </a:ln>
        </p:spPr>
      </p:pic>
      <p:sp>
        <p:nvSpPr>
          <p:cNvPr id="139" name="Google Shape;139;p20"/>
          <p:cNvSpPr txBox="1"/>
          <p:nvPr>
            <p:ph type="title"/>
          </p:nvPr>
        </p:nvSpPr>
        <p:spPr>
          <a:xfrm>
            <a:off x="310900" y="319600"/>
            <a:ext cx="87090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Input — process </a:t>
            </a:r>
            <a:r>
              <a:rPr lang="en-GB" sz="2300"/>
              <a:t>— </a:t>
            </a:r>
            <a:r>
              <a:rPr lang="en-GB" sz="2300"/>
              <a:t> output</a:t>
            </a:r>
            <a:endParaRPr sz="2300"/>
          </a:p>
        </p:txBody>
      </p:sp>
      <p:sp>
        <p:nvSpPr>
          <p:cNvPr id="140" name="Google Shape;140;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41" name="Google Shape;141;p2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142" name="Google Shape;142;p20"/>
          <p:cNvSpPr txBox="1"/>
          <p:nvPr/>
        </p:nvSpPr>
        <p:spPr>
          <a:xfrm>
            <a:off x="226225" y="2497575"/>
            <a:ext cx="1938300" cy="47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800">
                <a:solidFill>
                  <a:schemeClr val="dk1"/>
                </a:solidFill>
                <a:latin typeface="Quicksand"/>
                <a:ea typeface="Quicksand"/>
                <a:cs typeface="Quicksand"/>
                <a:sym typeface="Quicksand"/>
              </a:rPr>
              <a:t>INPUT</a:t>
            </a:r>
            <a:endParaRPr b="1">
              <a:latin typeface="Quicksand"/>
              <a:ea typeface="Quicksand"/>
              <a:cs typeface="Quicksand"/>
              <a:sym typeface="Quicksand"/>
            </a:endParaRPr>
          </a:p>
        </p:txBody>
      </p:sp>
      <p:cxnSp>
        <p:nvCxnSpPr>
          <p:cNvPr id="143" name="Google Shape;143;p20"/>
          <p:cNvCxnSpPr>
            <a:stCxn id="142" idx="3"/>
            <a:endCxn id="144" idx="1"/>
          </p:cNvCxnSpPr>
          <p:nvPr/>
        </p:nvCxnSpPr>
        <p:spPr>
          <a:xfrm>
            <a:off x="2164525" y="2733225"/>
            <a:ext cx="539400" cy="0"/>
          </a:xfrm>
          <a:prstGeom prst="straightConnector1">
            <a:avLst/>
          </a:prstGeom>
          <a:noFill/>
          <a:ln cap="flat" cmpd="sng" w="28575">
            <a:solidFill>
              <a:schemeClr val="dk1"/>
            </a:solidFill>
            <a:prstDash val="solid"/>
            <a:round/>
            <a:headEnd len="med" w="med" type="none"/>
            <a:tailEnd len="med" w="med" type="triangle"/>
          </a:ln>
        </p:spPr>
      </p:cxnSp>
      <p:sp>
        <p:nvSpPr>
          <p:cNvPr id="145" name="Google Shape;145;p20"/>
          <p:cNvSpPr txBox="1"/>
          <p:nvPr/>
        </p:nvSpPr>
        <p:spPr>
          <a:xfrm>
            <a:off x="7025700" y="2497575"/>
            <a:ext cx="1938300" cy="47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800">
                <a:solidFill>
                  <a:schemeClr val="dk1"/>
                </a:solidFill>
                <a:latin typeface="Quicksand"/>
                <a:ea typeface="Quicksand"/>
                <a:cs typeface="Quicksand"/>
                <a:sym typeface="Quicksand"/>
              </a:rPr>
              <a:t>OUTPUT</a:t>
            </a:r>
            <a:endParaRPr b="1">
              <a:latin typeface="Quicksand"/>
              <a:ea typeface="Quicksand"/>
              <a:cs typeface="Quicksand"/>
              <a:sym typeface="Quicksand"/>
            </a:endParaRPr>
          </a:p>
        </p:txBody>
      </p:sp>
      <p:cxnSp>
        <p:nvCxnSpPr>
          <p:cNvPr id="146" name="Google Shape;146;p20"/>
          <p:cNvCxnSpPr>
            <a:stCxn id="144" idx="3"/>
            <a:endCxn id="145" idx="1"/>
          </p:cNvCxnSpPr>
          <p:nvPr/>
        </p:nvCxnSpPr>
        <p:spPr>
          <a:xfrm>
            <a:off x="6384000" y="2733225"/>
            <a:ext cx="641700" cy="0"/>
          </a:xfrm>
          <a:prstGeom prst="straightConnector1">
            <a:avLst/>
          </a:prstGeom>
          <a:noFill/>
          <a:ln cap="flat" cmpd="sng" w="28575">
            <a:solidFill>
              <a:schemeClr val="dk1"/>
            </a:solidFill>
            <a:prstDash val="solid"/>
            <a:round/>
            <a:headEnd len="med" w="med" type="none"/>
            <a:tailEnd len="med" w="med" type="triangle"/>
          </a:ln>
        </p:spPr>
      </p:cxnSp>
      <p:sp>
        <p:nvSpPr>
          <p:cNvPr id="147" name="Google Shape;147;p20"/>
          <p:cNvSpPr txBox="1"/>
          <p:nvPr/>
        </p:nvSpPr>
        <p:spPr>
          <a:xfrm>
            <a:off x="3574875" y="2550575"/>
            <a:ext cx="1938300" cy="47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800">
                <a:solidFill>
                  <a:schemeClr val="dk1"/>
                </a:solidFill>
                <a:latin typeface="Quicksand"/>
                <a:ea typeface="Quicksand"/>
                <a:cs typeface="Quicksand"/>
                <a:sym typeface="Quicksand"/>
              </a:rPr>
              <a:t>PROCESS</a:t>
            </a:r>
            <a:endParaRPr b="1">
              <a:latin typeface="Quicksand"/>
              <a:ea typeface="Quicksand"/>
              <a:cs typeface="Quicksand"/>
              <a:sym typeface="Quicksand"/>
            </a:endParaRPr>
          </a:p>
        </p:txBody>
      </p:sp>
      <p:sp>
        <p:nvSpPr>
          <p:cNvPr id="148" name="Google Shape;148;p20"/>
          <p:cNvSpPr txBox="1"/>
          <p:nvPr/>
        </p:nvSpPr>
        <p:spPr>
          <a:xfrm>
            <a:off x="3602850" y="4592375"/>
            <a:ext cx="1938300" cy="471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GB" sz="1800">
                <a:solidFill>
                  <a:schemeClr val="dk1"/>
                </a:solidFill>
                <a:latin typeface="Quicksand"/>
                <a:ea typeface="Quicksand"/>
                <a:cs typeface="Quicksand"/>
                <a:sym typeface="Quicksand"/>
              </a:rPr>
              <a:t>STORAGE</a:t>
            </a:r>
            <a:endParaRPr b="1">
              <a:latin typeface="Quicksand"/>
              <a:ea typeface="Quicksand"/>
              <a:cs typeface="Quicksand"/>
              <a:sym typeface="Quicksand"/>
            </a:endParaRPr>
          </a:p>
        </p:txBody>
      </p:sp>
      <p:cxnSp>
        <p:nvCxnSpPr>
          <p:cNvPr id="149" name="Google Shape;149;p20"/>
          <p:cNvCxnSpPr/>
          <p:nvPr/>
        </p:nvCxnSpPr>
        <p:spPr>
          <a:xfrm>
            <a:off x="4236725" y="4233700"/>
            <a:ext cx="6300" cy="453600"/>
          </a:xfrm>
          <a:prstGeom prst="straightConnector1">
            <a:avLst/>
          </a:prstGeom>
          <a:noFill/>
          <a:ln cap="flat" cmpd="sng" w="28575">
            <a:solidFill>
              <a:schemeClr val="dk1"/>
            </a:solidFill>
            <a:prstDash val="solid"/>
            <a:round/>
            <a:headEnd len="med" w="med" type="none"/>
            <a:tailEnd len="med" w="med" type="triangle"/>
          </a:ln>
        </p:spPr>
      </p:cxnSp>
      <p:cxnSp>
        <p:nvCxnSpPr>
          <p:cNvPr id="150" name="Google Shape;150;p20"/>
          <p:cNvCxnSpPr/>
          <p:nvPr/>
        </p:nvCxnSpPr>
        <p:spPr>
          <a:xfrm rot="10800000">
            <a:off x="4840075" y="4249300"/>
            <a:ext cx="0" cy="4224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4" name="Shape 154"/>
        <p:cNvGrpSpPr/>
        <p:nvPr/>
      </p:nvGrpSpPr>
      <p:grpSpPr>
        <a:xfrm>
          <a:off x="0" y="0"/>
          <a:ext cx="0" cy="0"/>
          <a:chOff x="0" y="0"/>
          <a:chExt cx="0" cy="0"/>
        </a:xfrm>
      </p:grpSpPr>
      <p:sp>
        <p:nvSpPr>
          <p:cNvPr id="155" name="Google Shape;155;p2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Meet Big Ed</a:t>
            </a:r>
            <a:endParaRPr sz="2300"/>
          </a:p>
        </p:txBody>
      </p:sp>
      <p:sp>
        <p:nvSpPr>
          <p:cNvPr id="156" name="Google Shape;156;p2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57" name="Google Shape;157;p2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58" name="Google Shape;158;p2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Big Ed is your friendly chatbot.</a:t>
            </a:r>
            <a:endParaRPr/>
          </a:p>
          <a:p>
            <a:pPr indent="0" lvl="0" marL="0" rtl="0" algn="l">
              <a:spcBef>
                <a:spcPts val="1600"/>
              </a:spcBef>
              <a:spcAft>
                <a:spcPts val="0"/>
              </a:spcAft>
              <a:buNone/>
            </a:pPr>
            <a:r>
              <a:rPr lang="en-GB"/>
              <a:t>Your task is to work in pairs to answer the questions on the activity sheet. You’ll find out what the code does and have the chance to experiment with it. </a:t>
            </a:r>
            <a:endParaRPr/>
          </a:p>
          <a:p>
            <a:pPr indent="0" lvl="0" marL="0" rtl="0" algn="l">
              <a:spcBef>
                <a:spcPts val="1600"/>
              </a:spcBef>
              <a:spcAft>
                <a:spcPts val="0"/>
              </a:spcAft>
              <a:buNone/>
            </a:pPr>
            <a:r>
              <a:rPr lang="en-GB"/>
              <a:t>Start by opening the Scratch program.</a:t>
            </a:r>
            <a:endParaRPr/>
          </a:p>
          <a:p>
            <a:pPr indent="0" lvl="0" marL="0" rtl="0" algn="l">
              <a:spcBef>
                <a:spcPts val="1600"/>
              </a:spcBef>
              <a:spcAft>
                <a:spcPts val="0"/>
              </a:spcAft>
              <a:buNone/>
            </a:pPr>
            <a:r>
              <a:rPr lang="en-GB" u="sng">
                <a:solidFill>
                  <a:schemeClr val="hlink"/>
                </a:solidFill>
                <a:hlinkClick r:id="rId3"/>
              </a:rPr>
              <a:t>ncce.io/biged1</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9" name="Google Shape;159;p21"/>
          <p:cNvPicPr preferRelativeResize="0"/>
          <p:nvPr/>
        </p:nvPicPr>
        <p:blipFill>
          <a:blip r:embed="rId4">
            <a:alphaModFix/>
          </a:blip>
          <a:stretch>
            <a:fillRect/>
          </a:stretch>
        </p:blipFill>
        <p:spPr>
          <a:xfrm>
            <a:off x="4980874" y="1110175"/>
            <a:ext cx="3209926" cy="3316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63" name="Shape 163"/>
        <p:cNvGrpSpPr/>
        <p:nvPr/>
      </p:nvGrpSpPr>
      <p:grpSpPr>
        <a:xfrm>
          <a:off x="0" y="0"/>
          <a:ext cx="0" cy="0"/>
          <a:chOff x="0" y="0"/>
          <a:chExt cx="0" cy="0"/>
        </a:xfrm>
      </p:grpSpPr>
      <p:sp>
        <p:nvSpPr>
          <p:cNvPr id="164" name="Google Shape;164;p2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PREDICT</a:t>
            </a:r>
            <a:endParaRPr sz="2300"/>
          </a:p>
        </p:txBody>
      </p:sp>
      <p:sp>
        <p:nvSpPr>
          <p:cNvPr id="165" name="Google Shape;165;p2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6" name="Google Shape;166;p2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67" name="Google Shape;167;p22"/>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With a partner, spend time reading the code on the right. Predict what you think will happen.</a:t>
            </a:r>
            <a:endParaRPr sz="1700"/>
          </a:p>
          <a:p>
            <a:pPr indent="0" lvl="0" marL="0" rtl="0" algn="l">
              <a:spcBef>
                <a:spcPts val="1600"/>
              </a:spcBef>
              <a:spcAft>
                <a:spcPts val="0"/>
              </a:spcAft>
              <a:buNone/>
            </a:pPr>
            <a:r>
              <a:rPr lang="en-GB" sz="1700"/>
              <a:t>Run the Scratch code from the link provided.</a:t>
            </a:r>
            <a:endParaRPr sz="1700"/>
          </a:p>
          <a:p>
            <a:pPr indent="-336550" lvl="0" marL="457200" rtl="0" algn="l">
              <a:spcBef>
                <a:spcPts val="1600"/>
              </a:spcBef>
              <a:spcAft>
                <a:spcPts val="0"/>
              </a:spcAft>
              <a:buSzPts val="1700"/>
              <a:buChar char="●"/>
            </a:pPr>
            <a:r>
              <a:rPr lang="en-GB" sz="1700"/>
              <a:t>Were your predictions correct?</a:t>
            </a:r>
            <a:endParaRPr sz="1700"/>
          </a:p>
          <a:p>
            <a:pPr indent="-336550" lvl="0" marL="457200" rtl="0" algn="l">
              <a:spcBef>
                <a:spcPts val="0"/>
              </a:spcBef>
              <a:spcAft>
                <a:spcPts val="0"/>
              </a:spcAft>
              <a:buSzPts val="1700"/>
              <a:buChar char="●"/>
            </a:pPr>
            <a:r>
              <a:rPr lang="en-GB" sz="1700"/>
              <a:t>Did anything surprise you about the code?</a:t>
            </a:r>
            <a:endParaRPr sz="1700"/>
          </a:p>
          <a:p>
            <a:pPr indent="-336550" lvl="0" marL="457200" rtl="0" algn="l">
              <a:spcBef>
                <a:spcPts val="0"/>
              </a:spcBef>
              <a:spcAft>
                <a:spcPts val="0"/>
              </a:spcAft>
              <a:buSzPts val="1700"/>
              <a:buChar char="●"/>
            </a:pPr>
            <a:r>
              <a:rPr lang="en-GB" sz="1700"/>
              <a:t>Did you miss anything out?</a:t>
            </a:r>
            <a:endParaRPr sz="1700"/>
          </a:p>
          <a:p>
            <a:pPr indent="0" lvl="0" marL="0" rtl="0" algn="l">
              <a:spcBef>
                <a:spcPts val="1600"/>
              </a:spcBef>
              <a:spcAft>
                <a:spcPts val="0"/>
              </a:spcAft>
              <a:buNone/>
            </a:pPr>
            <a:r>
              <a:t/>
            </a:r>
            <a:endParaRPr sz="17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68" name="Google Shape;168;p22"/>
          <p:cNvSpPr txBox="1"/>
          <p:nvPr/>
        </p:nvSpPr>
        <p:spPr>
          <a:xfrm>
            <a:off x="5472200" y="4555175"/>
            <a:ext cx="30000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u="sng">
                <a:solidFill>
                  <a:schemeClr val="hlink"/>
                </a:solidFill>
                <a:latin typeface="Quicksand"/>
                <a:ea typeface="Quicksand"/>
                <a:cs typeface="Quicksand"/>
                <a:sym typeface="Quicksand"/>
                <a:hlinkClick r:id="rId3"/>
              </a:rPr>
              <a:t>ncce.io/biged1</a:t>
            </a:r>
            <a:endParaRPr/>
          </a:p>
        </p:txBody>
      </p:sp>
      <p:pic>
        <p:nvPicPr>
          <p:cNvPr id="169" name="Google Shape;169;p22"/>
          <p:cNvPicPr preferRelativeResize="0"/>
          <p:nvPr/>
        </p:nvPicPr>
        <p:blipFill rotWithShape="1">
          <a:blip r:embed="rId4">
            <a:alphaModFix/>
          </a:blip>
          <a:srcRect b="35946" l="0" r="30690" t="0"/>
          <a:stretch/>
        </p:blipFill>
        <p:spPr>
          <a:xfrm>
            <a:off x="5257800" y="819500"/>
            <a:ext cx="3127101" cy="35659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73" name="Shape 173"/>
        <p:cNvGrpSpPr/>
        <p:nvPr/>
      </p:nvGrpSpPr>
      <p:grpSpPr>
        <a:xfrm>
          <a:off x="0" y="0"/>
          <a:ext cx="0" cy="0"/>
          <a:chOff x="0" y="0"/>
          <a:chExt cx="0" cy="0"/>
        </a:xfrm>
      </p:grpSpPr>
      <p:sp>
        <p:nvSpPr>
          <p:cNvPr id="174" name="Google Shape;174;p2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Worksheet: INVESTIGATE and MODIFY</a:t>
            </a:r>
            <a:endParaRPr sz="2300"/>
          </a:p>
        </p:txBody>
      </p:sp>
      <p:sp>
        <p:nvSpPr>
          <p:cNvPr id="175" name="Google Shape;175;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6" name="Google Shape;176;p2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77" name="Google Shape;177;p2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700"/>
              <a:t>Continue with the worksheet.</a:t>
            </a:r>
            <a:endParaRPr sz="1700"/>
          </a:p>
          <a:p>
            <a:pPr indent="0" lvl="0" marL="0" rtl="0" algn="l">
              <a:spcBef>
                <a:spcPts val="1600"/>
              </a:spcBef>
              <a:spcAft>
                <a:spcPts val="0"/>
              </a:spcAft>
              <a:buNone/>
            </a:pPr>
            <a:r>
              <a:rPr lang="en-GB" sz="1700"/>
              <a:t>Work in pairs, but complete your own worksheet.</a:t>
            </a:r>
            <a:endParaRPr sz="1700"/>
          </a:p>
          <a:p>
            <a:pPr indent="0" lvl="0" marL="0" rtl="0" algn="l">
              <a:spcBef>
                <a:spcPts val="1600"/>
              </a:spcBef>
              <a:spcAft>
                <a:spcPts val="0"/>
              </a:spcAft>
              <a:buNone/>
            </a:pPr>
            <a:r>
              <a:rPr lang="en-GB" sz="1700"/>
              <a:t>Follow the instructions and investigate how the code works.</a:t>
            </a:r>
            <a:endParaRPr sz="1700"/>
          </a:p>
          <a:p>
            <a:pPr indent="0" lvl="0" marL="0" rtl="0" algn="l">
              <a:spcBef>
                <a:spcPts val="1600"/>
              </a:spcBef>
              <a:spcAft>
                <a:spcPts val="0"/>
              </a:spcAft>
              <a:buNone/>
            </a:pPr>
            <a:r>
              <a:rPr lang="en-GB" sz="1700"/>
              <a:t>Move through the tasks independently. </a:t>
            </a:r>
            <a:endParaRPr sz="1700"/>
          </a:p>
          <a:p>
            <a:pPr indent="0" lvl="0" marL="0" rtl="0" algn="l">
              <a:spcBef>
                <a:spcPts val="1600"/>
              </a:spcBef>
              <a:spcAft>
                <a:spcPts val="0"/>
              </a:spcAft>
              <a:buNone/>
            </a:pPr>
            <a:r>
              <a:rPr lang="en-GB" sz="1700"/>
              <a:t>Don’t wait for your teacher to instruct you to move to the next section.</a:t>
            </a:r>
            <a:endParaRPr sz="1700"/>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78" name="Google Shape;178;p23"/>
          <p:cNvSpPr txBox="1"/>
          <p:nvPr/>
        </p:nvSpPr>
        <p:spPr>
          <a:xfrm>
            <a:off x="5472200" y="4555175"/>
            <a:ext cx="3000000" cy="54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GB" sz="1800" u="sng">
                <a:solidFill>
                  <a:schemeClr val="hlink"/>
                </a:solidFill>
                <a:latin typeface="Quicksand"/>
                <a:ea typeface="Quicksand"/>
                <a:cs typeface="Quicksand"/>
                <a:sym typeface="Quicksand"/>
                <a:hlinkClick r:id="rId3"/>
              </a:rPr>
              <a:t>ncce.io/biged1</a:t>
            </a:r>
            <a:endParaRPr/>
          </a:p>
        </p:txBody>
      </p:sp>
      <p:pic>
        <p:nvPicPr>
          <p:cNvPr id="179" name="Google Shape;179;p23"/>
          <p:cNvPicPr preferRelativeResize="0"/>
          <p:nvPr/>
        </p:nvPicPr>
        <p:blipFill rotWithShape="1">
          <a:blip r:embed="rId4">
            <a:alphaModFix/>
          </a:blip>
          <a:srcRect b="42236" l="0" r="32308" t="0"/>
          <a:stretch/>
        </p:blipFill>
        <p:spPr>
          <a:xfrm>
            <a:off x="4769724" y="1077022"/>
            <a:ext cx="1817440" cy="924117"/>
          </a:xfrm>
          <a:prstGeom prst="rect">
            <a:avLst/>
          </a:prstGeom>
          <a:noFill/>
          <a:ln>
            <a:noFill/>
          </a:ln>
        </p:spPr>
      </p:pic>
      <p:pic>
        <p:nvPicPr>
          <p:cNvPr id="180" name="Google Shape;180;p23"/>
          <p:cNvPicPr preferRelativeResize="0"/>
          <p:nvPr/>
        </p:nvPicPr>
        <p:blipFill rotWithShape="1">
          <a:blip r:embed="rId5">
            <a:alphaModFix/>
          </a:blip>
          <a:srcRect b="57386" l="0" r="31441" t="0"/>
          <a:stretch/>
        </p:blipFill>
        <p:spPr>
          <a:xfrm>
            <a:off x="5567636" y="2001158"/>
            <a:ext cx="437124" cy="272104"/>
          </a:xfrm>
          <a:prstGeom prst="rect">
            <a:avLst/>
          </a:prstGeom>
          <a:noFill/>
          <a:ln>
            <a:noFill/>
          </a:ln>
        </p:spPr>
      </p:pic>
      <p:pic>
        <p:nvPicPr>
          <p:cNvPr id="181" name="Google Shape;181;p23"/>
          <p:cNvPicPr preferRelativeResize="0"/>
          <p:nvPr/>
        </p:nvPicPr>
        <p:blipFill rotWithShape="1">
          <a:blip r:embed="rId6">
            <a:alphaModFix/>
          </a:blip>
          <a:srcRect b="56946" l="0" r="32646" t="0"/>
          <a:stretch/>
        </p:blipFill>
        <p:spPr>
          <a:xfrm>
            <a:off x="4939525" y="2327119"/>
            <a:ext cx="354209" cy="272115"/>
          </a:xfrm>
          <a:prstGeom prst="rect">
            <a:avLst/>
          </a:prstGeom>
          <a:noFill/>
          <a:ln>
            <a:noFill/>
          </a:ln>
        </p:spPr>
      </p:pic>
      <p:pic>
        <p:nvPicPr>
          <p:cNvPr id="182" name="Google Shape;182;p23"/>
          <p:cNvPicPr preferRelativeResize="0"/>
          <p:nvPr/>
        </p:nvPicPr>
        <p:blipFill rotWithShape="1">
          <a:blip r:embed="rId7">
            <a:alphaModFix/>
          </a:blip>
          <a:srcRect b="45925" l="0" r="31889" t="0"/>
          <a:stretch/>
        </p:blipFill>
        <p:spPr>
          <a:xfrm>
            <a:off x="4612584" y="3015926"/>
            <a:ext cx="1135724" cy="596120"/>
          </a:xfrm>
          <a:prstGeom prst="rect">
            <a:avLst/>
          </a:prstGeom>
          <a:noFill/>
          <a:ln>
            <a:noFill/>
          </a:ln>
        </p:spPr>
      </p:pic>
      <p:pic>
        <p:nvPicPr>
          <p:cNvPr id="183" name="Google Shape;183;p23"/>
          <p:cNvPicPr preferRelativeResize="0"/>
          <p:nvPr/>
        </p:nvPicPr>
        <p:blipFill rotWithShape="1">
          <a:blip r:embed="rId8">
            <a:alphaModFix/>
          </a:blip>
          <a:srcRect b="40087" l="0" r="28596" t="0"/>
          <a:stretch/>
        </p:blipFill>
        <p:spPr>
          <a:xfrm>
            <a:off x="6949491" y="1063575"/>
            <a:ext cx="1711359" cy="1047964"/>
          </a:xfrm>
          <a:prstGeom prst="rect">
            <a:avLst/>
          </a:prstGeom>
          <a:noFill/>
          <a:ln>
            <a:noFill/>
          </a:ln>
        </p:spPr>
      </p:pic>
      <p:pic>
        <p:nvPicPr>
          <p:cNvPr id="184" name="Google Shape;184;p23"/>
          <p:cNvPicPr preferRelativeResize="0"/>
          <p:nvPr/>
        </p:nvPicPr>
        <p:blipFill rotWithShape="1">
          <a:blip r:embed="rId9">
            <a:alphaModFix/>
          </a:blip>
          <a:srcRect b="38875" l="0" r="31328" t="0"/>
          <a:stretch/>
        </p:blipFill>
        <p:spPr>
          <a:xfrm>
            <a:off x="6041299" y="2686844"/>
            <a:ext cx="1447406" cy="1293043"/>
          </a:xfrm>
          <a:prstGeom prst="rect">
            <a:avLst/>
          </a:prstGeom>
          <a:noFill/>
          <a:ln>
            <a:noFill/>
          </a:ln>
        </p:spPr>
      </p:pic>
      <p:pic>
        <p:nvPicPr>
          <p:cNvPr id="185" name="Google Shape;185;p23"/>
          <p:cNvPicPr preferRelativeResize="0"/>
          <p:nvPr/>
        </p:nvPicPr>
        <p:blipFill rotWithShape="1">
          <a:blip r:embed="rId10">
            <a:alphaModFix/>
          </a:blip>
          <a:srcRect b="36004" l="0" r="31549" t="0"/>
          <a:stretch/>
        </p:blipFill>
        <p:spPr>
          <a:xfrm>
            <a:off x="7686975" y="2545375"/>
            <a:ext cx="1135726" cy="19466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89" name="Shape 189"/>
        <p:cNvGrpSpPr/>
        <p:nvPr/>
      </p:nvGrpSpPr>
      <p:grpSpPr>
        <a:xfrm>
          <a:off x="0" y="0"/>
          <a:ext cx="0" cy="0"/>
          <a:chOff x="0" y="0"/>
          <a:chExt cx="0" cy="0"/>
        </a:xfrm>
      </p:grpSpPr>
      <p:sp>
        <p:nvSpPr>
          <p:cNvPr id="190" name="Google Shape;190;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INVESTIGATE: Answers</a:t>
            </a:r>
            <a:endParaRPr sz="2300"/>
          </a:p>
        </p:txBody>
      </p:sp>
      <p:sp>
        <p:nvSpPr>
          <p:cNvPr id="191" name="Google Shape;191;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2" name="Google Shape;192;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93" name="Google Shape;193;p24"/>
          <p:cNvSpPr txBox="1"/>
          <p:nvPr>
            <p:ph idx="1" type="body"/>
          </p:nvPr>
        </p:nvSpPr>
        <p:spPr>
          <a:xfrm>
            <a:off x="310900" y="1170199"/>
            <a:ext cx="4096500" cy="9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How do the following two blocks relate to each other?</a:t>
            </a:r>
            <a:endParaRPr/>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94" name="Google Shape;194;p24"/>
          <p:cNvPicPr preferRelativeResize="0"/>
          <p:nvPr/>
        </p:nvPicPr>
        <p:blipFill rotWithShape="1">
          <a:blip r:embed="rId3">
            <a:alphaModFix/>
          </a:blip>
          <a:srcRect b="57221" l="0" r="30531" t="0"/>
          <a:stretch/>
        </p:blipFill>
        <p:spPr>
          <a:xfrm>
            <a:off x="4407400" y="1057475"/>
            <a:ext cx="1581075" cy="973625"/>
          </a:xfrm>
          <a:prstGeom prst="rect">
            <a:avLst/>
          </a:prstGeom>
          <a:noFill/>
          <a:ln>
            <a:noFill/>
          </a:ln>
        </p:spPr>
      </p:pic>
      <p:pic>
        <p:nvPicPr>
          <p:cNvPr id="195" name="Google Shape;195;p24"/>
          <p:cNvPicPr preferRelativeResize="0"/>
          <p:nvPr/>
        </p:nvPicPr>
        <p:blipFill rotWithShape="1">
          <a:blip r:embed="rId4">
            <a:alphaModFix/>
          </a:blip>
          <a:srcRect b="45545" l="0" r="29527" t="0"/>
          <a:stretch/>
        </p:blipFill>
        <p:spPr>
          <a:xfrm>
            <a:off x="6633725" y="1017700"/>
            <a:ext cx="1664750" cy="905200"/>
          </a:xfrm>
          <a:prstGeom prst="rect">
            <a:avLst/>
          </a:prstGeom>
          <a:noFill/>
          <a:ln>
            <a:noFill/>
          </a:ln>
        </p:spPr>
      </p:pic>
      <p:sp>
        <p:nvSpPr>
          <p:cNvPr id="196" name="Google Shape;196;p24"/>
          <p:cNvSpPr txBox="1"/>
          <p:nvPr/>
        </p:nvSpPr>
        <p:spPr>
          <a:xfrm>
            <a:off x="310900" y="2441975"/>
            <a:ext cx="4524900" cy="18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dk1"/>
                </a:solidFill>
                <a:latin typeface="Quicksand"/>
                <a:ea typeface="Quicksand"/>
                <a:cs typeface="Quicksand"/>
                <a:sym typeface="Quicksand"/>
              </a:rPr>
              <a:t>When your program reaches the ask_name block, </a:t>
            </a:r>
            <a:r>
              <a:rPr lang="en-GB" sz="1800">
                <a:solidFill>
                  <a:schemeClr val="dk1"/>
                </a:solidFill>
                <a:latin typeface="Quicksand"/>
                <a:ea typeface="Quicksand"/>
                <a:cs typeface="Quicksand"/>
                <a:sym typeface="Quicksand"/>
              </a:rPr>
              <a:t>it </a:t>
            </a:r>
            <a:r>
              <a:rPr b="1" lang="en-GB" sz="1800">
                <a:solidFill>
                  <a:schemeClr val="dk1"/>
                </a:solidFill>
                <a:latin typeface="Quicksand"/>
                <a:ea typeface="Quicksand"/>
                <a:cs typeface="Quicksand"/>
                <a:sym typeface="Quicksand"/>
              </a:rPr>
              <a:t>calls</a:t>
            </a:r>
            <a:r>
              <a:rPr lang="en-GB" sz="1800">
                <a:solidFill>
                  <a:schemeClr val="dk1"/>
                </a:solidFill>
                <a:latin typeface="Quicksand"/>
                <a:ea typeface="Quicksand"/>
                <a:cs typeface="Quicksand"/>
                <a:sym typeface="Quicksand"/>
              </a:rPr>
              <a:t> the </a:t>
            </a:r>
            <a:r>
              <a:rPr b="1" lang="en-GB" sz="1800">
                <a:solidFill>
                  <a:schemeClr val="dk1"/>
                </a:solidFill>
                <a:latin typeface="Quicksand"/>
                <a:ea typeface="Quicksand"/>
                <a:cs typeface="Quicksand"/>
                <a:sym typeface="Quicksand"/>
              </a:rPr>
              <a:t>subroutine</a:t>
            </a:r>
            <a:r>
              <a:rPr lang="en-GB" sz="1800">
                <a:solidFill>
                  <a:schemeClr val="dk1"/>
                </a:solidFill>
                <a:latin typeface="Quicksand"/>
                <a:ea typeface="Quicksand"/>
                <a:cs typeface="Quicksand"/>
                <a:sym typeface="Quicksand"/>
              </a:rPr>
              <a:t> ‘define ask_name’.</a:t>
            </a:r>
            <a:endParaRPr sz="1800">
              <a:solidFill>
                <a:schemeClr val="dk1"/>
              </a:solidFill>
              <a:latin typeface="Quicksand"/>
              <a:ea typeface="Quicksand"/>
              <a:cs typeface="Quicksand"/>
              <a:sym typeface="Quicksand"/>
            </a:endParaRPr>
          </a:p>
          <a:p>
            <a:pPr indent="0" lvl="0" marL="0" rtl="0" algn="l">
              <a:lnSpc>
                <a:spcPct val="115000"/>
              </a:lnSpc>
              <a:spcBef>
                <a:spcPts val="1600"/>
              </a:spcBef>
              <a:spcAft>
                <a:spcPts val="1600"/>
              </a:spcAft>
              <a:buNone/>
            </a:pPr>
            <a:r>
              <a:rPr lang="en-GB" sz="1800">
                <a:solidFill>
                  <a:schemeClr val="dk1"/>
                </a:solidFill>
                <a:latin typeface="Quicksand"/>
                <a:ea typeface="Quicksand"/>
                <a:cs typeface="Quicksand"/>
                <a:sym typeface="Quicksand"/>
              </a:rPr>
              <a:t>‘define ask_name’ is a </a:t>
            </a:r>
            <a:r>
              <a:rPr b="1" lang="en-GB" sz="1800">
                <a:solidFill>
                  <a:schemeClr val="dk1"/>
                </a:solidFill>
                <a:latin typeface="Quicksand"/>
                <a:ea typeface="Quicksand"/>
                <a:cs typeface="Quicksand"/>
                <a:sym typeface="Quicksand"/>
              </a:rPr>
              <a:t>subroutine.</a:t>
            </a:r>
            <a:endParaRPr>
              <a:latin typeface="Quicksand"/>
              <a:ea typeface="Quicksand"/>
              <a:cs typeface="Quicksand"/>
              <a:sym typeface="Quicksand"/>
            </a:endParaRPr>
          </a:p>
        </p:txBody>
      </p:sp>
      <p:pic>
        <p:nvPicPr>
          <p:cNvPr id="197" name="Google Shape;197;p24"/>
          <p:cNvPicPr preferRelativeResize="0"/>
          <p:nvPr/>
        </p:nvPicPr>
        <p:blipFill rotWithShape="1">
          <a:blip r:embed="rId5">
            <a:alphaModFix/>
          </a:blip>
          <a:srcRect b="42236" l="0" r="32308" t="0"/>
          <a:stretch/>
        </p:blipFill>
        <p:spPr>
          <a:xfrm>
            <a:off x="4835775" y="2555219"/>
            <a:ext cx="2034424" cy="1221610"/>
          </a:xfrm>
          <a:prstGeom prst="rect">
            <a:avLst/>
          </a:prstGeom>
          <a:noFill/>
          <a:ln>
            <a:noFill/>
          </a:ln>
        </p:spPr>
      </p:pic>
      <p:pic>
        <p:nvPicPr>
          <p:cNvPr id="198" name="Google Shape;198;p24"/>
          <p:cNvPicPr preferRelativeResize="0"/>
          <p:nvPr/>
        </p:nvPicPr>
        <p:blipFill rotWithShape="1">
          <a:blip r:embed="rId6">
            <a:alphaModFix/>
          </a:blip>
          <a:srcRect b="40087" l="0" r="28596" t="0"/>
          <a:stretch/>
        </p:blipFill>
        <p:spPr>
          <a:xfrm>
            <a:off x="7005750" y="2473375"/>
            <a:ext cx="2034426" cy="1385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2" name="Shape 202"/>
        <p:cNvGrpSpPr/>
        <p:nvPr/>
      </p:nvGrpSpPr>
      <p:grpSpPr>
        <a:xfrm>
          <a:off x="0" y="0"/>
          <a:ext cx="0" cy="0"/>
          <a:chOff x="0" y="0"/>
          <a:chExt cx="0" cy="0"/>
        </a:xfrm>
      </p:grpSpPr>
      <p:sp>
        <p:nvSpPr>
          <p:cNvPr id="203" name="Google Shape;203;p2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INVESTIGATE: Answers</a:t>
            </a:r>
            <a:endParaRPr sz="2300"/>
          </a:p>
        </p:txBody>
      </p:sp>
      <p:sp>
        <p:nvSpPr>
          <p:cNvPr id="204" name="Google Shape;204;p2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5" name="Google Shape;205;p2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06" name="Google Shape;206;p25"/>
          <p:cNvSpPr txBox="1"/>
          <p:nvPr>
            <p:ph idx="1" type="body"/>
          </p:nvPr>
        </p:nvSpPr>
        <p:spPr>
          <a:xfrm>
            <a:off x="310900" y="1170201"/>
            <a:ext cx="4096500" cy="19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What has this changed about the program when you run it? </a:t>
            </a:r>
            <a:endParaRPr/>
          </a:p>
          <a:p>
            <a:pPr indent="0" lvl="0" marL="0" rtl="0" algn="l">
              <a:spcBef>
                <a:spcPts val="1600"/>
              </a:spcBef>
              <a:spcAft>
                <a:spcPts val="0"/>
              </a:spcAft>
              <a:buNone/>
            </a:pPr>
            <a:r>
              <a:rPr lang="en-GB"/>
              <a:t>Why do you think this 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07" name="Google Shape;207;p25"/>
          <p:cNvSpPr txBox="1"/>
          <p:nvPr/>
        </p:nvSpPr>
        <p:spPr>
          <a:xfrm>
            <a:off x="310900" y="2662900"/>
            <a:ext cx="3724800" cy="221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dk1"/>
                </a:solidFill>
                <a:latin typeface="Quicksand"/>
                <a:ea typeface="Quicksand"/>
                <a:cs typeface="Quicksand"/>
                <a:sym typeface="Quicksand"/>
              </a:rPr>
              <a:t>Big Ed will now only say “Hello”.</a:t>
            </a:r>
            <a:endParaRPr sz="1800">
              <a:solidFill>
                <a:schemeClr val="dk1"/>
              </a:solidFill>
              <a:latin typeface="Quicksand"/>
              <a:ea typeface="Quicksand"/>
              <a:cs typeface="Quicksand"/>
              <a:sym typeface="Quicksand"/>
            </a:endParaRPr>
          </a:p>
          <a:p>
            <a:pPr indent="0" lvl="0" marL="0" rtl="0" algn="l">
              <a:lnSpc>
                <a:spcPct val="115000"/>
              </a:lnSpc>
              <a:spcBef>
                <a:spcPts val="1600"/>
              </a:spcBef>
              <a:spcAft>
                <a:spcPts val="0"/>
              </a:spcAft>
              <a:buNone/>
            </a:pPr>
            <a:r>
              <a:rPr lang="en-GB" sz="1800">
                <a:solidFill>
                  <a:schemeClr val="dk1"/>
                </a:solidFill>
                <a:latin typeface="Quicksand"/>
                <a:ea typeface="Quicksand"/>
                <a:cs typeface="Quicksand"/>
                <a:sym typeface="Quicksand"/>
              </a:rPr>
              <a:t>As the question has not been asked, there is no ‘answer’.</a:t>
            </a:r>
            <a:endParaRPr sz="1800">
              <a:solidFill>
                <a:schemeClr val="dk1"/>
              </a:solidFill>
              <a:latin typeface="Quicksand"/>
              <a:ea typeface="Quicksand"/>
              <a:cs typeface="Quicksand"/>
              <a:sym typeface="Quicksand"/>
            </a:endParaRPr>
          </a:p>
          <a:p>
            <a:pPr indent="0" lvl="0" marL="0" rtl="0" algn="l">
              <a:lnSpc>
                <a:spcPct val="115000"/>
              </a:lnSpc>
              <a:spcBef>
                <a:spcPts val="1600"/>
              </a:spcBef>
              <a:spcAft>
                <a:spcPts val="1600"/>
              </a:spcAft>
              <a:buNone/>
            </a:pPr>
            <a:r>
              <a:rPr lang="en-GB" sz="1800">
                <a:solidFill>
                  <a:schemeClr val="dk1"/>
                </a:solidFill>
                <a:latin typeface="Quicksand"/>
                <a:ea typeface="Quicksand"/>
                <a:cs typeface="Quicksand"/>
                <a:sym typeface="Quicksand"/>
              </a:rPr>
              <a:t>The line ‘set name to answer’ will </a:t>
            </a:r>
            <a:r>
              <a:rPr lang="en-GB" sz="1800">
                <a:solidFill>
                  <a:schemeClr val="dk1"/>
                </a:solidFill>
                <a:latin typeface="Quicksand"/>
                <a:ea typeface="Quicksand"/>
                <a:cs typeface="Quicksand"/>
                <a:sym typeface="Quicksand"/>
              </a:rPr>
              <a:t>now give name an empty value.</a:t>
            </a:r>
            <a:endParaRPr sz="1800">
              <a:solidFill>
                <a:schemeClr val="dk1"/>
              </a:solidFill>
              <a:latin typeface="Quicksand"/>
              <a:ea typeface="Quicksand"/>
              <a:cs typeface="Quicksand"/>
              <a:sym typeface="Quicksand"/>
            </a:endParaRPr>
          </a:p>
        </p:txBody>
      </p:sp>
      <p:pic>
        <p:nvPicPr>
          <p:cNvPr id="208" name="Google Shape;208;p25"/>
          <p:cNvPicPr preferRelativeResize="0"/>
          <p:nvPr/>
        </p:nvPicPr>
        <p:blipFill rotWithShape="1">
          <a:blip r:embed="rId3">
            <a:alphaModFix/>
          </a:blip>
          <a:srcRect b="51136" l="0" r="30303" t="0"/>
          <a:stretch/>
        </p:blipFill>
        <p:spPr>
          <a:xfrm>
            <a:off x="4846650" y="1237425"/>
            <a:ext cx="2960468" cy="698100"/>
          </a:xfrm>
          <a:prstGeom prst="rect">
            <a:avLst/>
          </a:prstGeom>
          <a:noFill/>
          <a:ln>
            <a:noFill/>
          </a:ln>
        </p:spPr>
      </p:pic>
      <p:pic>
        <p:nvPicPr>
          <p:cNvPr id="209" name="Google Shape;209;p25"/>
          <p:cNvPicPr preferRelativeResize="0"/>
          <p:nvPr/>
        </p:nvPicPr>
        <p:blipFill rotWithShape="1">
          <a:blip r:embed="rId4">
            <a:alphaModFix/>
          </a:blip>
          <a:srcRect b="41386" l="0" r="31740" t="0"/>
          <a:stretch/>
        </p:blipFill>
        <p:spPr>
          <a:xfrm>
            <a:off x="4808450" y="2412825"/>
            <a:ext cx="3023876" cy="152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13" name="Shape 213"/>
        <p:cNvGrpSpPr/>
        <p:nvPr/>
      </p:nvGrpSpPr>
      <p:grpSpPr>
        <a:xfrm>
          <a:off x="0" y="0"/>
          <a:ext cx="0" cy="0"/>
          <a:chOff x="0" y="0"/>
          <a:chExt cx="0" cy="0"/>
        </a:xfrm>
      </p:grpSpPr>
      <p:sp>
        <p:nvSpPr>
          <p:cNvPr id="214" name="Google Shape;214;p2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INVESTIGATE: Answers</a:t>
            </a:r>
            <a:endParaRPr sz="2300"/>
          </a:p>
        </p:txBody>
      </p:sp>
      <p:sp>
        <p:nvSpPr>
          <p:cNvPr id="215" name="Google Shape;215;p2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16" name="Google Shape;216;p2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17" name="Google Shape;217;p26"/>
          <p:cNvSpPr txBox="1"/>
          <p:nvPr>
            <p:ph idx="1" type="body"/>
          </p:nvPr>
        </p:nvSpPr>
        <p:spPr>
          <a:xfrm>
            <a:off x="310900" y="1170201"/>
            <a:ext cx="4096500" cy="19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Below ‘define ask_name’, there are </a:t>
            </a:r>
            <a:r>
              <a:rPr lang="en-GB"/>
              <a:t>two variables</a:t>
            </a:r>
            <a:r>
              <a:rPr lang="en-GB"/>
              <a:t> being used. </a:t>
            </a:r>
            <a:endParaRPr/>
          </a:p>
          <a:p>
            <a:pPr indent="0" lvl="0" marL="0" rtl="0" algn="l">
              <a:spcBef>
                <a:spcPts val="1600"/>
              </a:spcBef>
              <a:spcAft>
                <a:spcPts val="0"/>
              </a:spcAft>
              <a:buNone/>
            </a:pPr>
            <a:r>
              <a:rPr lang="en-GB"/>
              <a:t>What are their names?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18" name="Google Shape;218;p26"/>
          <p:cNvSpPr txBox="1"/>
          <p:nvPr/>
        </p:nvSpPr>
        <p:spPr>
          <a:xfrm>
            <a:off x="310900" y="2662900"/>
            <a:ext cx="3724800" cy="22191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Quicksand"/>
              <a:buAutoNum type="arabicPeriod"/>
            </a:pPr>
            <a:r>
              <a:rPr b="1" lang="en-GB" sz="1800">
                <a:solidFill>
                  <a:schemeClr val="dk1"/>
                </a:solidFill>
                <a:latin typeface="Quicksand"/>
                <a:ea typeface="Quicksand"/>
                <a:cs typeface="Quicksand"/>
                <a:sym typeface="Quicksand"/>
              </a:rPr>
              <a:t>Answer</a:t>
            </a:r>
            <a:endParaRPr b="1" sz="1800">
              <a:solidFill>
                <a:schemeClr val="dk1"/>
              </a:solidFill>
              <a:latin typeface="Quicksand"/>
              <a:ea typeface="Quicksand"/>
              <a:cs typeface="Quicksand"/>
              <a:sym typeface="Quicksand"/>
            </a:endParaRPr>
          </a:p>
          <a:p>
            <a:pPr indent="-342900" lvl="0" marL="457200" rtl="0" algn="l">
              <a:lnSpc>
                <a:spcPct val="115000"/>
              </a:lnSpc>
              <a:spcBef>
                <a:spcPts val="0"/>
              </a:spcBef>
              <a:spcAft>
                <a:spcPts val="0"/>
              </a:spcAft>
              <a:buClr>
                <a:schemeClr val="dk1"/>
              </a:buClr>
              <a:buSzPts val="1800"/>
              <a:buFont typeface="Quicksand"/>
              <a:buAutoNum type="arabicPeriod"/>
            </a:pPr>
            <a:r>
              <a:rPr b="1" lang="en-GB" sz="1800">
                <a:solidFill>
                  <a:schemeClr val="dk1"/>
                </a:solidFill>
                <a:latin typeface="Quicksand"/>
                <a:ea typeface="Quicksand"/>
                <a:cs typeface="Quicksand"/>
                <a:sym typeface="Quicksand"/>
              </a:rPr>
              <a:t>Name</a:t>
            </a:r>
            <a:endParaRPr b="1" sz="1800">
              <a:solidFill>
                <a:schemeClr val="dk1"/>
              </a:solidFill>
              <a:latin typeface="Quicksand"/>
              <a:ea typeface="Quicksand"/>
              <a:cs typeface="Quicksand"/>
              <a:sym typeface="Quicksand"/>
            </a:endParaRPr>
          </a:p>
        </p:txBody>
      </p:sp>
      <p:pic>
        <p:nvPicPr>
          <p:cNvPr id="219" name="Google Shape;219;p26"/>
          <p:cNvPicPr preferRelativeResize="0"/>
          <p:nvPr/>
        </p:nvPicPr>
        <p:blipFill rotWithShape="1">
          <a:blip r:embed="rId3">
            <a:alphaModFix/>
          </a:blip>
          <a:srcRect b="59662" l="0" r="29303" t="0"/>
          <a:stretch/>
        </p:blipFill>
        <p:spPr>
          <a:xfrm>
            <a:off x="6444600" y="2020825"/>
            <a:ext cx="1616075" cy="899050"/>
          </a:xfrm>
          <a:prstGeom prst="rect">
            <a:avLst/>
          </a:prstGeom>
          <a:noFill/>
          <a:ln>
            <a:noFill/>
          </a:ln>
        </p:spPr>
      </p:pic>
      <p:pic>
        <p:nvPicPr>
          <p:cNvPr id="220" name="Google Shape;220;p26"/>
          <p:cNvPicPr preferRelativeResize="0"/>
          <p:nvPr/>
        </p:nvPicPr>
        <p:blipFill rotWithShape="1">
          <a:blip r:embed="rId4">
            <a:alphaModFix/>
          </a:blip>
          <a:srcRect b="57542" l="0" r="29676" t="0"/>
          <a:stretch/>
        </p:blipFill>
        <p:spPr>
          <a:xfrm>
            <a:off x="6479125" y="3628100"/>
            <a:ext cx="1616075" cy="1119216"/>
          </a:xfrm>
          <a:prstGeom prst="rect">
            <a:avLst/>
          </a:prstGeom>
          <a:noFill/>
          <a:ln>
            <a:noFill/>
          </a:ln>
        </p:spPr>
      </p:pic>
      <p:pic>
        <p:nvPicPr>
          <p:cNvPr id="221" name="Google Shape;221;p26"/>
          <p:cNvPicPr preferRelativeResize="0"/>
          <p:nvPr/>
        </p:nvPicPr>
        <p:blipFill rotWithShape="1">
          <a:blip r:embed="rId5">
            <a:alphaModFix/>
          </a:blip>
          <a:srcRect b="40087" l="0" r="28596" t="0"/>
          <a:stretch/>
        </p:blipFill>
        <p:spPr>
          <a:xfrm>
            <a:off x="3626580" y="2444457"/>
            <a:ext cx="2727749" cy="16703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5" name="Shape 225"/>
        <p:cNvGrpSpPr/>
        <p:nvPr/>
      </p:nvGrpSpPr>
      <p:grpSpPr>
        <a:xfrm>
          <a:off x="0" y="0"/>
          <a:ext cx="0" cy="0"/>
          <a:chOff x="0" y="0"/>
          <a:chExt cx="0" cy="0"/>
        </a:xfrm>
      </p:grpSpPr>
      <p:sp>
        <p:nvSpPr>
          <p:cNvPr id="226" name="Google Shape;226;p2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2300"/>
              <a:t>INVESTIGATE: Answers</a:t>
            </a:r>
            <a:endParaRPr sz="2300"/>
          </a:p>
        </p:txBody>
      </p:sp>
      <p:sp>
        <p:nvSpPr>
          <p:cNvPr id="227" name="Google Shape;227;p2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8" name="Google Shape;228;p2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229" name="Google Shape;229;p27"/>
          <p:cNvSpPr txBox="1"/>
          <p:nvPr>
            <p:ph idx="1" type="body"/>
          </p:nvPr>
        </p:nvSpPr>
        <p:spPr>
          <a:xfrm>
            <a:off x="310900" y="1170201"/>
            <a:ext cx="4096500" cy="193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Why do you think it only says “Hello” and not “Hello” and the name you entered?</a:t>
            </a:r>
            <a:endParaRPr/>
          </a:p>
          <a:p>
            <a:pPr indent="0" lvl="0" marL="0" rtl="0" algn="l">
              <a:spcBef>
                <a:spcPts val="1600"/>
              </a:spcBef>
              <a:spcAft>
                <a:spcPts val="0"/>
              </a:spcAft>
              <a:buNone/>
            </a:pPr>
            <a:r>
              <a:rPr lang="en-GB"/>
              <a:t>What can you learn from this?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b="1"/>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30" name="Google Shape;230;p27"/>
          <p:cNvSpPr txBox="1"/>
          <p:nvPr/>
        </p:nvSpPr>
        <p:spPr>
          <a:xfrm>
            <a:off x="310900" y="3070250"/>
            <a:ext cx="7798200" cy="154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dk1"/>
                </a:solidFill>
                <a:latin typeface="Quicksand"/>
                <a:ea typeface="Quicksand"/>
                <a:cs typeface="Quicksand"/>
                <a:sym typeface="Quicksand"/>
              </a:rPr>
              <a:t>It is because ‘name’ is being linked to ‘answer’ before the question is asked.</a:t>
            </a:r>
            <a:endParaRPr sz="1800">
              <a:solidFill>
                <a:schemeClr val="dk1"/>
              </a:solidFill>
              <a:latin typeface="Quicksand"/>
              <a:ea typeface="Quicksand"/>
              <a:cs typeface="Quicksand"/>
              <a:sym typeface="Quicksand"/>
            </a:endParaRPr>
          </a:p>
          <a:p>
            <a:pPr indent="0" lvl="0" marL="0" rtl="0" algn="l">
              <a:lnSpc>
                <a:spcPct val="115000"/>
              </a:lnSpc>
              <a:spcBef>
                <a:spcPts val="1600"/>
              </a:spcBef>
              <a:spcAft>
                <a:spcPts val="1600"/>
              </a:spcAft>
              <a:buNone/>
            </a:pPr>
            <a:r>
              <a:rPr lang="en-GB" sz="1800">
                <a:solidFill>
                  <a:schemeClr val="dk1"/>
                </a:solidFill>
                <a:latin typeface="Quicksand"/>
                <a:ea typeface="Quicksand"/>
                <a:cs typeface="Quicksand"/>
                <a:sym typeface="Quicksand"/>
              </a:rPr>
              <a:t>You must always set the value of a </a:t>
            </a:r>
            <a:r>
              <a:rPr b="1" lang="en-GB" sz="1800">
                <a:solidFill>
                  <a:schemeClr val="dk1"/>
                </a:solidFill>
                <a:latin typeface="Quicksand"/>
                <a:ea typeface="Quicksand"/>
                <a:cs typeface="Quicksand"/>
                <a:sym typeface="Quicksand"/>
              </a:rPr>
              <a:t>variable</a:t>
            </a:r>
            <a:r>
              <a:rPr lang="en-GB" sz="1800">
                <a:solidFill>
                  <a:schemeClr val="dk1"/>
                </a:solidFill>
                <a:latin typeface="Quicksand"/>
                <a:ea typeface="Quicksand"/>
                <a:cs typeface="Quicksand"/>
                <a:sym typeface="Quicksand"/>
              </a:rPr>
              <a:t> before using it.</a:t>
            </a:r>
            <a:endParaRPr sz="1800">
              <a:solidFill>
                <a:schemeClr val="dk1"/>
              </a:solidFill>
              <a:latin typeface="Quicksand"/>
              <a:ea typeface="Quicksand"/>
              <a:cs typeface="Quicksand"/>
              <a:sym typeface="Quicksand"/>
            </a:endParaRPr>
          </a:p>
        </p:txBody>
      </p:sp>
      <p:pic>
        <p:nvPicPr>
          <p:cNvPr id="231" name="Google Shape;231;p27"/>
          <p:cNvPicPr preferRelativeResize="0"/>
          <p:nvPr/>
        </p:nvPicPr>
        <p:blipFill rotWithShape="1">
          <a:blip r:embed="rId3">
            <a:alphaModFix/>
          </a:blip>
          <a:srcRect b="39301" l="0" r="31847" t="0"/>
          <a:stretch/>
        </p:blipFill>
        <p:spPr>
          <a:xfrm>
            <a:off x="5177275" y="909100"/>
            <a:ext cx="2867599" cy="1822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Story time</a:t>
            </a:r>
            <a:endParaRPr/>
          </a:p>
        </p:txBody>
      </p:sp>
      <p:sp>
        <p:nvSpPr>
          <p:cNvPr id="57" name="Google Shape;57;p1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58" name="Google Shape;58;p10"/>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story that you are about to hear has some words that you will hear a number of times. </a:t>
            </a:r>
            <a:endParaRPr/>
          </a:p>
          <a:p>
            <a:pPr indent="0" lvl="0" marL="0" rtl="0" algn="l">
              <a:spcBef>
                <a:spcPts val="1600"/>
              </a:spcBef>
              <a:spcAft>
                <a:spcPts val="0"/>
              </a:spcAft>
              <a:buNone/>
            </a:pPr>
            <a:r>
              <a:rPr lang="en-GB"/>
              <a:t>As a class, pick what you want these words to be. You MUST remember them:</a:t>
            </a:r>
            <a:endParaRPr/>
          </a:p>
          <a:p>
            <a:pPr indent="0" lvl="0" marL="0" rtl="0" algn="l">
              <a:spcBef>
                <a:spcPts val="1600"/>
              </a:spcBef>
              <a:spcAft>
                <a:spcPts val="0"/>
              </a:spcAft>
              <a:buNone/>
            </a:pPr>
            <a:r>
              <a:rPr b="1" lang="en-GB"/>
              <a:t>COUNTRY = 						</a:t>
            </a:r>
            <a:r>
              <a:rPr b="1" lang="en-GB"/>
              <a:t>VILLAIN = </a:t>
            </a:r>
            <a:endParaRPr b="1"/>
          </a:p>
          <a:p>
            <a:pPr indent="0" lvl="0" marL="0" rtl="0" algn="l">
              <a:spcBef>
                <a:spcPts val="1600"/>
              </a:spcBef>
              <a:spcAft>
                <a:spcPts val="0"/>
              </a:spcAft>
              <a:buNone/>
            </a:pPr>
            <a:r>
              <a:rPr b="1" lang="en-GB"/>
              <a:t>TOWN =							</a:t>
            </a:r>
            <a:r>
              <a:rPr b="1" lang="en-GB"/>
              <a:t>SISTER =</a:t>
            </a:r>
            <a:endParaRPr b="1"/>
          </a:p>
          <a:p>
            <a:pPr indent="0" lvl="0" marL="0" rtl="0" algn="l">
              <a:spcBef>
                <a:spcPts val="1600"/>
              </a:spcBef>
              <a:spcAft>
                <a:spcPts val="0"/>
              </a:spcAft>
              <a:buNone/>
            </a:pPr>
            <a:r>
              <a:rPr b="1" lang="en-GB"/>
              <a:t>HERO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a:p>
        </p:txBody>
      </p:sp>
      <p:sp>
        <p:nvSpPr>
          <p:cNvPr id="59" name="Google Shape;59;p1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8"/>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Big Ed has just arrived on a new planet and he’s measuring the temperature of his new environment.</a:t>
            </a:r>
            <a:endParaRPr/>
          </a:p>
          <a:p>
            <a:pPr indent="0" lvl="0" marL="0" rtl="0" algn="l">
              <a:spcBef>
                <a:spcPts val="1600"/>
              </a:spcBef>
              <a:spcAft>
                <a:spcPts val="0"/>
              </a:spcAft>
              <a:buNone/>
            </a:pPr>
            <a:r>
              <a:rPr lang="en-GB"/>
              <a:t>Use the activity sheet to trace (keep tra</a:t>
            </a:r>
            <a:r>
              <a:rPr lang="en-GB"/>
              <a:t>ck of) the value of the </a:t>
            </a:r>
            <a:r>
              <a:rPr lang="en-GB"/>
              <a:t>temperature</a:t>
            </a:r>
            <a:r>
              <a:rPr lang="en-GB"/>
              <a:t> variable on each line</a:t>
            </a:r>
            <a:r>
              <a:rPr lang="en-GB"/>
              <a:t> that it is referenced.</a:t>
            </a:r>
            <a:endParaRPr/>
          </a:p>
          <a:p>
            <a:pPr indent="0" lvl="0" marL="0" rtl="0" algn="l">
              <a:spcBef>
                <a:spcPts val="1600"/>
              </a:spcBef>
              <a:spcAft>
                <a:spcPts val="1600"/>
              </a:spcAft>
              <a:buNone/>
            </a:pPr>
            <a:r>
              <a:rPr lang="en-GB"/>
              <a:t>Fill in your activity sheet and write down what Ed will say on each line.</a:t>
            </a:r>
            <a:endParaRPr/>
          </a:p>
        </p:txBody>
      </p:sp>
      <p:sp>
        <p:nvSpPr>
          <p:cNvPr id="237" name="Google Shape;237;p2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temperature variable: What will Big Ed say?</a:t>
            </a:r>
            <a:endParaRPr/>
          </a:p>
        </p:txBody>
      </p:sp>
      <p:sp>
        <p:nvSpPr>
          <p:cNvPr id="238" name="Google Shape;238;p2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9" name="Google Shape;239;p2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pic>
        <p:nvPicPr>
          <p:cNvPr id="240" name="Google Shape;240;p28"/>
          <p:cNvPicPr preferRelativeResize="0"/>
          <p:nvPr/>
        </p:nvPicPr>
        <p:blipFill rotWithShape="1">
          <a:blip r:embed="rId3">
            <a:alphaModFix/>
          </a:blip>
          <a:srcRect b="35550" l="0" r="29268" t="0"/>
          <a:stretch/>
        </p:blipFill>
        <p:spPr>
          <a:xfrm>
            <a:off x="4559800" y="1170100"/>
            <a:ext cx="2057649" cy="3533973"/>
          </a:xfrm>
          <a:prstGeom prst="rect">
            <a:avLst/>
          </a:prstGeom>
          <a:noFill/>
          <a:ln>
            <a:noFill/>
          </a:ln>
        </p:spPr>
      </p:pic>
      <p:pic>
        <p:nvPicPr>
          <p:cNvPr id="241" name="Google Shape;241;p28"/>
          <p:cNvPicPr preferRelativeResize="0"/>
          <p:nvPr/>
        </p:nvPicPr>
        <p:blipFill>
          <a:blip r:embed="rId4">
            <a:alphaModFix/>
          </a:blip>
          <a:stretch>
            <a:fillRect/>
          </a:stretch>
        </p:blipFill>
        <p:spPr>
          <a:xfrm>
            <a:off x="6769849" y="1636625"/>
            <a:ext cx="2221750" cy="21189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9"/>
          <p:cNvPicPr preferRelativeResize="0"/>
          <p:nvPr/>
        </p:nvPicPr>
        <p:blipFill rotWithShape="1">
          <a:blip r:embed="rId3">
            <a:alphaModFix/>
          </a:blip>
          <a:srcRect b="35550" l="0" r="29268" t="0"/>
          <a:stretch/>
        </p:blipFill>
        <p:spPr>
          <a:xfrm>
            <a:off x="223600" y="1124688"/>
            <a:ext cx="2239926" cy="3847002"/>
          </a:xfrm>
          <a:prstGeom prst="rect">
            <a:avLst/>
          </a:prstGeom>
          <a:noFill/>
          <a:ln>
            <a:noFill/>
          </a:ln>
        </p:spPr>
      </p:pic>
      <p:sp>
        <p:nvSpPr>
          <p:cNvPr id="247" name="Google Shape;247;p2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temperature variable: What will Big Ed say?</a:t>
            </a:r>
            <a:endParaRPr/>
          </a:p>
        </p:txBody>
      </p:sp>
      <p:sp>
        <p:nvSpPr>
          <p:cNvPr id="248" name="Google Shape;248;p2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49" name="Google Shape;249;p2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cxnSp>
        <p:nvCxnSpPr>
          <p:cNvPr id="250" name="Google Shape;250;p29"/>
          <p:cNvCxnSpPr/>
          <p:nvPr/>
        </p:nvCxnSpPr>
        <p:spPr>
          <a:xfrm flipH="1" rot="10800000">
            <a:off x="2386275" y="2017800"/>
            <a:ext cx="1604400" cy="10200"/>
          </a:xfrm>
          <a:prstGeom prst="straightConnector1">
            <a:avLst/>
          </a:prstGeom>
          <a:noFill/>
          <a:ln cap="flat" cmpd="sng" w="28575">
            <a:solidFill>
              <a:schemeClr val="dk1"/>
            </a:solidFill>
            <a:prstDash val="solid"/>
            <a:round/>
            <a:headEnd len="med" w="med" type="none"/>
            <a:tailEnd len="med" w="med" type="triangle"/>
          </a:ln>
        </p:spPr>
      </p:cxnSp>
      <p:pic>
        <p:nvPicPr>
          <p:cNvPr id="251" name="Google Shape;251;p29"/>
          <p:cNvPicPr preferRelativeResize="0"/>
          <p:nvPr/>
        </p:nvPicPr>
        <p:blipFill>
          <a:blip r:embed="rId4">
            <a:alphaModFix/>
          </a:blip>
          <a:stretch>
            <a:fillRect/>
          </a:stretch>
        </p:blipFill>
        <p:spPr>
          <a:xfrm>
            <a:off x="4143075" y="1170100"/>
            <a:ext cx="4083148" cy="3821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a:t>
            </a:r>
            <a:r>
              <a:rPr lang="en-GB"/>
              <a:t>temperature</a:t>
            </a:r>
            <a:r>
              <a:rPr lang="en-GB"/>
              <a:t> variable: What will Big Ed say?</a:t>
            </a:r>
            <a:endParaRPr/>
          </a:p>
        </p:txBody>
      </p:sp>
      <p:sp>
        <p:nvSpPr>
          <p:cNvPr id="257" name="Google Shape;257;p3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58" name="Google Shape;258;p3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cxnSp>
        <p:nvCxnSpPr>
          <p:cNvPr id="259" name="Google Shape;259;p30"/>
          <p:cNvCxnSpPr/>
          <p:nvPr/>
        </p:nvCxnSpPr>
        <p:spPr>
          <a:xfrm flipH="1" rot="10800000">
            <a:off x="2413913" y="2636875"/>
            <a:ext cx="1604400" cy="10200"/>
          </a:xfrm>
          <a:prstGeom prst="straightConnector1">
            <a:avLst/>
          </a:prstGeom>
          <a:noFill/>
          <a:ln cap="flat" cmpd="sng" w="28575">
            <a:solidFill>
              <a:schemeClr val="dk1"/>
            </a:solidFill>
            <a:prstDash val="solid"/>
            <a:round/>
            <a:headEnd len="med" w="med" type="none"/>
            <a:tailEnd len="med" w="med" type="triangle"/>
          </a:ln>
        </p:spPr>
      </p:cxnSp>
      <p:pic>
        <p:nvPicPr>
          <p:cNvPr id="260" name="Google Shape;260;p30"/>
          <p:cNvPicPr preferRelativeResize="0"/>
          <p:nvPr/>
        </p:nvPicPr>
        <p:blipFill rotWithShape="1">
          <a:blip r:embed="rId3">
            <a:alphaModFix/>
          </a:blip>
          <a:srcRect b="35550" l="0" r="29268" t="0"/>
          <a:stretch/>
        </p:blipFill>
        <p:spPr>
          <a:xfrm>
            <a:off x="223600" y="1124688"/>
            <a:ext cx="2239926" cy="3847002"/>
          </a:xfrm>
          <a:prstGeom prst="rect">
            <a:avLst/>
          </a:prstGeom>
          <a:noFill/>
          <a:ln>
            <a:noFill/>
          </a:ln>
        </p:spPr>
      </p:pic>
      <p:pic>
        <p:nvPicPr>
          <p:cNvPr id="261" name="Google Shape;261;p30"/>
          <p:cNvPicPr preferRelativeResize="0"/>
          <p:nvPr/>
        </p:nvPicPr>
        <p:blipFill>
          <a:blip r:embed="rId4">
            <a:alphaModFix/>
          </a:blip>
          <a:stretch>
            <a:fillRect/>
          </a:stretch>
        </p:blipFill>
        <p:spPr>
          <a:xfrm>
            <a:off x="4170713" y="1170100"/>
            <a:ext cx="3963990" cy="3821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a:t>
            </a:r>
            <a:r>
              <a:rPr lang="en-GB"/>
              <a:t>temperature</a:t>
            </a:r>
            <a:r>
              <a:rPr lang="en-GB"/>
              <a:t> variable: What will Big Ed say?</a:t>
            </a:r>
            <a:endParaRPr/>
          </a:p>
        </p:txBody>
      </p:sp>
      <p:sp>
        <p:nvSpPr>
          <p:cNvPr id="267" name="Google Shape;267;p3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68" name="Google Shape;268;p3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cxnSp>
        <p:nvCxnSpPr>
          <p:cNvPr id="269" name="Google Shape;269;p31"/>
          <p:cNvCxnSpPr/>
          <p:nvPr/>
        </p:nvCxnSpPr>
        <p:spPr>
          <a:xfrm flipH="1" rot="10800000">
            <a:off x="2381875" y="3317875"/>
            <a:ext cx="1604400" cy="10200"/>
          </a:xfrm>
          <a:prstGeom prst="straightConnector1">
            <a:avLst/>
          </a:prstGeom>
          <a:noFill/>
          <a:ln cap="flat" cmpd="sng" w="28575">
            <a:solidFill>
              <a:schemeClr val="dk1"/>
            </a:solidFill>
            <a:prstDash val="solid"/>
            <a:round/>
            <a:headEnd len="med" w="med" type="none"/>
            <a:tailEnd len="med" w="med" type="triangle"/>
          </a:ln>
        </p:spPr>
      </p:cxnSp>
      <p:pic>
        <p:nvPicPr>
          <p:cNvPr id="270" name="Google Shape;270;p31"/>
          <p:cNvPicPr preferRelativeResize="0"/>
          <p:nvPr/>
        </p:nvPicPr>
        <p:blipFill rotWithShape="1">
          <a:blip r:embed="rId3">
            <a:alphaModFix/>
          </a:blip>
          <a:srcRect b="35550" l="0" r="29268" t="0"/>
          <a:stretch/>
        </p:blipFill>
        <p:spPr>
          <a:xfrm>
            <a:off x="223600" y="1124688"/>
            <a:ext cx="2239926" cy="3847002"/>
          </a:xfrm>
          <a:prstGeom prst="rect">
            <a:avLst/>
          </a:prstGeom>
          <a:noFill/>
          <a:ln>
            <a:noFill/>
          </a:ln>
        </p:spPr>
      </p:pic>
      <p:pic>
        <p:nvPicPr>
          <p:cNvPr id="271" name="Google Shape;271;p31"/>
          <p:cNvPicPr preferRelativeResize="0"/>
          <p:nvPr/>
        </p:nvPicPr>
        <p:blipFill>
          <a:blip r:embed="rId4">
            <a:alphaModFix/>
          </a:blip>
          <a:stretch>
            <a:fillRect/>
          </a:stretch>
        </p:blipFill>
        <p:spPr>
          <a:xfrm>
            <a:off x="4138675" y="1170100"/>
            <a:ext cx="4003709" cy="3821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a:t>
            </a:r>
            <a:r>
              <a:rPr lang="en-GB"/>
              <a:t>temperature</a:t>
            </a:r>
            <a:r>
              <a:rPr lang="en-GB"/>
              <a:t> variable: What will Big Ed say?</a:t>
            </a:r>
            <a:endParaRPr/>
          </a:p>
        </p:txBody>
      </p:sp>
      <p:sp>
        <p:nvSpPr>
          <p:cNvPr id="277" name="Google Shape;277;p3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78" name="Google Shape;278;p3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cxnSp>
        <p:nvCxnSpPr>
          <p:cNvPr id="279" name="Google Shape;279;p32"/>
          <p:cNvCxnSpPr/>
          <p:nvPr/>
        </p:nvCxnSpPr>
        <p:spPr>
          <a:xfrm flipH="1" rot="10800000">
            <a:off x="2381875" y="3967900"/>
            <a:ext cx="1604400" cy="10200"/>
          </a:xfrm>
          <a:prstGeom prst="straightConnector1">
            <a:avLst/>
          </a:prstGeom>
          <a:noFill/>
          <a:ln cap="flat" cmpd="sng" w="28575">
            <a:solidFill>
              <a:schemeClr val="dk1"/>
            </a:solidFill>
            <a:prstDash val="solid"/>
            <a:round/>
            <a:headEnd len="med" w="med" type="none"/>
            <a:tailEnd len="med" w="med" type="triangle"/>
          </a:ln>
        </p:spPr>
      </p:cxnSp>
      <p:pic>
        <p:nvPicPr>
          <p:cNvPr id="280" name="Google Shape;280;p32"/>
          <p:cNvPicPr preferRelativeResize="0"/>
          <p:nvPr/>
        </p:nvPicPr>
        <p:blipFill rotWithShape="1">
          <a:blip r:embed="rId3">
            <a:alphaModFix/>
          </a:blip>
          <a:srcRect b="35550" l="0" r="29268" t="0"/>
          <a:stretch/>
        </p:blipFill>
        <p:spPr>
          <a:xfrm>
            <a:off x="223600" y="1124688"/>
            <a:ext cx="2239926" cy="3847002"/>
          </a:xfrm>
          <a:prstGeom prst="rect">
            <a:avLst/>
          </a:prstGeom>
          <a:noFill/>
          <a:ln>
            <a:noFill/>
          </a:ln>
        </p:spPr>
      </p:pic>
      <p:pic>
        <p:nvPicPr>
          <p:cNvPr id="281" name="Google Shape;281;p32"/>
          <p:cNvPicPr preferRelativeResize="0"/>
          <p:nvPr/>
        </p:nvPicPr>
        <p:blipFill>
          <a:blip r:embed="rId4">
            <a:alphaModFix/>
          </a:blip>
          <a:stretch>
            <a:fillRect/>
          </a:stretch>
        </p:blipFill>
        <p:spPr>
          <a:xfrm>
            <a:off x="4138675" y="1170100"/>
            <a:ext cx="4019597" cy="3821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Trace the </a:t>
            </a:r>
            <a:r>
              <a:rPr lang="en-GB"/>
              <a:t>temperature</a:t>
            </a:r>
            <a:r>
              <a:rPr lang="en-GB"/>
              <a:t> variable: What will Big Ed say?</a:t>
            </a:r>
            <a:endParaRPr/>
          </a:p>
        </p:txBody>
      </p:sp>
      <p:sp>
        <p:nvSpPr>
          <p:cNvPr id="287" name="Google Shape;287;p3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88" name="Google Shape;288;p3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Plenary</a:t>
            </a:r>
            <a:endParaRPr/>
          </a:p>
        </p:txBody>
      </p:sp>
      <p:cxnSp>
        <p:nvCxnSpPr>
          <p:cNvPr id="289" name="Google Shape;289;p33"/>
          <p:cNvCxnSpPr/>
          <p:nvPr/>
        </p:nvCxnSpPr>
        <p:spPr>
          <a:xfrm flipH="1" rot="10800000">
            <a:off x="2349850" y="4483775"/>
            <a:ext cx="1594500" cy="165000"/>
          </a:xfrm>
          <a:prstGeom prst="straightConnector1">
            <a:avLst/>
          </a:prstGeom>
          <a:noFill/>
          <a:ln cap="flat" cmpd="sng" w="28575">
            <a:solidFill>
              <a:schemeClr val="dk1"/>
            </a:solidFill>
            <a:prstDash val="solid"/>
            <a:round/>
            <a:headEnd len="med" w="med" type="none"/>
            <a:tailEnd len="med" w="med" type="triangle"/>
          </a:ln>
        </p:spPr>
      </p:cxnSp>
      <p:pic>
        <p:nvPicPr>
          <p:cNvPr id="290" name="Google Shape;290;p33"/>
          <p:cNvPicPr preferRelativeResize="0"/>
          <p:nvPr/>
        </p:nvPicPr>
        <p:blipFill rotWithShape="1">
          <a:blip r:embed="rId3">
            <a:alphaModFix/>
          </a:blip>
          <a:srcRect b="35550" l="0" r="29268" t="0"/>
          <a:stretch/>
        </p:blipFill>
        <p:spPr>
          <a:xfrm>
            <a:off x="223600" y="1124688"/>
            <a:ext cx="2239926" cy="3847002"/>
          </a:xfrm>
          <a:prstGeom prst="rect">
            <a:avLst/>
          </a:prstGeom>
          <a:noFill/>
          <a:ln>
            <a:noFill/>
          </a:ln>
        </p:spPr>
      </p:pic>
      <p:pic>
        <p:nvPicPr>
          <p:cNvPr id="291" name="Google Shape;291;p33"/>
          <p:cNvPicPr preferRelativeResize="0"/>
          <p:nvPr/>
        </p:nvPicPr>
        <p:blipFill>
          <a:blip r:embed="rId4">
            <a:alphaModFix/>
          </a:blip>
          <a:stretch>
            <a:fillRect/>
          </a:stretch>
        </p:blipFill>
        <p:spPr>
          <a:xfrm>
            <a:off x="4096750" y="1170100"/>
            <a:ext cx="3884551" cy="3821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342900" lvl="0" marL="457200" rtl="0" algn="l">
              <a:spcBef>
                <a:spcPts val="1600"/>
              </a:spcBef>
              <a:spcAft>
                <a:spcPts val="0"/>
              </a:spcAft>
              <a:buSzPts val="1800"/>
              <a:buChar char="●"/>
            </a:pPr>
            <a:r>
              <a:rPr lang="en-GB"/>
              <a:t>Defined a variable </a:t>
            </a:r>
            <a:endParaRPr/>
          </a:p>
          <a:p>
            <a:pPr indent="-342900" lvl="0" marL="457200" rtl="0" algn="l">
              <a:spcBef>
                <a:spcPts val="0"/>
              </a:spcBef>
              <a:spcAft>
                <a:spcPts val="0"/>
              </a:spcAft>
              <a:buSzPts val="1800"/>
              <a:buChar char="●"/>
            </a:pPr>
            <a:r>
              <a:rPr lang="en-GB"/>
              <a:t>Recognised that computers follow the control flow of input/process/output</a:t>
            </a:r>
            <a:endParaRPr/>
          </a:p>
          <a:p>
            <a:pPr indent="-342900" lvl="0" marL="457200" rtl="0" algn="l">
              <a:spcBef>
                <a:spcPts val="0"/>
              </a:spcBef>
              <a:spcAft>
                <a:spcPts val="0"/>
              </a:spcAft>
              <a:buSzPts val="1800"/>
              <a:buChar char="●"/>
            </a:pPr>
            <a:r>
              <a:rPr lang="en-GB"/>
              <a:t>Predicted the outcome of a simple sequence that includes variables</a:t>
            </a:r>
            <a:endParaRPr/>
          </a:p>
          <a:p>
            <a:pPr indent="-342900" lvl="0" marL="457200" rtl="0" algn="l">
              <a:spcBef>
                <a:spcPts val="0"/>
              </a:spcBef>
              <a:spcAft>
                <a:spcPts val="0"/>
              </a:spcAft>
              <a:buSzPts val="1800"/>
              <a:buChar char="●"/>
            </a:pPr>
            <a:r>
              <a:rPr lang="en-GB"/>
              <a:t>Traced a variable within a sequence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297" name="Google Shape;297;p3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298" name="Google Shape;298;p3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99" name="Google Shape;299;p34"/>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1600"/>
              </a:spcAft>
              <a:buNone/>
            </a:pPr>
            <a:r>
              <a:rPr lang="en-GB"/>
              <a:t>Learn about how to control the flow of a sequence using </a:t>
            </a:r>
            <a:r>
              <a:rPr b="1" lang="en-GB"/>
              <a:t>selection</a:t>
            </a:r>
            <a:endParaRPr b="1"/>
          </a:p>
        </p:txBody>
      </p:sp>
      <p:sp>
        <p:nvSpPr>
          <p:cNvPr id="300" name="Google Shape;300;p3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 name="Shape 63"/>
        <p:cNvGrpSpPr/>
        <p:nvPr/>
      </p:nvGrpSpPr>
      <p:grpSpPr>
        <a:xfrm>
          <a:off x="0" y="0"/>
          <a:ext cx="0" cy="0"/>
          <a:chOff x="0" y="0"/>
          <a:chExt cx="0" cy="0"/>
        </a:xfrm>
      </p:grpSpPr>
      <p:sp>
        <p:nvSpPr>
          <p:cNvPr id="64" name="Google Shape;64;p1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Story time</a:t>
            </a:r>
            <a:endParaRPr/>
          </a:p>
        </p:txBody>
      </p:sp>
      <p:sp>
        <p:nvSpPr>
          <p:cNvPr id="65" name="Google Shape;65;p1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66" name="Google Shape;66;p1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Computers are good at storing data and remembering it.</a:t>
            </a:r>
            <a:endParaRPr/>
          </a:p>
          <a:p>
            <a:pPr indent="0" lvl="0" marL="0" rtl="0" algn="l">
              <a:spcBef>
                <a:spcPts val="1600"/>
              </a:spcBef>
              <a:spcAft>
                <a:spcPts val="0"/>
              </a:spcAft>
              <a:buNone/>
            </a:pPr>
            <a:r>
              <a:rPr lang="en-GB"/>
              <a:t>It is your job in this activity to play the role of the computer.</a:t>
            </a:r>
            <a:endParaRPr/>
          </a:p>
          <a:p>
            <a:pPr indent="0" lvl="0" marL="0" rtl="0" algn="l">
              <a:spcBef>
                <a:spcPts val="1600"/>
              </a:spcBef>
              <a:spcAft>
                <a:spcPts val="0"/>
              </a:spcAft>
              <a:buNone/>
            </a:pPr>
            <a:r>
              <a:rPr lang="en-GB"/>
              <a:t>As a computer programmer, use </a:t>
            </a:r>
            <a:r>
              <a:rPr b="1" lang="en-GB"/>
              <a:t>variables</a:t>
            </a:r>
            <a:r>
              <a:rPr lang="en-GB"/>
              <a:t> to link data to a word.</a:t>
            </a:r>
            <a:endParaRPr/>
          </a:p>
          <a:p>
            <a:pPr indent="0" lvl="0" marL="0" rtl="0" algn="l">
              <a:spcBef>
                <a:spcPts val="1600"/>
              </a:spcBef>
              <a:spcAft>
                <a:spcPts val="0"/>
              </a:spcAft>
              <a:buNone/>
            </a:pPr>
            <a:r>
              <a:rPr lang="en-GB"/>
              <a:t>You will take it in turns to try and remember all of the data that has been defined against the variable names.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7" name="Google Shape;67;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8" name="Google Shape;68;p11"/>
          <p:cNvSpPr txBox="1"/>
          <p:nvPr>
            <p:ph idx="2" type="body"/>
          </p:nvPr>
        </p:nvSpPr>
        <p:spPr>
          <a:xfrm>
            <a:off x="4736600" y="1170100"/>
            <a:ext cx="4096500" cy="36591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Our variables:</a:t>
            </a:r>
            <a:endParaRPr/>
          </a:p>
          <a:p>
            <a:pPr indent="0" lvl="0" marL="0" rtl="0" algn="l">
              <a:spcBef>
                <a:spcPts val="1600"/>
              </a:spcBef>
              <a:spcAft>
                <a:spcPts val="0"/>
              </a:spcAft>
              <a:buNone/>
            </a:pPr>
            <a:r>
              <a:rPr b="1" lang="en-GB"/>
              <a:t>COUNTRY = </a:t>
            </a:r>
            <a:endParaRPr b="1"/>
          </a:p>
          <a:p>
            <a:pPr indent="0" lvl="0" marL="0" rtl="0" algn="l">
              <a:spcBef>
                <a:spcPts val="1600"/>
              </a:spcBef>
              <a:spcAft>
                <a:spcPts val="0"/>
              </a:spcAft>
              <a:buNone/>
            </a:pPr>
            <a:r>
              <a:rPr b="1" lang="en-GB"/>
              <a:t>TOWN =</a:t>
            </a:r>
            <a:endParaRPr b="1"/>
          </a:p>
          <a:p>
            <a:pPr indent="0" lvl="0" marL="0" rtl="0" algn="l">
              <a:spcBef>
                <a:spcPts val="1600"/>
              </a:spcBef>
              <a:spcAft>
                <a:spcPts val="0"/>
              </a:spcAft>
              <a:buNone/>
            </a:pPr>
            <a:r>
              <a:rPr b="1" lang="en-GB"/>
              <a:t>HERO =</a:t>
            </a:r>
            <a:endParaRPr b="1"/>
          </a:p>
          <a:p>
            <a:pPr indent="0" lvl="0" marL="0" rtl="0" algn="l">
              <a:spcBef>
                <a:spcPts val="1600"/>
              </a:spcBef>
              <a:spcAft>
                <a:spcPts val="0"/>
              </a:spcAft>
              <a:buNone/>
            </a:pPr>
            <a:r>
              <a:rPr b="1" lang="en-GB"/>
              <a:t>VILLAIN =</a:t>
            </a:r>
            <a:r>
              <a:rPr lang="en-GB"/>
              <a:t> </a:t>
            </a:r>
            <a:endParaRPr/>
          </a:p>
          <a:p>
            <a:pPr indent="0" lvl="0" marL="0" rtl="0" algn="l">
              <a:spcBef>
                <a:spcPts val="1600"/>
              </a:spcBef>
              <a:spcAft>
                <a:spcPts val="1600"/>
              </a:spcAft>
              <a:buNone/>
            </a:pPr>
            <a:r>
              <a:rPr b="1" lang="en-GB"/>
              <a:t>SISTER</a:t>
            </a:r>
            <a:r>
              <a:rPr lang="en-GB"/>
              <a:t> </a:t>
            </a:r>
            <a:r>
              <a:rPr b="1" lang="en-GB"/>
              <a:t>=</a:t>
            </a:r>
            <a:r>
              <a:rPr lang="en-GB"/>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2" name="Shape 72"/>
        <p:cNvGrpSpPr/>
        <p:nvPr/>
      </p:nvGrpSpPr>
      <p:grpSpPr>
        <a:xfrm>
          <a:off x="0" y="0"/>
          <a:ext cx="0" cy="0"/>
          <a:chOff x="0" y="0"/>
          <a:chExt cx="0" cy="0"/>
        </a:xfrm>
      </p:grpSpPr>
      <p:sp>
        <p:nvSpPr>
          <p:cNvPr id="73" name="Google Shape;73;p12"/>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Part 1</a:t>
            </a:r>
            <a:endParaRPr/>
          </a:p>
        </p:txBody>
      </p:sp>
      <p:sp>
        <p:nvSpPr>
          <p:cNvPr id="74" name="Google Shape;74;p1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75" name="Google Shape;75;p12"/>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a faraway land called </a:t>
            </a:r>
            <a:r>
              <a:rPr b="1" lang="en-GB"/>
              <a:t>[COUNTRY].</a:t>
            </a:r>
            <a:endParaRPr b="1"/>
          </a:p>
          <a:p>
            <a:pPr indent="0" lvl="0" marL="0" rtl="0" algn="l">
              <a:spcBef>
                <a:spcPts val="1600"/>
              </a:spcBef>
              <a:spcAft>
                <a:spcPts val="0"/>
              </a:spcAft>
              <a:buNone/>
            </a:pPr>
            <a:r>
              <a:rPr lang="en-GB"/>
              <a:t>There was a magical and mysterious castle in the town of </a:t>
            </a:r>
            <a:r>
              <a:rPr b="1" lang="en-GB"/>
              <a:t>[TOWN]</a:t>
            </a:r>
            <a:r>
              <a:rPr lang="en-GB"/>
              <a:t>. </a:t>
            </a:r>
            <a:endParaRPr/>
          </a:p>
          <a:p>
            <a:pPr indent="0" lvl="0" marL="0" rtl="0" algn="l">
              <a:spcBef>
                <a:spcPts val="1600"/>
              </a:spcBef>
              <a:spcAft>
                <a:spcPts val="0"/>
              </a:spcAft>
              <a:buNone/>
            </a:pPr>
            <a:r>
              <a:rPr lang="en-GB"/>
              <a:t>It was said that behind the castle walls was a magical princess called </a:t>
            </a:r>
            <a:r>
              <a:rPr b="1" lang="en-GB"/>
              <a:t>[HERO]</a:t>
            </a:r>
            <a:r>
              <a:rPr lang="en-GB"/>
              <a:t>.</a:t>
            </a:r>
            <a:endParaRPr/>
          </a:p>
          <a:p>
            <a:pPr indent="0" lvl="0" marL="0" rtl="0" algn="l">
              <a:spcBef>
                <a:spcPts val="1600"/>
              </a:spcBef>
              <a:spcAft>
                <a:spcPts val="1600"/>
              </a:spcAft>
              <a:buNone/>
            </a:pPr>
            <a:r>
              <a:rPr b="1" lang="en-GB"/>
              <a:t>[HERO]</a:t>
            </a:r>
            <a:r>
              <a:rPr lang="en-GB"/>
              <a:t> tried to hide her powers from the people of </a:t>
            </a:r>
            <a:r>
              <a:rPr b="1" lang="en-GB"/>
              <a:t>[TOWN],</a:t>
            </a:r>
            <a:r>
              <a:rPr lang="en-GB"/>
              <a:t> but there was curious prince called Prince </a:t>
            </a:r>
            <a:r>
              <a:rPr b="1" lang="en-GB"/>
              <a:t>[VILLAIN]</a:t>
            </a:r>
            <a:r>
              <a:rPr lang="en-GB"/>
              <a:t> who found out about these powers and forced </a:t>
            </a:r>
            <a:r>
              <a:rPr b="1" lang="en-GB"/>
              <a:t>[HERO]</a:t>
            </a:r>
            <a:r>
              <a:rPr lang="en-GB"/>
              <a:t> to run </a:t>
            </a:r>
            <a:r>
              <a:rPr lang="en-GB"/>
              <a:t>away</a:t>
            </a:r>
            <a:r>
              <a:rPr lang="en-GB"/>
              <a:t>.</a:t>
            </a:r>
            <a:endParaRPr/>
          </a:p>
        </p:txBody>
      </p:sp>
      <p:sp>
        <p:nvSpPr>
          <p:cNvPr id="76" name="Google Shape;76;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
        <p:nvSpPr>
          <p:cNvPr id="81" name="Google Shape;81;p1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Part 2</a:t>
            </a:r>
            <a:endParaRPr/>
          </a:p>
        </p:txBody>
      </p:sp>
      <p:sp>
        <p:nvSpPr>
          <p:cNvPr id="82" name="Google Shape;82;p1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83" name="Google Shape;83;p13"/>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0"/>
              </a:spcAft>
              <a:buNone/>
            </a:pPr>
            <a:r>
              <a:rPr b="1" lang="en-GB"/>
              <a:t>[HERO]</a:t>
            </a:r>
            <a:r>
              <a:rPr lang="en-GB"/>
              <a:t> ran way, and imposed an endless winter on </a:t>
            </a:r>
            <a:r>
              <a:rPr b="1" lang="en-GB"/>
              <a:t>[TOWN]</a:t>
            </a:r>
            <a:r>
              <a:rPr lang="en-GB"/>
              <a:t>. </a:t>
            </a:r>
            <a:endParaRPr/>
          </a:p>
          <a:p>
            <a:pPr indent="0" lvl="0" marL="0" rtl="0" algn="l">
              <a:spcBef>
                <a:spcPts val="1600"/>
              </a:spcBef>
              <a:spcAft>
                <a:spcPts val="0"/>
              </a:spcAft>
              <a:buNone/>
            </a:pPr>
            <a:r>
              <a:rPr lang="en-GB"/>
              <a:t>Her sister </a:t>
            </a:r>
            <a:r>
              <a:rPr b="1" lang="en-GB"/>
              <a:t>[SISTER]</a:t>
            </a:r>
            <a:r>
              <a:rPr lang="en-GB"/>
              <a:t> set off on a dangerous adventure to help </a:t>
            </a:r>
            <a:r>
              <a:rPr b="1" lang="en-GB"/>
              <a:t>[HERO]</a:t>
            </a:r>
            <a:r>
              <a:rPr lang="en-GB"/>
              <a:t> </a:t>
            </a:r>
            <a:r>
              <a:rPr lang="en-GB"/>
              <a:t>return to </a:t>
            </a:r>
            <a:r>
              <a:rPr b="1" lang="en-GB"/>
              <a:t>[TOWN]</a:t>
            </a:r>
            <a:r>
              <a:rPr lang="en-GB"/>
              <a:t>.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84" name="Google Shape;84;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14"/>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Interlude</a:t>
            </a:r>
            <a:endParaRPr/>
          </a:p>
        </p:txBody>
      </p:sp>
      <p:sp>
        <p:nvSpPr>
          <p:cNvPr id="90" name="Google Shape;90;p14"/>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91" name="Google Shape;91;p14"/>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story has moved on to a new TOWN and therefore we are going to change the data that TOWN currently refers to.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n-GB"/>
              <a:t>TOWN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a:p>
        </p:txBody>
      </p:sp>
      <p:sp>
        <p:nvSpPr>
          <p:cNvPr id="92" name="Google Shape;92;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6" name="Shape 96"/>
        <p:cNvGrpSpPr/>
        <p:nvPr/>
      </p:nvGrpSpPr>
      <p:grpSpPr>
        <a:xfrm>
          <a:off x="0" y="0"/>
          <a:ext cx="0" cy="0"/>
          <a:chOff x="0" y="0"/>
          <a:chExt cx="0" cy="0"/>
        </a:xfrm>
      </p:grpSpPr>
      <p:sp>
        <p:nvSpPr>
          <p:cNvPr id="97" name="Google Shape;97;p15"/>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Part 3</a:t>
            </a:r>
            <a:endParaRPr/>
          </a:p>
        </p:txBody>
      </p:sp>
      <p:sp>
        <p:nvSpPr>
          <p:cNvPr id="98" name="Google Shape;98;p15"/>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99" name="Google Shape;99;p15"/>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a:p>
            <a:pPr indent="0" lvl="0" marL="0" rtl="0" algn="l">
              <a:spcBef>
                <a:spcPts val="1600"/>
              </a:spcBef>
              <a:spcAft>
                <a:spcPts val="0"/>
              </a:spcAft>
              <a:buNone/>
            </a:pPr>
            <a:r>
              <a:rPr b="1" lang="en-GB"/>
              <a:t>[SISTER]</a:t>
            </a:r>
            <a:r>
              <a:rPr lang="en-GB"/>
              <a:t> found her way to </a:t>
            </a:r>
            <a:r>
              <a:rPr b="1" lang="en-GB"/>
              <a:t>[TOWN]</a:t>
            </a:r>
            <a:r>
              <a:rPr lang="en-GB"/>
              <a:t> where her sister had used her magical powers to build a palace of ice.</a:t>
            </a:r>
            <a:endParaRPr/>
          </a:p>
          <a:p>
            <a:pPr indent="0" lvl="0" marL="0" rtl="0" algn="l">
              <a:spcBef>
                <a:spcPts val="1600"/>
              </a:spcBef>
              <a:spcAft>
                <a:spcPts val="0"/>
              </a:spcAft>
              <a:buNone/>
            </a:pPr>
            <a:r>
              <a:rPr lang="en-GB"/>
              <a:t>Along the way, </a:t>
            </a:r>
            <a:r>
              <a:rPr b="1" lang="en-GB"/>
              <a:t>[SISTER]</a:t>
            </a:r>
            <a:r>
              <a:rPr lang="en-GB"/>
              <a:t> had to overcome many challenges and met a new snowman friend.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00" name="Google Shape;100;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 name="Shape 104"/>
        <p:cNvGrpSpPr/>
        <p:nvPr/>
      </p:nvGrpSpPr>
      <p:grpSpPr>
        <a:xfrm>
          <a:off x="0" y="0"/>
          <a:ext cx="0" cy="0"/>
          <a:chOff x="0" y="0"/>
          <a:chExt cx="0" cy="0"/>
        </a:xfrm>
      </p:grpSpPr>
      <p:sp>
        <p:nvSpPr>
          <p:cNvPr id="105" name="Google Shape;105;p16"/>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Interlude</a:t>
            </a:r>
            <a:endParaRPr/>
          </a:p>
        </p:txBody>
      </p:sp>
      <p:sp>
        <p:nvSpPr>
          <p:cNvPr id="106" name="Google Shape;106;p1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107" name="Google Shape;107;p16"/>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For the end of our story, we need our HERO and SISTER to return back to the original </a:t>
            </a:r>
            <a:r>
              <a:rPr lang="en-GB"/>
              <a:t>TOWN</a:t>
            </a:r>
            <a:r>
              <a:rPr lang="en-GB"/>
              <a:t>. </a:t>
            </a:r>
            <a:endParaRPr/>
          </a:p>
          <a:p>
            <a:pPr indent="0" lvl="0" marL="0" rtl="0" algn="l">
              <a:spcBef>
                <a:spcPts val="1600"/>
              </a:spcBef>
              <a:spcAft>
                <a:spcPts val="0"/>
              </a:spcAft>
              <a:buNone/>
            </a:pPr>
            <a:r>
              <a:rPr lang="en-GB"/>
              <a:t>As variables don’t hold more than one item at a time and don’t remember any previous values, </a:t>
            </a:r>
            <a:r>
              <a:rPr lang="en-GB"/>
              <a:t>make sure the data linked to TOWN is changed again. </a:t>
            </a:r>
            <a:endParaRPr b="1"/>
          </a:p>
          <a:p>
            <a:pPr indent="0" lvl="0" marL="0" rtl="0" algn="l">
              <a:spcBef>
                <a:spcPts val="1600"/>
              </a:spcBef>
              <a:spcAft>
                <a:spcPts val="0"/>
              </a:spcAft>
              <a:buNone/>
            </a:pPr>
            <a:r>
              <a:t/>
            </a:r>
            <a:endParaRPr b="1"/>
          </a:p>
          <a:p>
            <a:pPr indent="0" lvl="0" marL="0" rtl="0" algn="l">
              <a:spcBef>
                <a:spcPts val="1600"/>
              </a:spcBef>
              <a:spcAft>
                <a:spcPts val="0"/>
              </a:spcAft>
              <a:buNone/>
            </a:pPr>
            <a:r>
              <a:rPr b="1" lang="en-GB"/>
              <a:t>TOWN =</a:t>
            </a:r>
            <a:endParaRPr b="1"/>
          </a:p>
          <a:p>
            <a:pPr indent="0" lvl="0" marL="0" rtl="0" algn="l">
              <a:spcBef>
                <a:spcPts val="1600"/>
              </a:spcBef>
              <a:spcAft>
                <a:spcPts val="0"/>
              </a:spcAft>
              <a:buNone/>
            </a:pPr>
            <a:r>
              <a:t/>
            </a:r>
            <a:endParaRPr b="1"/>
          </a:p>
          <a:p>
            <a:pPr indent="0" lvl="0" marL="0" rtl="0" algn="l">
              <a:spcBef>
                <a:spcPts val="1600"/>
              </a:spcBef>
              <a:spcAft>
                <a:spcPts val="1600"/>
              </a:spcAft>
              <a:buNone/>
            </a:pPr>
            <a:r>
              <a:t/>
            </a:r>
            <a:endParaRPr/>
          </a:p>
        </p:txBody>
      </p:sp>
      <p:sp>
        <p:nvSpPr>
          <p:cNvPr id="108" name="Google Shape;108;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2" name="Shape 112"/>
        <p:cNvGrpSpPr/>
        <p:nvPr/>
      </p:nvGrpSpPr>
      <p:grpSpPr>
        <a:xfrm>
          <a:off x="0" y="0"/>
          <a:ext cx="0" cy="0"/>
          <a:chOff x="0" y="0"/>
          <a:chExt cx="0" cy="0"/>
        </a:xfrm>
      </p:grpSpPr>
      <p:sp>
        <p:nvSpPr>
          <p:cNvPr id="113" name="Google Shape;113;p17"/>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Part 4</a:t>
            </a:r>
            <a:endParaRPr/>
          </a:p>
        </p:txBody>
      </p:sp>
      <p:sp>
        <p:nvSpPr>
          <p:cNvPr id="114" name="Google Shape;114;p17"/>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115" name="Google Shape;115;p17"/>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b="1" lang="en-GB"/>
              <a:t>[SISTER]</a:t>
            </a:r>
            <a:r>
              <a:rPr lang="en-GB"/>
              <a:t> and </a:t>
            </a:r>
            <a:r>
              <a:rPr b="1" lang="en-GB"/>
              <a:t>[HERO]</a:t>
            </a:r>
            <a:r>
              <a:rPr lang="en-GB"/>
              <a:t> work together to put the nasty </a:t>
            </a:r>
            <a:r>
              <a:rPr b="1" lang="en-GB"/>
              <a:t>[VILLAIN]</a:t>
            </a:r>
            <a:r>
              <a:rPr lang="en-GB"/>
              <a:t> in jail.</a:t>
            </a:r>
            <a:endParaRPr b="1"/>
          </a:p>
          <a:p>
            <a:pPr indent="0" lvl="0" marL="0" rtl="0" algn="l">
              <a:spcBef>
                <a:spcPts val="1600"/>
              </a:spcBef>
              <a:spcAft>
                <a:spcPts val="0"/>
              </a:spcAft>
              <a:buNone/>
            </a:pPr>
            <a:r>
              <a:rPr b="1" lang="en-GB"/>
              <a:t>[HERO]</a:t>
            </a:r>
            <a:r>
              <a:rPr lang="en-GB"/>
              <a:t> and </a:t>
            </a:r>
            <a:r>
              <a:rPr b="1" lang="en-GB"/>
              <a:t>[SISTER]</a:t>
            </a:r>
            <a:r>
              <a:rPr lang="en-GB"/>
              <a:t> returned to </a:t>
            </a:r>
            <a:r>
              <a:rPr b="1" lang="en-GB"/>
              <a:t>[TOWN]</a:t>
            </a:r>
            <a:r>
              <a:rPr lang="en-GB"/>
              <a:t> to save </a:t>
            </a:r>
            <a:r>
              <a:rPr b="1" lang="en-GB"/>
              <a:t>[COUNTRY]</a:t>
            </a:r>
            <a:r>
              <a:rPr lang="en-GB"/>
              <a:t> from an eternal winter.</a:t>
            </a:r>
            <a:endParaRPr/>
          </a:p>
          <a:p>
            <a:pPr indent="0" lvl="0" marL="0" rtl="0" algn="l">
              <a:spcBef>
                <a:spcPts val="1600"/>
              </a:spcBef>
              <a:spcAft>
                <a:spcPts val="0"/>
              </a:spcAft>
              <a:buNone/>
            </a:pPr>
            <a:r>
              <a:t/>
            </a:r>
            <a:endParaRPr/>
          </a:p>
          <a:p>
            <a:pPr indent="0" lvl="0" marL="0" rtl="0" algn="ctr">
              <a:spcBef>
                <a:spcPts val="1600"/>
              </a:spcBef>
              <a:spcAft>
                <a:spcPts val="0"/>
              </a:spcAft>
              <a:buNone/>
            </a:pPr>
            <a:r>
              <a:rPr b="1" lang="en-GB"/>
              <a:t>THE END</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116" name="Google Shape;116;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