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2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embeddedFontLst>
    <p:embeddedFont>
      <p:font typeface="Museo 500" panose="02000000000000000000" pitchFamily="2" charset="0"/>
      <p:regular r:id="rId24"/>
    </p:embeddedFont>
    <p:embeddedFont>
      <p:font typeface="Museo900-Regular" panose="02000000000000000000" pitchFamily="2" charset="0"/>
      <p:bold r:id="rId25"/>
    </p:embeddedFont>
    <p:embeddedFont>
      <p:font typeface="Museo 700" panose="02000000000000000000" pitchFamily="2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useo 100" panose="02000000000000000000" pitchFamily="2" charset="0"/>
      <p:regular r:id="rId31"/>
    </p:embeddedFont>
    <p:embeddedFont>
      <p:font typeface="Museo 900" panose="02000000000000000000" pitchFamily="2" charset="0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A639"/>
    <a:srgbClr val="B2CB63"/>
    <a:srgbClr val="6C6F59"/>
    <a:srgbClr val="C0BB9E"/>
    <a:srgbClr val="2F586A"/>
    <a:srgbClr val="364656"/>
    <a:srgbClr val="274754"/>
    <a:srgbClr val="979A78"/>
    <a:srgbClr val="8D8959"/>
    <a:srgbClr val="2B7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356" y="11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it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B2CB6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B2CB6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B2CB63"/>
                </a:solidFill>
                <a:latin typeface="Arial"/>
                <a:cs typeface="Arial"/>
              </a:rPr>
              <a:t>6</a:t>
            </a:r>
            <a:endParaRPr lang="en-US" sz="4500" b="1" dirty="0">
              <a:solidFill>
                <a:srgbClr val="B2CB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9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98A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341953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B2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Social, legal and cultural issues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  <p:pic>
        <p:nvPicPr>
          <p:cNvPr id="28" name="Picture 27" descr="Logo Unit 6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 Unit 6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39" name="Picture 3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Social, legal and cultural issues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Social, legal and cultural issues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Social, legal and cultural issues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Social, legal and cultural issues</a:t>
            </a:r>
            <a:endParaRPr lang="en-US" dirty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6</a:t>
            </a: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Communication: Technology and consequences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effect of ICT applications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ICT has come to influence the way we do things</a:t>
            </a:r>
          </a:p>
          <a:p>
            <a:r>
              <a:rPr lang="en-GB" dirty="0" smtClean="0"/>
              <a:t>The ICT applications that software designers and engineers develop will partially determine what </a:t>
            </a:r>
            <a:r>
              <a:rPr lang="en-GB" dirty="0"/>
              <a:t>health care, public administration, </a:t>
            </a:r>
            <a:r>
              <a:rPr lang="en-GB" dirty="0" smtClean="0"/>
              <a:t>education</a:t>
            </a:r>
            <a:r>
              <a:rPr lang="en-GB" dirty="0"/>
              <a:t>, </a:t>
            </a:r>
            <a:r>
              <a:rPr lang="en-GB" dirty="0" smtClean="0"/>
              <a:t>science and </a:t>
            </a:r>
            <a:r>
              <a:rPr lang="en-GB" dirty="0"/>
              <a:t>transport </a:t>
            </a:r>
            <a:r>
              <a:rPr lang="en-GB" dirty="0" smtClean="0"/>
              <a:t>will </a:t>
            </a:r>
            <a:r>
              <a:rPr lang="en-GB" dirty="0"/>
              <a:t>be within twenty </a:t>
            </a:r>
            <a:r>
              <a:rPr lang="en-GB" dirty="0" smtClean="0"/>
              <a:t>years</a:t>
            </a:r>
          </a:p>
          <a:p>
            <a:r>
              <a:rPr lang="en-GB" dirty="0" smtClean="0"/>
              <a:t>Our ICT systems must be just, fair and safe and morally desirable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65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526" y="1253067"/>
            <a:ext cx="1027807" cy="56049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double-edged sword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5965278" cy="3453607"/>
          </a:xfrm>
        </p:spPr>
        <p:txBody>
          <a:bodyPr/>
          <a:lstStyle/>
          <a:p>
            <a:r>
              <a:rPr lang="en-GB" dirty="0" smtClean="0"/>
              <a:t>Any product, however useful or benign its original purpose, can also cause harm in the wrong hands</a:t>
            </a:r>
          </a:p>
          <a:p>
            <a:r>
              <a:rPr lang="en-GB" dirty="0" smtClean="0"/>
              <a:t>A razor blade, syringe, pillow, car or aeroplane can all be used to kill</a:t>
            </a:r>
          </a:p>
          <a:p>
            <a:r>
              <a:rPr lang="en-GB" dirty="0" smtClean="0"/>
              <a:t>Can the inventor be blamed?</a:t>
            </a:r>
          </a:p>
          <a:p>
            <a:r>
              <a:rPr lang="en-GB" dirty="0" smtClean="0"/>
              <a:t>Can a software engineer be blamed </a:t>
            </a:r>
            <a:br>
              <a:rPr lang="en-GB" dirty="0" smtClean="0"/>
            </a:br>
            <a:r>
              <a:rPr lang="en-GB" dirty="0" smtClean="0"/>
              <a:t>for the manner in which his software </a:t>
            </a:r>
            <a:br>
              <a:rPr lang="en-GB" dirty="0" smtClean="0"/>
            </a:br>
            <a:r>
              <a:rPr lang="en-GB" dirty="0" smtClean="0"/>
              <a:t>is used?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68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Strong encryption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8A639"/>
                </a:solidFill>
              </a:rPr>
              <a:t>Encryption algorithms </a:t>
            </a:r>
            <a:r>
              <a:rPr lang="en-GB" dirty="0" smtClean="0"/>
              <a:t>are a vital tool for keeping data safe from hackers</a:t>
            </a:r>
          </a:p>
          <a:p>
            <a:r>
              <a:rPr lang="en-GB" dirty="0" smtClean="0"/>
              <a:t>Any website which has an address starting with </a:t>
            </a:r>
            <a:r>
              <a:rPr lang="en-GB" dirty="0" smtClean="0">
                <a:solidFill>
                  <a:srgbClr val="98A639"/>
                </a:solidFill>
              </a:rPr>
              <a:t>https:// </a:t>
            </a:r>
            <a:r>
              <a:rPr lang="en-GB" dirty="0" smtClean="0"/>
              <a:t>and which displays the padlock symbol uses encryption to keep data secure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6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Public key cryptography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 smtClean="0"/>
              <a:t>This method of encrypting communication is based on two separate keys, a </a:t>
            </a:r>
            <a:r>
              <a:rPr lang="en-GB" dirty="0" smtClean="0">
                <a:solidFill>
                  <a:srgbClr val="98A639"/>
                </a:solidFill>
              </a:rPr>
              <a:t>public key </a:t>
            </a:r>
            <a:r>
              <a:rPr lang="en-GB" dirty="0" smtClean="0"/>
              <a:t>and a </a:t>
            </a:r>
            <a:r>
              <a:rPr lang="en-GB" dirty="0" smtClean="0">
                <a:solidFill>
                  <a:srgbClr val="98A639"/>
                </a:solidFill>
              </a:rPr>
              <a:t>private key</a:t>
            </a:r>
            <a:endParaRPr lang="en-GB" dirty="0">
              <a:solidFill>
                <a:srgbClr val="98A639"/>
              </a:solidFill>
            </a:endParaRPr>
          </a:p>
          <a:p>
            <a:r>
              <a:rPr lang="en-GB" dirty="0"/>
              <a:t>It </a:t>
            </a:r>
            <a:r>
              <a:rPr lang="en-GB" dirty="0" smtClean="0"/>
              <a:t>provides very strong encryption – typically it would </a:t>
            </a:r>
            <a:r>
              <a:rPr lang="en-GB" dirty="0"/>
              <a:t>take current computers 0.65 billion years to crack a private key!</a:t>
            </a:r>
          </a:p>
          <a:p>
            <a:pPr lvl="0"/>
            <a:r>
              <a:rPr lang="en-GB" dirty="0" smtClean="0"/>
              <a:t>Although </a:t>
            </a:r>
            <a:r>
              <a:rPr lang="en-GB" dirty="0"/>
              <a:t>it can be used to protect law abiding </a:t>
            </a:r>
            <a:r>
              <a:rPr lang="en-GB" dirty="0" smtClean="0"/>
              <a:t>citizens’ communications, </a:t>
            </a:r>
            <a:r>
              <a:rPr lang="en-GB" dirty="0"/>
              <a:t>it can equally be used by </a:t>
            </a:r>
            <a:r>
              <a:rPr lang="en-GB" dirty="0" smtClean="0"/>
              <a:t>criminals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</p:spPr>
        <p:txBody>
          <a:bodyPr/>
          <a:lstStyle/>
          <a:p>
            <a:r>
              <a:rPr lang="en-GB" dirty="0" smtClean="0"/>
              <a:t>Downside of strong encryption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96716"/>
            <a:ext cx="7797230" cy="3361070"/>
          </a:xfrm>
        </p:spPr>
        <p:txBody>
          <a:bodyPr/>
          <a:lstStyle/>
          <a:p>
            <a:r>
              <a:rPr lang="en-GB" dirty="0" smtClean="0"/>
              <a:t>Why would some governments not allow the use of strong encryption to keep private communications secure?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92241" y="2937564"/>
            <a:ext cx="7884822" cy="3317448"/>
            <a:chOff x="592241" y="2694210"/>
            <a:chExt cx="7884822" cy="33174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307861" y="2694210"/>
              <a:ext cx="64807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592241" y="2748557"/>
              <a:ext cx="7884822" cy="3263101"/>
              <a:chOff x="574823" y="2757266"/>
              <a:chExt cx="7884822" cy="3263101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00000" flipH="1">
                <a:off x="7713091" y="5372295"/>
                <a:ext cx="648072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574823" y="2757266"/>
                <a:ext cx="7884822" cy="3193996"/>
                <a:chOff x="583532" y="2922731"/>
                <a:chExt cx="7884822" cy="3193996"/>
              </a:xfrm>
            </p:grpSpPr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280" y="4136061"/>
                  <a:ext cx="737409" cy="737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716971" y="4872443"/>
                  <a:ext cx="101890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Message encoded</a:t>
                  </a:r>
                  <a:endParaRPr lang="en-GB" sz="1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81445" y="2922731"/>
                  <a:ext cx="200400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Recipient’s </a:t>
                  </a:r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public key (made publicly available) </a:t>
                  </a:r>
                  <a:endParaRPr lang="en-GB" sz="1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2668935" y="4467245"/>
                  <a:ext cx="3727505" cy="29461"/>
                </a:xfrm>
                <a:prstGeom prst="straightConnector1">
                  <a:avLst/>
                </a:prstGeom>
                <a:ln w="38100">
                  <a:solidFill>
                    <a:srgbClr val="B2D90B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6183080" y="4873469"/>
                  <a:ext cx="127145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Message deciphered</a:t>
                  </a:r>
                  <a:endParaRPr lang="en-GB" sz="1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449451" y="3832923"/>
                  <a:ext cx="1018903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Message</a:t>
                  </a:r>
                  <a:endParaRPr lang="en-GB" sz="1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flipH="1" flipV="1">
                  <a:off x="7194526" y="4913943"/>
                  <a:ext cx="773817" cy="710342"/>
                </a:xfrm>
                <a:prstGeom prst="straightConnector1">
                  <a:avLst/>
                </a:prstGeom>
                <a:ln w="38100">
                  <a:solidFill>
                    <a:srgbClr val="C40A36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2668935" y="3344094"/>
                  <a:ext cx="1535276" cy="765920"/>
                </a:xfrm>
                <a:prstGeom prst="straightConnector1">
                  <a:avLst/>
                </a:prstGeom>
                <a:ln w="38100">
                  <a:solidFill>
                    <a:srgbClr val="B2D90B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235337" y="5624284"/>
                  <a:ext cx="14325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Recipient’s own private key</a:t>
                  </a:r>
                  <a:endParaRPr lang="en-GB" sz="1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83532" y="3829850"/>
                  <a:ext cx="1018903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Plaintext</a:t>
                  </a:r>
                  <a:endParaRPr lang="en-GB" sz="1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1414139" y="4496706"/>
                  <a:ext cx="418569" cy="0"/>
                </a:xfrm>
                <a:prstGeom prst="straightConnector1">
                  <a:avLst/>
                </a:prstGeom>
                <a:ln w="38100">
                  <a:solidFill>
                    <a:srgbClr val="B2D90B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0704" y="4110023"/>
                  <a:ext cx="751439" cy="751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3087" y="4110022"/>
                  <a:ext cx="751439" cy="751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3818" y="4136060"/>
                  <a:ext cx="737409" cy="737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4460" y="4262461"/>
                  <a:ext cx="446559" cy="446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3956376" y="4701490"/>
                  <a:ext cx="131499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Ciphertext</a:t>
                  </a:r>
                  <a:r>
                    <a:rPr lang="en-GB" sz="13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sent to recipient</a:t>
                  </a:r>
                  <a:endParaRPr lang="en-GB" sz="1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7240167" y="4496706"/>
                  <a:ext cx="418569" cy="0"/>
                </a:xfrm>
                <a:prstGeom prst="straightConnector1">
                  <a:avLst/>
                </a:prstGeom>
                <a:ln w="38100">
                  <a:solidFill>
                    <a:srgbClr val="C40A36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7231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816" y="1765084"/>
            <a:ext cx="3768101" cy="376810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Bitcoins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169453" cy="4383354"/>
          </a:xfrm>
        </p:spPr>
        <p:txBody>
          <a:bodyPr/>
          <a:lstStyle/>
          <a:p>
            <a:r>
              <a:rPr lang="en-GB" dirty="0" smtClean="0"/>
              <a:t>What are they?</a:t>
            </a:r>
          </a:p>
          <a:p>
            <a:r>
              <a:rPr lang="en-GB" dirty="0" smtClean="0"/>
              <a:t>What are the issues and implications of a totally virtual, almost untraceable online currency?</a:t>
            </a:r>
          </a:p>
          <a:p>
            <a:r>
              <a:rPr lang="en-GB" dirty="0" smtClean="0"/>
              <a:t>Bitcoins are not produced, managed or owned by any central government, royal mint or federal reserve which exist today!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8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Research and answer the questions in </a:t>
            </a:r>
            <a:r>
              <a:rPr lang="en-GB" b="1" dirty="0" smtClean="0"/>
              <a:t>Task 2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21" y="2562894"/>
            <a:ext cx="3425546" cy="34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Tor onions browser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7" y="1689687"/>
            <a:ext cx="7512267" cy="43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Tor onions browser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Tor makes some wonderful claims about the benefits of its software</a:t>
            </a:r>
          </a:p>
          <a:p>
            <a:r>
              <a:rPr lang="en-GB" dirty="0" smtClean="0"/>
              <a:t>Encouraging and supporting, safe, secure, private and untraceable communications and activities for: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Family &amp; Friends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Businesses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Activists groups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Journalists operating in dangerous locations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Military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Law enforcement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Tor onions browser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816470" cy="4620421"/>
          </a:xfrm>
        </p:spPr>
        <p:txBody>
          <a:bodyPr/>
          <a:lstStyle/>
          <a:p>
            <a:r>
              <a:rPr lang="en-GB" dirty="0" smtClean="0"/>
              <a:t>What is the flip side to this picture?</a:t>
            </a:r>
          </a:p>
          <a:p>
            <a:r>
              <a:rPr lang="en-GB" dirty="0" smtClean="0"/>
              <a:t>Who else do you think uses Tor software?</a:t>
            </a:r>
          </a:p>
          <a:p>
            <a:r>
              <a:rPr lang="en-GB" dirty="0" smtClean="0"/>
              <a:t>For what purposes?</a:t>
            </a:r>
          </a:p>
          <a:p>
            <a:r>
              <a:rPr lang="en-GB" dirty="0" smtClean="0"/>
              <a:t>What problems does this pose for law enforcement?</a:t>
            </a:r>
          </a:p>
        </p:txBody>
      </p:sp>
    </p:spTree>
    <p:extLst>
      <p:ext uri="{BB962C8B-B14F-4D97-AF65-F5344CB8AC3E}">
        <p14:creationId xmlns:p14="http://schemas.microsoft.com/office/powerpoint/2010/main" val="35661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Understand the current capacity to distribute, publish, communicate and disseminate personal </a:t>
            </a:r>
            <a:r>
              <a:rPr lang="en-GB" dirty="0" smtClean="0"/>
              <a:t>information</a:t>
            </a:r>
            <a:endParaRPr lang="en-GB" dirty="0"/>
          </a:p>
          <a:p>
            <a:pPr lvl="0"/>
            <a:r>
              <a:rPr lang="en-GB" dirty="0"/>
              <a:t>Understand that software and their algorithms embed moral and cultural </a:t>
            </a:r>
            <a:r>
              <a:rPr lang="en-GB" dirty="0" smtClean="0"/>
              <a:t>values</a:t>
            </a:r>
            <a:endParaRPr lang="en-GB" dirty="0"/>
          </a:p>
          <a:p>
            <a:r>
              <a:rPr lang="en-GB" dirty="0"/>
              <a:t>Understand that computer scientists and software engineers have </a:t>
            </a:r>
            <a:r>
              <a:rPr lang="en-GB" dirty="0" smtClean="0"/>
              <a:t>power</a:t>
            </a:r>
            <a:r>
              <a:rPr lang="en-GB" dirty="0"/>
              <a:t>, as well as the responsibility that </a:t>
            </a:r>
            <a:r>
              <a:rPr lang="en-GB" dirty="0" smtClean="0"/>
              <a:t>goes </a:t>
            </a:r>
            <a:r>
              <a:rPr lang="en-GB" dirty="0"/>
              <a:t>with it, in the algorithms that they devise and the code that they </a:t>
            </a:r>
            <a:r>
              <a:rPr lang="en-GB" dirty="0" smtClean="0"/>
              <a:t>deploy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673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‘Dark Web’ – Narcotics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903253" cy="3453607"/>
          </a:xfrm>
        </p:spPr>
        <p:txBody>
          <a:bodyPr/>
          <a:lstStyle/>
          <a:p>
            <a:r>
              <a:rPr lang="en-GB" dirty="0" smtClean="0"/>
              <a:t>Illegal sites can operate for years before being closed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22" y="2388365"/>
            <a:ext cx="7557025" cy="35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Research and answer the questions in </a:t>
            </a:r>
            <a:r>
              <a:rPr lang="en-GB" b="1" dirty="0" smtClean="0"/>
              <a:t>Task 3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33" y="3581400"/>
            <a:ext cx="3953934" cy="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042" y="2920999"/>
            <a:ext cx="4819038" cy="3937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Private information and the web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786743"/>
            <a:ext cx="3876749" cy="3004457"/>
          </a:xfrm>
        </p:spPr>
        <p:txBody>
          <a:bodyPr/>
          <a:lstStyle/>
          <a:p>
            <a:r>
              <a:rPr lang="en-GB" dirty="0" smtClean="0"/>
              <a:t>Do you post personal information about yourself online?</a:t>
            </a:r>
          </a:p>
          <a:p>
            <a:r>
              <a:rPr lang="en-GB" dirty="0"/>
              <a:t>Do you post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personal information </a:t>
            </a:r>
            <a:r>
              <a:rPr lang="en-GB" dirty="0"/>
              <a:t>about </a:t>
            </a:r>
            <a:r>
              <a:rPr lang="en-GB" dirty="0" smtClean="0"/>
              <a:t>other people </a:t>
            </a:r>
            <a:r>
              <a:rPr lang="en-GB" dirty="0"/>
              <a:t>online</a:t>
            </a:r>
            <a:r>
              <a:rPr lang="en-GB" dirty="0" smtClean="0"/>
              <a:t>?</a:t>
            </a:r>
          </a:p>
          <a:p>
            <a:r>
              <a:rPr lang="en-GB" dirty="0" smtClean="0"/>
              <a:t>Is this ethical?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00480" y="1738855"/>
            <a:ext cx="7664070" cy="1323660"/>
          </a:xfrm>
          <a:prstGeom prst="rect">
            <a:avLst/>
          </a:prstGeom>
        </p:spPr>
        <p:txBody>
          <a:bodyPr vert="horz" lIns="0" tIns="0"/>
          <a:lstStyle>
            <a:lvl1pPr marL="271463" indent="-2714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3900" indent="-2794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70BC22"/>
                </a:solidFill>
                <a:latin typeface="Arial"/>
                <a:ea typeface="+mn-ea"/>
                <a:cs typeface="Arial"/>
              </a:defRPr>
            </a:lvl2pPr>
            <a:lvl3pPr marL="723900" indent="-279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lang="en-US" sz="2000" kern="1200" baseline="0" dirty="0" smtClean="0">
                <a:solidFill>
                  <a:srgbClr val="B9D7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has our connected, online world enabled us to publish and distribute personal information?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0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Social media sites – good or bad?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061029"/>
            <a:ext cx="7797230" cy="3096757"/>
          </a:xfrm>
        </p:spPr>
        <p:txBody>
          <a:bodyPr/>
          <a:lstStyle/>
          <a:p>
            <a:r>
              <a:rPr lang="en-GB" dirty="0" smtClean="0"/>
              <a:t>How many people in different countries use social networking sites such as Facebook, Twitter, Instagram, Snapchat, WhatsApp, Tumblr?</a:t>
            </a:r>
          </a:p>
          <a:p>
            <a:pPr lvl="1"/>
            <a:r>
              <a:rPr lang="en-GB" dirty="0" smtClean="0"/>
              <a:t>Who are they? What do they use these sites for?</a:t>
            </a:r>
          </a:p>
          <a:p>
            <a:pPr lvl="1"/>
            <a:r>
              <a:rPr lang="en-GB" dirty="0" smtClean="0"/>
              <a:t>What are some of the negative aspects of social media sites?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0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7"/>
          <a:stretch/>
        </p:blipFill>
        <p:spPr>
          <a:xfrm>
            <a:off x="3420533" y="1393279"/>
            <a:ext cx="4461934" cy="54647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Negative aspects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Internet trolling</a:t>
            </a:r>
          </a:p>
          <a:p>
            <a:r>
              <a:rPr lang="en-GB" dirty="0" smtClean="0"/>
              <a:t>Cyberbullying</a:t>
            </a:r>
          </a:p>
          <a:p>
            <a:r>
              <a:rPr lang="en-GB" dirty="0" smtClean="0"/>
              <a:t>Anonymous blogs</a:t>
            </a:r>
          </a:p>
          <a:p>
            <a:r>
              <a:rPr lang="en-GB" dirty="0" smtClean="0"/>
              <a:t>Hate 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48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Freedom of information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Should </a:t>
            </a:r>
            <a:r>
              <a:rPr lang="en-GB" b="1" dirty="0" smtClean="0"/>
              <a:t>all</a:t>
            </a:r>
            <a:r>
              <a:rPr lang="en-GB" dirty="0" smtClean="0"/>
              <a:t> information be easily and freely accessible to all online?</a:t>
            </a:r>
          </a:p>
          <a:p>
            <a:r>
              <a:rPr lang="en-GB" dirty="0" smtClean="0"/>
              <a:t>Should access to some material be restricted or monitored by governments?</a:t>
            </a:r>
          </a:p>
          <a:p>
            <a:r>
              <a:rPr lang="en-GB" dirty="0" smtClean="0"/>
              <a:t>Where would you draw the line?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07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Try </a:t>
            </a:r>
            <a:r>
              <a:rPr lang="en-GB" b="1" dirty="0" smtClean="0"/>
              <a:t>Task 1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199" y="1886427"/>
            <a:ext cx="2396067" cy="49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Software serving humanity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70979"/>
          </a:xfrm>
        </p:spPr>
        <p:txBody>
          <a:bodyPr/>
          <a:lstStyle/>
          <a:p>
            <a:r>
              <a:rPr lang="en-GB" dirty="0" smtClean="0"/>
              <a:t>Tim Berners-Lee invented the World </a:t>
            </a:r>
            <a:r>
              <a:rPr lang="en-GB" dirty="0"/>
              <a:t>W</a:t>
            </a:r>
            <a:r>
              <a:rPr lang="en-GB" dirty="0" smtClean="0"/>
              <a:t>ide </a:t>
            </a:r>
            <a:r>
              <a:rPr lang="en-GB" dirty="0"/>
              <a:t>W</a:t>
            </a:r>
            <a:r>
              <a:rPr lang="en-GB" dirty="0" smtClean="0"/>
              <a:t>eb in 1989 and made it freely available to all</a:t>
            </a:r>
          </a:p>
          <a:p>
            <a:r>
              <a:rPr lang="en-GB" dirty="0"/>
              <a:t>He is a Founding Director of the World Wide Web Foundation, which seeks to ensure the Web serves humanity by establishing it as a global public good and a basic right.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5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Software and morality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Technology is </a:t>
            </a:r>
            <a:r>
              <a:rPr lang="en-GB" dirty="0"/>
              <a:t>a formidable force which can be used to make the world a better </a:t>
            </a:r>
            <a:r>
              <a:rPr lang="en-GB" dirty="0" smtClean="0"/>
              <a:t>place</a:t>
            </a:r>
          </a:p>
          <a:p>
            <a:r>
              <a:rPr lang="en-GB" dirty="0" smtClean="0"/>
              <a:t>However, it can also do great harm</a:t>
            </a:r>
          </a:p>
          <a:p>
            <a:pPr lvl="1"/>
            <a:r>
              <a:rPr lang="en-GB" dirty="0" smtClean="0"/>
              <a:t>Should moral and ethical considerations should be a part of technological design, research and development?</a:t>
            </a:r>
          </a:p>
          <a:p>
            <a:pPr lvl="1"/>
            <a:r>
              <a:rPr lang="en-GB" dirty="0" smtClean="0"/>
              <a:t>How can this work in practice?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7567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</Template>
  <TotalTime>2052</TotalTime>
  <Words>724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Museo 500</vt:lpstr>
      <vt:lpstr>Arial</vt:lpstr>
      <vt:lpstr>Museo900-Regular</vt:lpstr>
      <vt:lpstr>Museo 700</vt:lpstr>
      <vt:lpstr>Calibri</vt:lpstr>
      <vt:lpstr>Museo 100</vt:lpstr>
      <vt:lpstr>Museo 900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87</cp:revision>
  <dcterms:created xsi:type="dcterms:W3CDTF">2015-07-23T10:55:14Z</dcterms:created>
  <dcterms:modified xsi:type="dcterms:W3CDTF">2015-11-19T16:58:56Z</dcterms:modified>
</cp:coreProperties>
</file>