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Quicksand"/>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Quicksand-bold.fntdata"/><Relationship Id="rId30" Type="http://schemas.openxmlformats.org/officeDocument/2006/relationships/font" Target="fonts/Quicksand-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cce.io/ogl"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illustrations/chibi-kids-sports-chibi-boy-ball-4156788/"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illustrations/chibi-kids-sports-chibi-boy-ball-4156788/"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vectors/spades-five-5-poker-playing-spade-28367/"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vectors/spades-five-5-poker-playing-spade-28367/"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vectors/spades-five-5-poker-playing-spade-28367/"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illustrations/chibi-kids-sports-chibi-boy-ball-4156788/"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illustrations/chibi-kids-sports-chibi-boy-ball-4156788/"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5eb07e630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5eb07e630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900">
                <a:solidFill>
                  <a:srgbClr val="666666"/>
                </a:solidFill>
                <a:latin typeface="Quicksand"/>
                <a:ea typeface="Quicksand"/>
                <a:cs typeface="Quicksand"/>
                <a:sym typeface="Quicksand"/>
              </a:rPr>
              <a:t>Last updated: 08/03/2021</a:t>
            </a:r>
            <a:endParaRPr sz="900">
              <a:solidFill>
                <a:srgbClr val="666666"/>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sz="900">
              <a:solidFill>
                <a:srgbClr val="666666"/>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rPr lang="en-GB" sz="900">
                <a:solidFill>
                  <a:srgbClr val="666666"/>
                </a:solidFill>
                <a:latin typeface="Quicksand"/>
                <a:ea typeface="Quicksand"/>
                <a:cs typeface="Quicksand"/>
                <a:sym typeface="Quicksand"/>
              </a:rPr>
              <a:t>This resource is licensed under the Open Government Licence, version 3. For more information on this licence, see </a:t>
            </a:r>
            <a:r>
              <a:rPr lang="en-GB" sz="900" u="sng">
                <a:solidFill>
                  <a:schemeClr val="hlink"/>
                </a:solidFill>
                <a:latin typeface="Quicksand"/>
                <a:ea typeface="Quicksand"/>
                <a:cs typeface="Quicksand"/>
                <a:sym typeface="Quicksand"/>
                <a:hlinkClick r:id="rId2"/>
              </a:rPr>
              <a:t>ncce.io/ogl</a:t>
            </a:r>
            <a:r>
              <a:rPr lang="en-GB" sz="900">
                <a:solidFill>
                  <a:srgbClr val="666666"/>
                </a:solidFill>
                <a:latin typeface="Quicksand"/>
                <a:ea typeface="Quicksand"/>
                <a:cs typeface="Quicksand"/>
                <a:sym typeface="Quicksand"/>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61f7558f9c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61f7558f9c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Ask the learners what they think will happen. This time, both characters remain. Ask the learners if there is anything different about this if we were to compare it to the previous ‘if’ statement that we used. Notice this time that there is no ‘else’. What will the program do if there is no else? The answer is nothing, unless it is told do. The program will not assume that you want the other players to disappear because the statement did not evaluate as ‘true’.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GB">
                <a:latin typeface="Quicksand"/>
                <a:ea typeface="Quicksand"/>
                <a:cs typeface="Quicksand"/>
                <a:sym typeface="Quicksand"/>
              </a:rPr>
              <a:t>Cartoon characters image source: </a:t>
            </a:r>
            <a:r>
              <a:rPr lang="en-GB" u="sng">
                <a:solidFill>
                  <a:schemeClr val="hlink"/>
                </a:solidFill>
                <a:latin typeface="Quicksand"/>
                <a:ea typeface="Quicksand"/>
                <a:cs typeface="Quicksand"/>
                <a:sym typeface="Quicksand"/>
                <a:hlinkClick r:id="rId2"/>
              </a:rPr>
              <a:t>https://pixabay.com/illustrations/chibi-kids-sports-chibi-boy-ball-4156788/</a:t>
            </a:r>
            <a:endParaRPr>
              <a:latin typeface="Quicksand"/>
              <a:ea typeface="Quicksand"/>
              <a:cs typeface="Quicksand"/>
              <a:sym typeface="Quicksa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61f7558f9c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61f7558f9c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Cartoon characters image source: </a:t>
            </a:r>
            <a:r>
              <a:rPr lang="en-GB" u="sng">
                <a:solidFill>
                  <a:schemeClr val="hlink"/>
                </a:solidFill>
                <a:latin typeface="Quicksand"/>
                <a:ea typeface="Quicksand"/>
                <a:cs typeface="Quicksand"/>
                <a:sym typeface="Quicksand"/>
                <a:hlinkClick r:id="rId2"/>
              </a:rPr>
              <a:t>https://pixabay.com/illustrations/chibi-kids-sports-chibi-boy-ball-4156788/</a:t>
            </a:r>
            <a:endParaRPr>
              <a:latin typeface="Quicksand"/>
              <a:ea typeface="Quicksand"/>
              <a:cs typeface="Quicksand"/>
              <a:sym typeface="Quicksa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61b370f16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1b370f16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61b370f55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61b370f55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61b370f55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61b370f55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61b370f55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61b370f55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61b370f55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61b370f55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61b370f55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61b370f55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This question addresses misconception M21: using ‘else’ is optional (the next statement is always the ‘else’ branch)</a:t>
            </a:r>
            <a:endParaRPr>
              <a:latin typeface="Quicksand"/>
              <a:ea typeface="Quicksand"/>
              <a:cs typeface="Quicksand"/>
              <a:sym typeface="Quicksand"/>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61b370f55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61b370f55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This question addresses misconception </a:t>
            </a:r>
            <a:r>
              <a:rPr lang="en-GB">
                <a:latin typeface="Quicksand"/>
                <a:ea typeface="Quicksand"/>
                <a:cs typeface="Quicksand"/>
                <a:sym typeface="Quicksand"/>
              </a:rPr>
              <a:t>M22: ‘else’ branch is always executed</a:t>
            </a:r>
            <a:endParaRPr>
              <a:latin typeface="Quicksand"/>
              <a:ea typeface="Quicksand"/>
              <a:cs typeface="Quicksand"/>
              <a:sym typeface="Quicksand"/>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61b370f16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61b370f16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6196c4d04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6196c4d04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Have this slide on the board as the learners enter the classroom.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GB">
                <a:latin typeface="Quicksand"/>
                <a:ea typeface="Quicksand"/>
                <a:cs typeface="Quicksand"/>
                <a:sym typeface="Quicksand"/>
              </a:rPr>
              <a:t>The statement is a paradox as it is similar to saying “I am always a liar (everything I say is false)”. If the statement is true, it’s false, if the statement is false, it is true.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GB">
                <a:latin typeface="Quicksand"/>
                <a:ea typeface="Quicksand"/>
                <a:cs typeface="Quicksand"/>
                <a:sym typeface="Quicksand"/>
              </a:rPr>
              <a:t>This is to get learners thinking about true and false conditions and how computers evaluate statements. (Learning objective: define a condition as an expression that will be evaluated as either true or false.)</a:t>
            </a:r>
            <a:endParaRPr>
              <a:latin typeface="Quicksand"/>
              <a:ea typeface="Quicksand"/>
              <a:cs typeface="Quicksand"/>
              <a:sym typeface="Quicksan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61b370f16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61b370f16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61b370f558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61b370f558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This question addresses misconception M21: using ‘else’ is optional (the next statement is always the ‘else’ branch).</a:t>
            </a:r>
            <a:endParaRPr>
              <a:latin typeface="Quicksand"/>
              <a:ea typeface="Quicksand"/>
              <a:cs typeface="Quicksand"/>
              <a:sym typeface="Quicksand"/>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61b370f55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61b370f55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This question addresses misconception M21: using else is optional (the next statement is always the else branch)</a:t>
            </a:r>
            <a:endParaRPr>
              <a:latin typeface="Quicksand"/>
              <a:ea typeface="Quicksand"/>
              <a:cs typeface="Quicksand"/>
              <a:sym typeface="Quicksand"/>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61b370f558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61b370f558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This question addresses misconception M21: using else is optional (the next statement is always the else branch)</a:t>
            </a:r>
            <a:endParaRPr>
              <a:latin typeface="Quicksand"/>
              <a:ea typeface="Quicksand"/>
              <a:cs typeface="Quicksand"/>
              <a:sym typeface="Quicksand"/>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61b370f558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61b370f558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61fcb82a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61fcb82a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5ea948baa0_8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ea948baa0_8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latin typeface="Quicksand"/>
              <a:ea typeface="Quicksand"/>
              <a:cs typeface="Quicksand"/>
              <a:sym typeface="Quicksan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6196c4d04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6196c4d04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Ask the learners to go and stand in one area of the classroom if they think the statement is true and another area of the classroom if they think the statement is false.</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GB">
                <a:latin typeface="Quicksand"/>
                <a:ea typeface="Quicksand"/>
                <a:cs typeface="Quicksand"/>
                <a:sym typeface="Quicksand"/>
              </a:rPr>
              <a:t>Answer = true</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GB">
                <a:latin typeface="Quicksand"/>
                <a:ea typeface="Quicksand"/>
                <a:cs typeface="Quicksand"/>
                <a:sym typeface="Quicksand"/>
              </a:rPr>
              <a:t>Card image source: </a:t>
            </a:r>
            <a:r>
              <a:rPr lang="en-GB" u="sng">
                <a:solidFill>
                  <a:schemeClr val="hlink"/>
                </a:solidFill>
                <a:latin typeface="Quicksand"/>
                <a:ea typeface="Quicksand"/>
                <a:cs typeface="Quicksand"/>
                <a:sym typeface="Quicksand"/>
                <a:hlinkClick r:id="rId2"/>
              </a:rPr>
              <a:t>https://pixabay.com/vectors/spades-five-5-poker-playing-spade-28367/</a:t>
            </a:r>
            <a:endParaRPr>
              <a:latin typeface="Quicksand"/>
              <a:ea typeface="Quicksand"/>
              <a:cs typeface="Quicksand"/>
              <a:sym typeface="Quicksan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6196c4d04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6196c4d04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Ask the learners to go and stand in one area of the classroom if they think the statement is true and another area of the classroom if they think the statement is false.</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GB">
                <a:latin typeface="Quicksand"/>
                <a:ea typeface="Quicksand"/>
                <a:cs typeface="Quicksand"/>
                <a:sym typeface="Quicksand"/>
              </a:rPr>
              <a:t>Answer = false</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GB">
                <a:latin typeface="Quicksand"/>
                <a:ea typeface="Quicksand"/>
                <a:cs typeface="Quicksand"/>
                <a:sym typeface="Quicksand"/>
              </a:rPr>
              <a:t>Card image source: </a:t>
            </a:r>
            <a:r>
              <a:rPr lang="en-GB" u="sng">
                <a:solidFill>
                  <a:schemeClr val="hlink"/>
                </a:solidFill>
                <a:latin typeface="Quicksand"/>
                <a:ea typeface="Quicksand"/>
                <a:cs typeface="Quicksand"/>
                <a:sym typeface="Quicksand"/>
                <a:hlinkClick r:id="rId2"/>
              </a:rPr>
              <a:t>https://pixabay.com/vectors/spades-five-5-poker-playing-spade-28367/</a:t>
            </a:r>
            <a:endParaRPr>
              <a:latin typeface="Quicksand"/>
              <a:ea typeface="Quicksand"/>
              <a:cs typeface="Quicksand"/>
              <a:sym typeface="Quicksa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61b370f16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61b370f16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Ask the learners to go and stand in one area of the classroom if they think the statement is true and another area of the classroom if they think the statement is false.</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GB">
                <a:latin typeface="Quicksand"/>
                <a:ea typeface="Quicksand"/>
                <a:cs typeface="Quicksand"/>
                <a:sym typeface="Quicksand"/>
              </a:rPr>
              <a:t>Answer = false</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GB">
                <a:latin typeface="Quicksand"/>
                <a:ea typeface="Quicksand"/>
                <a:cs typeface="Quicksand"/>
                <a:sym typeface="Quicksand"/>
              </a:rPr>
              <a:t>Card image source: </a:t>
            </a:r>
            <a:r>
              <a:rPr lang="en-GB" u="sng">
                <a:solidFill>
                  <a:schemeClr val="hlink"/>
                </a:solidFill>
                <a:latin typeface="Quicksand"/>
                <a:ea typeface="Quicksand"/>
                <a:cs typeface="Quicksand"/>
                <a:sym typeface="Quicksand"/>
                <a:hlinkClick r:id="rId2"/>
              </a:rPr>
              <a:t>https://pixabay.com/vectors/spades-five-5-poker-playing-spade-28367/</a:t>
            </a:r>
            <a:endParaRPr>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6196c4d04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6196c4d04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The expression is “if the card is a heart” — if it evaluates as true then it will perform the action </a:t>
            </a:r>
            <a:r>
              <a:rPr lang="en-GB">
                <a:latin typeface="Quicksand"/>
                <a:ea typeface="Quicksand"/>
                <a:cs typeface="Quicksand"/>
                <a:sym typeface="Quicksand"/>
              </a:rPr>
              <a:t>beneath</a:t>
            </a:r>
            <a:r>
              <a:rPr lang="en-GB">
                <a:latin typeface="Quicksand"/>
                <a:ea typeface="Quicksand"/>
                <a:cs typeface="Quicksand"/>
                <a:sym typeface="Quicksand"/>
              </a:rPr>
              <a:t> it, else (i.e. otherwise) it will perform the action under the ‘else’ heading.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GB">
                <a:latin typeface="Quicksand"/>
                <a:ea typeface="Quicksand"/>
                <a:cs typeface="Quicksand"/>
                <a:sym typeface="Quicksand"/>
              </a:rPr>
              <a:t>We are introducing the term ‘selection’ here. Link the word selection to the ‘if’ </a:t>
            </a:r>
            <a:r>
              <a:rPr lang="en-GB">
                <a:latin typeface="Quicksand"/>
                <a:ea typeface="Quicksand"/>
                <a:cs typeface="Quicksand"/>
                <a:sym typeface="Quicksand"/>
              </a:rPr>
              <a:t>statement</a:t>
            </a:r>
            <a:r>
              <a:rPr lang="en-GB">
                <a:latin typeface="Quicksand"/>
                <a:ea typeface="Quicksand"/>
                <a:cs typeface="Quicksand"/>
                <a:sym typeface="Quicksand"/>
              </a:rPr>
              <a:t> example they see on the screen. </a:t>
            </a:r>
            <a:endParaRPr>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6196c4d04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6196c4d04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Cartoon characters image source: </a:t>
            </a:r>
            <a:r>
              <a:rPr lang="en-GB" u="sng">
                <a:solidFill>
                  <a:schemeClr val="hlink"/>
                </a:solidFill>
                <a:latin typeface="Quicksand"/>
                <a:ea typeface="Quicksand"/>
                <a:cs typeface="Quicksand"/>
                <a:sym typeface="Quicksand"/>
                <a:hlinkClick r:id="rId2"/>
              </a:rPr>
              <a:t>https://pixabay.com/illustrations/chibi-kids-sports-chibi-boy-ball-4156788/</a:t>
            </a:r>
            <a:endParaRPr>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61f7558f9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61f7558f9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This is another conditional expression, but this time we’re looking at it as if it was made within Scratch. There is no ‘true’ after the “If character is male then” which tells us that the ‘if’ statement is checking if that statement is true. If it is, it will do what is underneath, if the statement is false, it will move to the next instruction which is the ‘else’.</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GB">
                <a:latin typeface="Quicksand"/>
                <a:ea typeface="Quicksand"/>
                <a:cs typeface="Quicksand"/>
                <a:sym typeface="Quicksand"/>
              </a:rPr>
              <a:t>Cartoon characters image source: </a:t>
            </a:r>
            <a:r>
              <a:rPr lang="en-GB" u="sng">
                <a:solidFill>
                  <a:schemeClr val="hlink"/>
                </a:solidFill>
                <a:latin typeface="Quicksand"/>
                <a:ea typeface="Quicksand"/>
                <a:cs typeface="Quicksand"/>
                <a:sym typeface="Quicksand"/>
                <a:hlinkClick r:id="rId2"/>
              </a:rPr>
              <a:t>https://pixabay.com/illustrations/chibi-kids-sports-chibi-boy-ball-4156788/</a:t>
            </a:r>
            <a:endParaRPr>
              <a:latin typeface="Quicksand"/>
              <a:ea typeface="Quicksand"/>
              <a:cs typeface="Quicksand"/>
              <a:sym typeface="Quicksan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3">
    <p:spTree>
      <p:nvGrpSpPr>
        <p:cNvPr id="10" name="Shape 10"/>
        <p:cNvGrpSpPr/>
        <p:nvPr/>
      </p:nvGrpSpPr>
      <p:grpSpPr>
        <a:xfrm>
          <a:off x="0" y="0"/>
          <a:ext cx="0" cy="0"/>
          <a:chOff x="0" y="0"/>
          <a:chExt cx="0" cy="0"/>
        </a:xfrm>
      </p:grpSpPr>
      <p:sp>
        <p:nvSpPr>
          <p:cNvPr id="11" name="Google Shape;11;p2"/>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 name="Google Shape;12;p2"/>
          <p:cNvSpPr txBox="1"/>
          <p:nvPr>
            <p:ph idx="1" type="subTitle"/>
          </p:nvPr>
        </p:nvSpPr>
        <p:spPr>
          <a:xfrm>
            <a:off x="532725" y="2665400"/>
            <a:ext cx="8095800" cy="7311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 name="Google Shape;13;p2"/>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pic>
        <p:nvPicPr>
          <p:cNvPr id="14" name="Google Shape;14;p2"/>
          <p:cNvPicPr preferRelativeResize="0"/>
          <p:nvPr/>
        </p:nvPicPr>
        <p:blipFill>
          <a:blip r:embed="rId2">
            <a:alphaModFix/>
          </a:blip>
          <a:stretch>
            <a:fillRect/>
          </a:stretch>
        </p:blipFill>
        <p:spPr>
          <a:xfrm>
            <a:off x="7367675" y="4249150"/>
            <a:ext cx="1465423" cy="6506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ives / Questions / Lists">
  <p:cSld name="TITLE_4_1_1_1_2">
    <p:spTree>
      <p:nvGrpSpPr>
        <p:cNvPr id="15" name="Shape 15"/>
        <p:cNvGrpSpPr/>
        <p:nvPr/>
      </p:nvGrpSpPr>
      <p:grpSpPr>
        <a:xfrm>
          <a:off x="0" y="0"/>
          <a:ext cx="0" cy="0"/>
          <a:chOff x="0" y="0"/>
          <a:chExt cx="0" cy="0"/>
        </a:xfrm>
      </p:grpSpPr>
      <p:sp>
        <p:nvSpPr>
          <p:cNvPr id="16" name="Google Shape;16;p3"/>
          <p:cNvSpPr txBox="1"/>
          <p:nvPr>
            <p:ph idx="1" type="body"/>
          </p:nvPr>
        </p:nvSpPr>
        <p:spPr>
          <a:xfrm>
            <a:off x="310900" y="1017725"/>
            <a:ext cx="8522100" cy="3811500"/>
          </a:xfrm>
          <a:prstGeom prst="rect">
            <a:avLst/>
          </a:prstGeom>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Char char="●"/>
              <a:defRPr/>
            </a:lvl1pPr>
            <a:lvl2pPr indent="-317500" lvl="1" marL="914400" rtl="0">
              <a:lnSpc>
                <a:spcPct val="115000"/>
              </a:lnSpc>
              <a:spcBef>
                <a:spcPts val="160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17" name="Google Shape;17;p3"/>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8" name="Google Shape;18;p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a:ea typeface="Quicksand"/>
                <a:cs typeface="Quicksand"/>
                <a:sym typeface="Quicksand"/>
              </a:defRPr>
            </a:lvl1pPr>
            <a:lvl2pPr lvl="1" rtl="0">
              <a:buNone/>
              <a:defRPr sz="800">
                <a:solidFill>
                  <a:srgbClr val="494985"/>
                </a:solidFill>
                <a:latin typeface="Quicksand"/>
                <a:ea typeface="Quicksand"/>
                <a:cs typeface="Quicksand"/>
                <a:sym typeface="Quicksand"/>
              </a:defRPr>
            </a:lvl2pPr>
            <a:lvl3pPr lvl="2" rtl="0">
              <a:buNone/>
              <a:defRPr sz="800">
                <a:solidFill>
                  <a:srgbClr val="494985"/>
                </a:solidFill>
                <a:latin typeface="Quicksand"/>
                <a:ea typeface="Quicksand"/>
                <a:cs typeface="Quicksand"/>
                <a:sym typeface="Quicksand"/>
              </a:defRPr>
            </a:lvl3pPr>
            <a:lvl4pPr lvl="3" rtl="0">
              <a:buNone/>
              <a:defRPr sz="800">
                <a:solidFill>
                  <a:srgbClr val="494985"/>
                </a:solidFill>
                <a:latin typeface="Quicksand"/>
                <a:ea typeface="Quicksand"/>
                <a:cs typeface="Quicksand"/>
                <a:sym typeface="Quicksand"/>
              </a:defRPr>
            </a:lvl4pPr>
            <a:lvl5pPr lvl="4" rtl="0">
              <a:buNone/>
              <a:defRPr sz="800">
                <a:solidFill>
                  <a:srgbClr val="494985"/>
                </a:solidFill>
                <a:latin typeface="Quicksand"/>
                <a:ea typeface="Quicksand"/>
                <a:cs typeface="Quicksand"/>
                <a:sym typeface="Quicksand"/>
              </a:defRPr>
            </a:lvl5pPr>
            <a:lvl6pPr lvl="5" rtl="0">
              <a:buNone/>
              <a:defRPr sz="800">
                <a:solidFill>
                  <a:srgbClr val="494985"/>
                </a:solidFill>
                <a:latin typeface="Quicksand"/>
                <a:ea typeface="Quicksand"/>
                <a:cs typeface="Quicksand"/>
                <a:sym typeface="Quicksand"/>
              </a:defRPr>
            </a:lvl6pPr>
            <a:lvl7pPr lvl="6" rtl="0">
              <a:buNone/>
              <a:defRPr sz="800">
                <a:solidFill>
                  <a:srgbClr val="494985"/>
                </a:solidFill>
                <a:latin typeface="Quicksand"/>
                <a:ea typeface="Quicksand"/>
                <a:cs typeface="Quicksand"/>
                <a:sym typeface="Quicksand"/>
              </a:defRPr>
            </a:lvl7pPr>
            <a:lvl8pPr lvl="7" rtl="0">
              <a:buNone/>
              <a:defRPr sz="800">
                <a:solidFill>
                  <a:srgbClr val="494985"/>
                </a:solidFill>
                <a:latin typeface="Quicksand"/>
                <a:ea typeface="Quicksand"/>
                <a:cs typeface="Quicksand"/>
                <a:sym typeface="Quicksand"/>
              </a:defRPr>
            </a:lvl8pPr>
            <a:lvl9pPr lvl="8" rtl="0">
              <a:buNone/>
              <a:defRPr sz="800">
                <a:solidFill>
                  <a:srgbClr val="494985"/>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GB"/>
              <a:t>‹#›</a:t>
            </a:fld>
            <a:endParaRPr/>
          </a:p>
        </p:txBody>
      </p:sp>
      <p:sp>
        <p:nvSpPr>
          <p:cNvPr id="19" name="Google Shape;19;p3"/>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algn="r">
              <a:lnSpc>
                <a:spcPct val="100000"/>
              </a:lnSpc>
              <a:spcBef>
                <a:spcPts val="0"/>
              </a:spcBef>
              <a:spcAft>
                <a:spcPts val="0"/>
              </a:spcAft>
              <a:buNone/>
              <a:defRPr b="1" sz="1200"/>
            </a:lvl1pPr>
            <a:lvl2pPr lvl="1">
              <a:spcBef>
                <a:spcPts val="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and text under (with heading)">
  <p:cSld name="TITLE_4_1_1_2_1">
    <p:spTree>
      <p:nvGrpSpPr>
        <p:cNvPr id="20" name="Shape 20"/>
        <p:cNvGrpSpPr/>
        <p:nvPr/>
      </p:nvGrpSpPr>
      <p:grpSpPr>
        <a:xfrm>
          <a:off x="0" y="0"/>
          <a:ext cx="0" cy="0"/>
          <a:chOff x="0" y="0"/>
          <a:chExt cx="0" cy="0"/>
        </a:xfrm>
      </p:grpSpPr>
      <p:sp>
        <p:nvSpPr>
          <p:cNvPr id="21" name="Google Shape;21;p4"/>
          <p:cNvSpPr txBox="1"/>
          <p:nvPr>
            <p:ph idx="1" type="body"/>
          </p:nvPr>
        </p:nvSpPr>
        <p:spPr>
          <a:xfrm>
            <a:off x="310900" y="1017725"/>
            <a:ext cx="8521200" cy="30972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2" name="Google Shape;22;p4"/>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4" name="Google Shape;24;p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a:ea typeface="Quicksand"/>
                <a:cs typeface="Quicksand"/>
                <a:sym typeface="Quicksand"/>
              </a:defRPr>
            </a:lvl1pPr>
            <a:lvl2pPr lvl="1" rtl="0">
              <a:buNone/>
              <a:defRPr sz="800">
                <a:solidFill>
                  <a:srgbClr val="494985"/>
                </a:solidFill>
                <a:latin typeface="Quicksand"/>
                <a:ea typeface="Quicksand"/>
                <a:cs typeface="Quicksand"/>
                <a:sym typeface="Quicksand"/>
              </a:defRPr>
            </a:lvl2pPr>
            <a:lvl3pPr lvl="2" rtl="0">
              <a:buNone/>
              <a:defRPr sz="800">
                <a:solidFill>
                  <a:srgbClr val="494985"/>
                </a:solidFill>
                <a:latin typeface="Quicksand"/>
                <a:ea typeface="Quicksand"/>
                <a:cs typeface="Quicksand"/>
                <a:sym typeface="Quicksand"/>
              </a:defRPr>
            </a:lvl3pPr>
            <a:lvl4pPr lvl="3" rtl="0">
              <a:buNone/>
              <a:defRPr sz="800">
                <a:solidFill>
                  <a:srgbClr val="494985"/>
                </a:solidFill>
                <a:latin typeface="Quicksand"/>
                <a:ea typeface="Quicksand"/>
                <a:cs typeface="Quicksand"/>
                <a:sym typeface="Quicksand"/>
              </a:defRPr>
            </a:lvl4pPr>
            <a:lvl5pPr lvl="4" rtl="0">
              <a:buNone/>
              <a:defRPr sz="800">
                <a:solidFill>
                  <a:srgbClr val="494985"/>
                </a:solidFill>
                <a:latin typeface="Quicksand"/>
                <a:ea typeface="Quicksand"/>
                <a:cs typeface="Quicksand"/>
                <a:sym typeface="Quicksand"/>
              </a:defRPr>
            </a:lvl5pPr>
            <a:lvl6pPr lvl="5" rtl="0">
              <a:buNone/>
              <a:defRPr sz="800">
                <a:solidFill>
                  <a:srgbClr val="494985"/>
                </a:solidFill>
                <a:latin typeface="Quicksand"/>
                <a:ea typeface="Quicksand"/>
                <a:cs typeface="Quicksand"/>
                <a:sym typeface="Quicksand"/>
              </a:defRPr>
            </a:lvl6pPr>
            <a:lvl7pPr lvl="6" rtl="0">
              <a:buNone/>
              <a:defRPr sz="800">
                <a:solidFill>
                  <a:srgbClr val="494985"/>
                </a:solidFill>
                <a:latin typeface="Quicksand"/>
                <a:ea typeface="Quicksand"/>
                <a:cs typeface="Quicksand"/>
                <a:sym typeface="Quicksand"/>
              </a:defRPr>
            </a:lvl7pPr>
            <a:lvl8pPr lvl="7" rtl="0">
              <a:buNone/>
              <a:defRPr sz="800">
                <a:solidFill>
                  <a:srgbClr val="494985"/>
                </a:solidFill>
                <a:latin typeface="Quicksand"/>
                <a:ea typeface="Quicksand"/>
                <a:cs typeface="Quicksand"/>
                <a:sym typeface="Quicksand"/>
              </a:defRPr>
            </a:lvl8pPr>
            <a:lvl9pPr lvl="8" rtl="0">
              <a:buNone/>
              <a:defRPr sz="800">
                <a:solidFill>
                  <a:srgbClr val="494985"/>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GB"/>
              <a:t>‹#›</a:t>
            </a:fld>
            <a:endParaRPr/>
          </a:p>
        </p:txBody>
      </p:sp>
      <p:sp>
        <p:nvSpPr>
          <p:cNvPr id="25" name="Google Shape;25;p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and text under (no heading)">
  <p:cSld name="TITLE_4_1_1_1_4_1">
    <p:spTree>
      <p:nvGrpSpPr>
        <p:cNvPr id="26" name="Shape 26"/>
        <p:cNvGrpSpPr/>
        <p:nvPr/>
      </p:nvGrpSpPr>
      <p:grpSpPr>
        <a:xfrm>
          <a:off x="0" y="0"/>
          <a:ext cx="0" cy="0"/>
          <a:chOff x="0" y="0"/>
          <a:chExt cx="0" cy="0"/>
        </a:xfrm>
      </p:grpSpPr>
      <p:sp>
        <p:nvSpPr>
          <p:cNvPr id="27" name="Google Shape;27;p5"/>
          <p:cNvSpPr txBox="1"/>
          <p:nvPr>
            <p:ph idx="1" type="body"/>
          </p:nvPr>
        </p:nvSpPr>
        <p:spPr>
          <a:xfrm>
            <a:off x="310900" y="472000"/>
            <a:ext cx="8521200" cy="37953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5"/>
          <p:cNvSpPr txBox="1"/>
          <p:nvPr>
            <p:ph idx="2" type="body"/>
          </p:nvPr>
        </p:nvSpPr>
        <p:spPr>
          <a:xfrm>
            <a:off x="310900" y="4282175"/>
            <a:ext cx="8521200" cy="5460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9" name="Google Shape;29;p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a:ea typeface="Quicksand"/>
                <a:cs typeface="Quicksand"/>
                <a:sym typeface="Quicksand"/>
              </a:defRPr>
            </a:lvl1pPr>
            <a:lvl2pPr lvl="1" rtl="0">
              <a:buNone/>
              <a:defRPr sz="800">
                <a:solidFill>
                  <a:srgbClr val="494985"/>
                </a:solidFill>
                <a:latin typeface="Quicksand"/>
                <a:ea typeface="Quicksand"/>
                <a:cs typeface="Quicksand"/>
                <a:sym typeface="Quicksand"/>
              </a:defRPr>
            </a:lvl2pPr>
            <a:lvl3pPr lvl="2" rtl="0">
              <a:buNone/>
              <a:defRPr sz="800">
                <a:solidFill>
                  <a:srgbClr val="494985"/>
                </a:solidFill>
                <a:latin typeface="Quicksand"/>
                <a:ea typeface="Quicksand"/>
                <a:cs typeface="Quicksand"/>
                <a:sym typeface="Quicksand"/>
              </a:defRPr>
            </a:lvl3pPr>
            <a:lvl4pPr lvl="3" rtl="0">
              <a:buNone/>
              <a:defRPr sz="800">
                <a:solidFill>
                  <a:srgbClr val="494985"/>
                </a:solidFill>
                <a:latin typeface="Quicksand"/>
                <a:ea typeface="Quicksand"/>
                <a:cs typeface="Quicksand"/>
                <a:sym typeface="Quicksand"/>
              </a:defRPr>
            </a:lvl4pPr>
            <a:lvl5pPr lvl="4" rtl="0">
              <a:buNone/>
              <a:defRPr sz="800">
                <a:solidFill>
                  <a:srgbClr val="494985"/>
                </a:solidFill>
                <a:latin typeface="Quicksand"/>
                <a:ea typeface="Quicksand"/>
                <a:cs typeface="Quicksand"/>
                <a:sym typeface="Quicksand"/>
              </a:defRPr>
            </a:lvl5pPr>
            <a:lvl6pPr lvl="5" rtl="0">
              <a:buNone/>
              <a:defRPr sz="800">
                <a:solidFill>
                  <a:srgbClr val="494985"/>
                </a:solidFill>
                <a:latin typeface="Quicksand"/>
                <a:ea typeface="Quicksand"/>
                <a:cs typeface="Quicksand"/>
                <a:sym typeface="Quicksand"/>
              </a:defRPr>
            </a:lvl6pPr>
            <a:lvl7pPr lvl="6" rtl="0">
              <a:buNone/>
              <a:defRPr sz="800">
                <a:solidFill>
                  <a:srgbClr val="494985"/>
                </a:solidFill>
                <a:latin typeface="Quicksand"/>
                <a:ea typeface="Quicksand"/>
                <a:cs typeface="Quicksand"/>
                <a:sym typeface="Quicksand"/>
              </a:defRPr>
            </a:lvl7pPr>
            <a:lvl8pPr lvl="7" rtl="0">
              <a:buNone/>
              <a:defRPr sz="800">
                <a:solidFill>
                  <a:srgbClr val="494985"/>
                </a:solidFill>
                <a:latin typeface="Quicksand"/>
                <a:ea typeface="Quicksand"/>
                <a:cs typeface="Quicksand"/>
                <a:sym typeface="Quicksand"/>
              </a:defRPr>
            </a:lvl8pPr>
            <a:lvl9pPr lvl="8" rtl="0">
              <a:buNone/>
              <a:defRPr sz="800">
                <a:solidFill>
                  <a:srgbClr val="494985"/>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GB"/>
              <a:t>‹#›</a:t>
            </a:fld>
            <a:endParaRPr/>
          </a:p>
        </p:txBody>
      </p:sp>
      <p:sp>
        <p:nvSpPr>
          <p:cNvPr id="30" name="Google Shape;30;p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no text under)">
  <p:cSld name="TITLE_4_1_1_1_3_2_1">
    <p:spTree>
      <p:nvGrpSpPr>
        <p:cNvPr id="31" name="Shape 31"/>
        <p:cNvGrpSpPr/>
        <p:nvPr/>
      </p:nvGrpSpPr>
      <p:grpSpPr>
        <a:xfrm>
          <a:off x="0" y="0"/>
          <a:ext cx="0" cy="0"/>
          <a:chOff x="0" y="0"/>
          <a:chExt cx="0" cy="0"/>
        </a:xfrm>
      </p:grpSpPr>
      <p:sp>
        <p:nvSpPr>
          <p:cNvPr id="32" name="Google Shape;32;p6"/>
          <p:cNvSpPr txBox="1"/>
          <p:nvPr>
            <p:ph idx="1" type="body"/>
          </p:nvPr>
        </p:nvSpPr>
        <p:spPr>
          <a:xfrm>
            <a:off x="310900" y="1017725"/>
            <a:ext cx="8521200" cy="38115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3" name="Google Shape;33;p6"/>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4" name="Google Shape;34;p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a:ea typeface="Quicksand"/>
                <a:cs typeface="Quicksand"/>
                <a:sym typeface="Quicksand"/>
              </a:defRPr>
            </a:lvl1pPr>
            <a:lvl2pPr lvl="1" rtl="0">
              <a:buNone/>
              <a:defRPr sz="800">
                <a:solidFill>
                  <a:srgbClr val="494985"/>
                </a:solidFill>
                <a:latin typeface="Quicksand"/>
                <a:ea typeface="Quicksand"/>
                <a:cs typeface="Quicksand"/>
                <a:sym typeface="Quicksand"/>
              </a:defRPr>
            </a:lvl2pPr>
            <a:lvl3pPr lvl="2" rtl="0">
              <a:buNone/>
              <a:defRPr sz="800">
                <a:solidFill>
                  <a:srgbClr val="494985"/>
                </a:solidFill>
                <a:latin typeface="Quicksand"/>
                <a:ea typeface="Quicksand"/>
                <a:cs typeface="Quicksand"/>
                <a:sym typeface="Quicksand"/>
              </a:defRPr>
            </a:lvl3pPr>
            <a:lvl4pPr lvl="3" rtl="0">
              <a:buNone/>
              <a:defRPr sz="800">
                <a:solidFill>
                  <a:srgbClr val="494985"/>
                </a:solidFill>
                <a:latin typeface="Quicksand"/>
                <a:ea typeface="Quicksand"/>
                <a:cs typeface="Quicksand"/>
                <a:sym typeface="Quicksand"/>
              </a:defRPr>
            </a:lvl4pPr>
            <a:lvl5pPr lvl="4" rtl="0">
              <a:buNone/>
              <a:defRPr sz="800">
                <a:solidFill>
                  <a:srgbClr val="494985"/>
                </a:solidFill>
                <a:latin typeface="Quicksand"/>
                <a:ea typeface="Quicksand"/>
                <a:cs typeface="Quicksand"/>
                <a:sym typeface="Quicksand"/>
              </a:defRPr>
            </a:lvl5pPr>
            <a:lvl6pPr lvl="5" rtl="0">
              <a:buNone/>
              <a:defRPr sz="800">
                <a:solidFill>
                  <a:srgbClr val="494985"/>
                </a:solidFill>
                <a:latin typeface="Quicksand"/>
                <a:ea typeface="Quicksand"/>
                <a:cs typeface="Quicksand"/>
                <a:sym typeface="Quicksand"/>
              </a:defRPr>
            </a:lvl6pPr>
            <a:lvl7pPr lvl="6" rtl="0">
              <a:buNone/>
              <a:defRPr sz="800">
                <a:solidFill>
                  <a:srgbClr val="494985"/>
                </a:solidFill>
                <a:latin typeface="Quicksand"/>
                <a:ea typeface="Quicksand"/>
                <a:cs typeface="Quicksand"/>
                <a:sym typeface="Quicksand"/>
              </a:defRPr>
            </a:lvl7pPr>
            <a:lvl8pPr lvl="7" rtl="0">
              <a:buNone/>
              <a:defRPr sz="800">
                <a:solidFill>
                  <a:srgbClr val="494985"/>
                </a:solidFill>
                <a:latin typeface="Quicksand"/>
                <a:ea typeface="Quicksand"/>
                <a:cs typeface="Quicksand"/>
                <a:sym typeface="Quicksand"/>
              </a:defRPr>
            </a:lvl8pPr>
            <a:lvl9pPr lvl="8" rtl="0">
              <a:buNone/>
              <a:defRPr sz="800">
                <a:solidFill>
                  <a:srgbClr val="494985"/>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GB"/>
              <a:t>‹#›</a:t>
            </a:fld>
            <a:endParaRPr/>
          </a:p>
        </p:txBody>
      </p:sp>
      <p:sp>
        <p:nvSpPr>
          <p:cNvPr id="35" name="Google Shape;35;p6"/>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r Images side by side">
  <p:cSld name="TITLE_4_1_1_1_3_1_1_1">
    <p:spTree>
      <p:nvGrpSpPr>
        <p:cNvPr id="36" name="Shape 36"/>
        <p:cNvGrpSpPr/>
        <p:nvPr/>
      </p:nvGrpSpPr>
      <p:grpSpPr>
        <a:xfrm>
          <a:off x="0" y="0"/>
          <a:ext cx="0" cy="0"/>
          <a:chOff x="0" y="0"/>
          <a:chExt cx="0" cy="0"/>
        </a:xfrm>
      </p:grpSpPr>
      <p:sp>
        <p:nvSpPr>
          <p:cNvPr id="37" name="Google Shape;37;p7"/>
          <p:cNvSpPr txBox="1"/>
          <p:nvPr>
            <p:ph idx="1" type="body"/>
          </p:nvPr>
        </p:nvSpPr>
        <p:spPr>
          <a:xfrm>
            <a:off x="310900" y="1170124"/>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8" name="Google Shape;38;p7"/>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a:ea typeface="Quicksand"/>
                <a:cs typeface="Quicksand"/>
                <a:sym typeface="Quicksand"/>
              </a:defRPr>
            </a:lvl1pPr>
            <a:lvl2pPr lvl="1" rtl="0">
              <a:buNone/>
              <a:defRPr sz="800">
                <a:solidFill>
                  <a:srgbClr val="494985"/>
                </a:solidFill>
                <a:latin typeface="Quicksand"/>
                <a:ea typeface="Quicksand"/>
                <a:cs typeface="Quicksand"/>
                <a:sym typeface="Quicksand"/>
              </a:defRPr>
            </a:lvl2pPr>
            <a:lvl3pPr lvl="2" rtl="0">
              <a:buNone/>
              <a:defRPr sz="800">
                <a:solidFill>
                  <a:srgbClr val="494985"/>
                </a:solidFill>
                <a:latin typeface="Quicksand"/>
                <a:ea typeface="Quicksand"/>
                <a:cs typeface="Quicksand"/>
                <a:sym typeface="Quicksand"/>
              </a:defRPr>
            </a:lvl3pPr>
            <a:lvl4pPr lvl="3" rtl="0">
              <a:buNone/>
              <a:defRPr sz="800">
                <a:solidFill>
                  <a:srgbClr val="494985"/>
                </a:solidFill>
                <a:latin typeface="Quicksand"/>
                <a:ea typeface="Quicksand"/>
                <a:cs typeface="Quicksand"/>
                <a:sym typeface="Quicksand"/>
              </a:defRPr>
            </a:lvl4pPr>
            <a:lvl5pPr lvl="4" rtl="0">
              <a:buNone/>
              <a:defRPr sz="800">
                <a:solidFill>
                  <a:srgbClr val="494985"/>
                </a:solidFill>
                <a:latin typeface="Quicksand"/>
                <a:ea typeface="Quicksand"/>
                <a:cs typeface="Quicksand"/>
                <a:sym typeface="Quicksand"/>
              </a:defRPr>
            </a:lvl5pPr>
            <a:lvl6pPr lvl="5" rtl="0">
              <a:buNone/>
              <a:defRPr sz="800">
                <a:solidFill>
                  <a:srgbClr val="494985"/>
                </a:solidFill>
                <a:latin typeface="Quicksand"/>
                <a:ea typeface="Quicksand"/>
                <a:cs typeface="Quicksand"/>
                <a:sym typeface="Quicksand"/>
              </a:defRPr>
            </a:lvl6pPr>
            <a:lvl7pPr lvl="6" rtl="0">
              <a:buNone/>
              <a:defRPr sz="800">
                <a:solidFill>
                  <a:srgbClr val="494985"/>
                </a:solidFill>
                <a:latin typeface="Quicksand"/>
                <a:ea typeface="Quicksand"/>
                <a:cs typeface="Quicksand"/>
                <a:sym typeface="Quicksand"/>
              </a:defRPr>
            </a:lvl7pPr>
            <a:lvl8pPr lvl="7" rtl="0">
              <a:buNone/>
              <a:defRPr sz="800">
                <a:solidFill>
                  <a:srgbClr val="494985"/>
                </a:solidFill>
                <a:latin typeface="Quicksand"/>
                <a:ea typeface="Quicksand"/>
                <a:cs typeface="Quicksand"/>
                <a:sym typeface="Quicksand"/>
              </a:defRPr>
            </a:lvl8pPr>
            <a:lvl9pPr lvl="8" rtl="0">
              <a:buNone/>
              <a:defRPr sz="800">
                <a:solidFill>
                  <a:srgbClr val="494985"/>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GB"/>
              <a:t>‹#›</a:t>
            </a:fld>
            <a:endParaRPr/>
          </a:p>
        </p:txBody>
      </p:sp>
      <p:sp>
        <p:nvSpPr>
          <p:cNvPr id="40" name="Google Shape;40;p7"/>
          <p:cNvSpPr txBox="1"/>
          <p:nvPr>
            <p:ph idx="2" type="body"/>
          </p:nvPr>
        </p:nvSpPr>
        <p:spPr>
          <a:xfrm>
            <a:off x="4736600" y="1170100"/>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1" name="Google Shape;41;p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ext">
  <p:cSld name="TITLE_4_1_1_1_1_1_1">
    <p:spTree>
      <p:nvGrpSpPr>
        <p:cNvPr id="42" name="Shape 42"/>
        <p:cNvGrpSpPr/>
        <p:nvPr/>
      </p:nvGrpSpPr>
      <p:grpSpPr>
        <a:xfrm>
          <a:off x="0" y="0"/>
          <a:ext cx="0" cy="0"/>
          <a:chOff x="0" y="0"/>
          <a:chExt cx="0" cy="0"/>
        </a:xfrm>
      </p:grpSpPr>
      <p:sp>
        <p:nvSpPr>
          <p:cNvPr id="43" name="Google Shape;43;p8"/>
          <p:cNvSpPr txBox="1"/>
          <p:nvPr>
            <p:ph type="title"/>
          </p:nvPr>
        </p:nvSpPr>
        <p:spPr>
          <a:xfrm>
            <a:off x="310900" y="319600"/>
            <a:ext cx="8521200" cy="4508400"/>
          </a:xfrm>
          <a:prstGeom prst="rect">
            <a:avLst/>
          </a:prstGeom>
        </p:spPr>
        <p:txBody>
          <a:bodyPr anchorCtr="0" anchor="t" bIns="91425" lIns="91425" spcFirstLastPara="1" rIns="91425" wrap="square" tIns="91425">
            <a:noAutofit/>
          </a:bodyPr>
          <a:lstStyle>
            <a:lvl1pPr lvl="0" rtl="0">
              <a:spcBef>
                <a:spcPts val="0"/>
              </a:spcBef>
              <a:spcAft>
                <a:spcPts val="0"/>
              </a:spcAft>
              <a:buNone/>
              <a:defRPr b="0" sz="3600">
                <a:latin typeface="Quicksand"/>
                <a:ea typeface="Quicksand"/>
                <a:cs typeface="Quicksand"/>
                <a:sym typeface="Quicksan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4" name="Google Shape;44;p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a:ea typeface="Quicksand"/>
                <a:cs typeface="Quicksand"/>
                <a:sym typeface="Quicksand"/>
              </a:defRPr>
            </a:lvl1pPr>
            <a:lvl2pPr lvl="1" rtl="0">
              <a:buNone/>
              <a:defRPr sz="800">
                <a:solidFill>
                  <a:srgbClr val="494985"/>
                </a:solidFill>
                <a:latin typeface="Quicksand"/>
                <a:ea typeface="Quicksand"/>
                <a:cs typeface="Quicksand"/>
                <a:sym typeface="Quicksand"/>
              </a:defRPr>
            </a:lvl2pPr>
            <a:lvl3pPr lvl="2" rtl="0">
              <a:buNone/>
              <a:defRPr sz="800">
                <a:solidFill>
                  <a:srgbClr val="494985"/>
                </a:solidFill>
                <a:latin typeface="Quicksand"/>
                <a:ea typeface="Quicksand"/>
                <a:cs typeface="Quicksand"/>
                <a:sym typeface="Quicksand"/>
              </a:defRPr>
            </a:lvl3pPr>
            <a:lvl4pPr lvl="3" rtl="0">
              <a:buNone/>
              <a:defRPr sz="800">
                <a:solidFill>
                  <a:srgbClr val="494985"/>
                </a:solidFill>
                <a:latin typeface="Quicksand"/>
                <a:ea typeface="Quicksand"/>
                <a:cs typeface="Quicksand"/>
                <a:sym typeface="Quicksand"/>
              </a:defRPr>
            </a:lvl4pPr>
            <a:lvl5pPr lvl="4" rtl="0">
              <a:buNone/>
              <a:defRPr sz="800">
                <a:solidFill>
                  <a:srgbClr val="494985"/>
                </a:solidFill>
                <a:latin typeface="Quicksand"/>
                <a:ea typeface="Quicksand"/>
                <a:cs typeface="Quicksand"/>
                <a:sym typeface="Quicksand"/>
              </a:defRPr>
            </a:lvl5pPr>
            <a:lvl6pPr lvl="5" rtl="0">
              <a:buNone/>
              <a:defRPr sz="800">
                <a:solidFill>
                  <a:srgbClr val="494985"/>
                </a:solidFill>
                <a:latin typeface="Quicksand"/>
                <a:ea typeface="Quicksand"/>
                <a:cs typeface="Quicksand"/>
                <a:sym typeface="Quicksand"/>
              </a:defRPr>
            </a:lvl6pPr>
            <a:lvl7pPr lvl="6" rtl="0">
              <a:buNone/>
              <a:defRPr sz="800">
                <a:solidFill>
                  <a:srgbClr val="494985"/>
                </a:solidFill>
                <a:latin typeface="Quicksand"/>
                <a:ea typeface="Quicksand"/>
                <a:cs typeface="Quicksand"/>
                <a:sym typeface="Quicksand"/>
              </a:defRPr>
            </a:lvl7pPr>
            <a:lvl8pPr lvl="7" rtl="0">
              <a:buNone/>
              <a:defRPr sz="800">
                <a:solidFill>
                  <a:srgbClr val="494985"/>
                </a:solidFill>
                <a:latin typeface="Quicksand"/>
                <a:ea typeface="Quicksand"/>
                <a:cs typeface="Quicksand"/>
                <a:sym typeface="Quicksand"/>
              </a:defRPr>
            </a:lvl8pPr>
            <a:lvl9pPr lvl="8" rtl="0">
              <a:buNone/>
              <a:defRPr sz="800">
                <a:solidFill>
                  <a:srgbClr val="494985"/>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GB"/>
              <a:t>‹#›</a:t>
            </a:fld>
            <a:endParaRPr/>
          </a:p>
        </p:txBody>
      </p:sp>
      <p:sp>
        <p:nvSpPr>
          <p:cNvPr id="45" name="Google Shape;45;p8"/>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1155CC">
            <a:alpha val="5590"/>
          </a:srgbClr>
        </a:solidFill>
      </p:bgPr>
    </p:bg>
    <p:spTree>
      <p:nvGrpSpPr>
        <p:cNvPr id="5" name="Shape 5"/>
        <p:cNvGrpSpPr/>
        <p:nvPr/>
      </p:nvGrpSpPr>
      <p:grpSpPr>
        <a:xfrm>
          <a:off x="0" y="0"/>
          <a:ext cx="0" cy="0"/>
          <a:chOff x="0" y="0"/>
          <a:chExt cx="0" cy="0"/>
        </a:xfrm>
      </p:grpSpPr>
      <p:sp>
        <p:nvSpPr>
          <p:cNvPr id="6" name="Google Shape;6;p1"/>
          <p:cNvSpPr/>
          <p:nvPr/>
        </p:nvSpPr>
        <p:spPr>
          <a:xfrm>
            <a:off x="0" y="2725"/>
            <a:ext cx="9144000" cy="30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0900" y="310900"/>
            <a:ext cx="8521500" cy="7068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dk1"/>
              </a:buClr>
              <a:buSzPts val="2800"/>
              <a:buFont typeface="Quicksand"/>
              <a:buNone/>
              <a:defRPr b="1" sz="2800">
                <a:solidFill>
                  <a:schemeClr val="dk1"/>
                </a:solidFill>
                <a:latin typeface="Quicksand"/>
                <a:ea typeface="Quicksand"/>
                <a:cs typeface="Quicksand"/>
                <a:sym typeface="Quicks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8" name="Google Shape;8;p1"/>
          <p:cNvSpPr txBox="1"/>
          <p:nvPr>
            <p:ph idx="1" type="body"/>
          </p:nvPr>
        </p:nvSpPr>
        <p:spPr>
          <a:xfrm>
            <a:off x="310900" y="1017725"/>
            <a:ext cx="8521500" cy="38103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indent="-317500" lvl="1" marL="9144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indent="-317500" lvl="2" marL="13716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indent="-317500" lvl="3" marL="18288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indent="-317500" lvl="4" marL="22860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indent="-317500" lvl="5" marL="27432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indent="-317500" lvl="6" marL="32004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indent="-317500" lvl="7" marL="36576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indent="-317500" lvl="8" marL="411480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p:txBody>
      </p:sp>
      <p:sp>
        <p:nvSpPr>
          <p:cNvPr id="9" name="Google Shape;9;p1"/>
          <p:cNvSpPr txBox="1"/>
          <p:nvPr>
            <p:ph idx="12" type="sldNum"/>
          </p:nvPr>
        </p:nvSpPr>
        <p:spPr>
          <a:xfrm>
            <a:off x="8832200" y="4829300"/>
            <a:ext cx="311700" cy="314100"/>
          </a:xfrm>
          <a:prstGeom prst="rect">
            <a:avLst/>
          </a:prstGeom>
          <a:noFill/>
          <a:ln>
            <a:noFill/>
          </a:ln>
        </p:spPr>
        <p:txBody>
          <a:bodyPr anchorCtr="0" anchor="ctr" bIns="91425" lIns="91425" spcFirstLastPara="1" rIns="91425" wrap="square" tIns="91425">
            <a:noAutofit/>
          </a:bodyPr>
          <a:lstStyle>
            <a:lvl1pPr lvl="0" rtl="0" algn="ctr">
              <a:buNone/>
              <a:defRPr sz="800">
                <a:solidFill>
                  <a:srgbClr val="494985"/>
                </a:solidFill>
                <a:latin typeface="Quicksand"/>
                <a:ea typeface="Quicksand"/>
                <a:cs typeface="Quicksand"/>
                <a:sym typeface="Quicksand"/>
              </a:defRPr>
            </a:lvl1pPr>
            <a:lvl2pPr lvl="1" rtl="0" algn="ctr">
              <a:buNone/>
              <a:defRPr sz="800">
                <a:solidFill>
                  <a:srgbClr val="494985"/>
                </a:solidFill>
                <a:latin typeface="Quicksand"/>
                <a:ea typeface="Quicksand"/>
                <a:cs typeface="Quicksand"/>
                <a:sym typeface="Quicksand"/>
              </a:defRPr>
            </a:lvl2pPr>
            <a:lvl3pPr lvl="2" rtl="0" algn="ctr">
              <a:buNone/>
              <a:defRPr sz="800">
                <a:solidFill>
                  <a:srgbClr val="494985"/>
                </a:solidFill>
                <a:latin typeface="Quicksand"/>
                <a:ea typeface="Quicksand"/>
                <a:cs typeface="Quicksand"/>
                <a:sym typeface="Quicksand"/>
              </a:defRPr>
            </a:lvl3pPr>
            <a:lvl4pPr lvl="3" rtl="0" algn="ctr">
              <a:buNone/>
              <a:defRPr sz="800">
                <a:solidFill>
                  <a:srgbClr val="494985"/>
                </a:solidFill>
                <a:latin typeface="Quicksand"/>
                <a:ea typeface="Quicksand"/>
                <a:cs typeface="Quicksand"/>
                <a:sym typeface="Quicksand"/>
              </a:defRPr>
            </a:lvl4pPr>
            <a:lvl5pPr lvl="4" rtl="0" algn="ctr">
              <a:buNone/>
              <a:defRPr sz="800">
                <a:solidFill>
                  <a:srgbClr val="494985"/>
                </a:solidFill>
                <a:latin typeface="Quicksand"/>
                <a:ea typeface="Quicksand"/>
                <a:cs typeface="Quicksand"/>
                <a:sym typeface="Quicksand"/>
              </a:defRPr>
            </a:lvl5pPr>
            <a:lvl6pPr lvl="5" rtl="0" algn="ctr">
              <a:buNone/>
              <a:defRPr sz="800">
                <a:solidFill>
                  <a:srgbClr val="494985"/>
                </a:solidFill>
                <a:latin typeface="Quicksand"/>
                <a:ea typeface="Quicksand"/>
                <a:cs typeface="Quicksand"/>
                <a:sym typeface="Quicksand"/>
              </a:defRPr>
            </a:lvl6pPr>
            <a:lvl7pPr lvl="6" rtl="0" algn="ctr">
              <a:buNone/>
              <a:defRPr sz="800">
                <a:solidFill>
                  <a:srgbClr val="494985"/>
                </a:solidFill>
                <a:latin typeface="Quicksand"/>
                <a:ea typeface="Quicksand"/>
                <a:cs typeface="Quicksand"/>
                <a:sym typeface="Quicksand"/>
              </a:defRPr>
            </a:lvl7pPr>
            <a:lvl8pPr lvl="7" rtl="0" algn="ctr">
              <a:buNone/>
              <a:defRPr sz="800">
                <a:solidFill>
                  <a:srgbClr val="494985"/>
                </a:solidFill>
                <a:latin typeface="Quicksand"/>
                <a:ea typeface="Quicksand"/>
                <a:cs typeface="Quicksand"/>
                <a:sym typeface="Quicksand"/>
              </a:defRPr>
            </a:lvl8pPr>
            <a:lvl9pPr lvl="8" rtl="0" algn="ctr">
              <a:buNone/>
              <a:defRPr sz="800">
                <a:solidFill>
                  <a:srgbClr val="494985"/>
                </a:solidFill>
                <a:latin typeface="Quicksand"/>
                <a:ea typeface="Quicksand"/>
                <a:cs typeface="Quicksand"/>
                <a:sym typeface="Quicksand"/>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hyperlink" Target="https://ncce.io/biged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hyperlink" Target="https://ncce.io/biged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hyperlink" Target="https://ncce.io/biged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s://ncce.io/biged3"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9" name="Shape 49"/>
        <p:cNvGrpSpPr/>
        <p:nvPr/>
      </p:nvGrpSpPr>
      <p:grpSpPr>
        <a:xfrm>
          <a:off x="0" y="0"/>
          <a:ext cx="0" cy="0"/>
          <a:chOff x="0" y="0"/>
          <a:chExt cx="0" cy="0"/>
        </a:xfrm>
      </p:grpSpPr>
      <p:sp>
        <p:nvSpPr>
          <p:cNvPr id="50" name="Google Shape;50;p9"/>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Lesson 3: Selection</a:t>
            </a:r>
            <a:endParaRPr/>
          </a:p>
        </p:txBody>
      </p:sp>
      <p:sp>
        <p:nvSpPr>
          <p:cNvPr id="51" name="Google Shape;51;p9"/>
          <p:cNvSpPr txBox="1"/>
          <p:nvPr>
            <p:ph idx="1" type="subTitle"/>
          </p:nvPr>
        </p:nvSpPr>
        <p:spPr>
          <a:xfrm>
            <a:off x="532725" y="2665400"/>
            <a:ext cx="8095800" cy="73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Year 7 – Programming essentials in Scratch: part 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5" name="Shape 135"/>
        <p:cNvGrpSpPr/>
        <p:nvPr/>
      </p:nvGrpSpPr>
      <p:grpSpPr>
        <a:xfrm>
          <a:off x="0" y="0"/>
          <a:ext cx="0" cy="0"/>
          <a:chOff x="0" y="0"/>
          <a:chExt cx="0" cy="0"/>
        </a:xfrm>
      </p:grpSpPr>
      <p:sp>
        <p:nvSpPr>
          <p:cNvPr id="136" name="Google Shape;136;p18"/>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Conditions and expressions: guess who?</a:t>
            </a:r>
            <a:endParaRPr/>
          </a:p>
        </p:txBody>
      </p:sp>
      <p:sp>
        <p:nvSpPr>
          <p:cNvPr id="137" name="Google Shape;137;p1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38" name="Google Shape;138;p18"/>
          <p:cNvSpPr txBox="1"/>
          <p:nvPr>
            <p:ph idx="2" type="body"/>
          </p:nvPr>
        </p:nvSpPr>
        <p:spPr>
          <a:xfrm>
            <a:off x="4736600" y="1170100"/>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39" name="Google Shape;139;p18"/>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pic>
        <p:nvPicPr>
          <p:cNvPr id="140" name="Google Shape;140;p18"/>
          <p:cNvPicPr preferRelativeResize="0"/>
          <p:nvPr/>
        </p:nvPicPr>
        <p:blipFill rotWithShape="1">
          <a:blip r:embed="rId3">
            <a:alphaModFix/>
          </a:blip>
          <a:srcRect b="55622" l="17572" r="59526" t="0"/>
          <a:stretch/>
        </p:blipFill>
        <p:spPr>
          <a:xfrm>
            <a:off x="4736600" y="1085525"/>
            <a:ext cx="1347798" cy="1567100"/>
          </a:xfrm>
          <a:prstGeom prst="rect">
            <a:avLst/>
          </a:prstGeom>
          <a:noFill/>
          <a:ln>
            <a:noFill/>
          </a:ln>
        </p:spPr>
      </p:pic>
      <p:pic>
        <p:nvPicPr>
          <p:cNvPr id="141" name="Google Shape;141;p18"/>
          <p:cNvPicPr preferRelativeResize="0"/>
          <p:nvPr/>
        </p:nvPicPr>
        <p:blipFill rotWithShape="1">
          <a:blip r:embed="rId3">
            <a:alphaModFix/>
          </a:blip>
          <a:srcRect b="55622" l="58241" r="17686" t="0"/>
          <a:stretch/>
        </p:blipFill>
        <p:spPr>
          <a:xfrm>
            <a:off x="6215550" y="2943300"/>
            <a:ext cx="1416749" cy="1567100"/>
          </a:xfrm>
          <a:prstGeom prst="rect">
            <a:avLst/>
          </a:prstGeom>
          <a:noFill/>
          <a:ln>
            <a:noFill/>
          </a:ln>
        </p:spPr>
      </p:pic>
      <p:pic>
        <p:nvPicPr>
          <p:cNvPr id="142" name="Google Shape;142;p18"/>
          <p:cNvPicPr preferRelativeResize="0"/>
          <p:nvPr/>
        </p:nvPicPr>
        <p:blipFill rotWithShape="1">
          <a:blip r:embed="rId4">
            <a:alphaModFix/>
          </a:blip>
          <a:srcRect b="37934" l="0" r="31262" t="0"/>
          <a:stretch/>
        </p:blipFill>
        <p:spPr>
          <a:xfrm>
            <a:off x="346175" y="1170100"/>
            <a:ext cx="3769109" cy="3528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40"/>
                                        </p:tgtEl>
                                      </p:cBhvr>
                                    </p:animEffect>
                                    <p:set>
                                      <p:cBhvr>
                                        <p:cTn dur="1" fill="hold">
                                          <p:stCondLst>
                                            <p:cond delay="1000"/>
                                          </p:stCondLst>
                                        </p:cTn>
                                        <p:tgtEl>
                                          <p:spTgt spid="14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6" name="Shape 146"/>
        <p:cNvGrpSpPr/>
        <p:nvPr/>
      </p:nvGrpSpPr>
      <p:grpSpPr>
        <a:xfrm>
          <a:off x="0" y="0"/>
          <a:ext cx="0" cy="0"/>
          <a:chOff x="0" y="0"/>
          <a:chExt cx="0" cy="0"/>
        </a:xfrm>
      </p:grpSpPr>
      <p:sp>
        <p:nvSpPr>
          <p:cNvPr id="147" name="Google Shape;147;p19"/>
          <p:cNvSpPr/>
          <p:nvPr/>
        </p:nvSpPr>
        <p:spPr>
          <a:xfrm>
            <a:off x="3886700" y="1626775"/>
            <a:ext cx="1699800" cy="2046000"/>
          </a:xfrm>
          <a:prstGeom prst="roundRect">
            <a:avLst>
              <a:gd fmla="val 16667" name="adj"/>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9"/>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Conditions and expressions: guess who?</a:t>
            </a:r>
            <a:endParaRPr/>
          </a:p>
        </p:txBody>
      </p:sp>
      <p:sp>
        <p:nvSpPr>
          <p:cNvPr id="149" name="Google Shape;149;p19"/>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50" name="Google Shape;150;p19"/>
          <p:cNvSpPr txBox="1"/>
          <p:nvPr>
            <p:ph idx="2" type="body"/>
          </p:nvPr>
        </p:nvSpPr>
        <p:spPr>
          <a:xfrm>
            <a:off x="2688350" y="144250"/>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51" name="Google Shape;151;p19"/>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pic>
        <p:nvPicPr>
          <p:cNvPr id="152" name="Google Shape;152;p19"/>
          <p:cNvPicPr preferRelativeResize="0"/>
          <p:nvPr/>
        </p:nvPicPr>
        <p:blipFill rotWithShape="1">
          <a:blip r:embed="rId3">
            <a:alphaModFix/>
          </a:blip>
          <a:srcRect b="55622" l="58241" r="17686" t="0"/>
          <a:stretch/>
        </p:blipFill>
        <p:spPr>
          <a:xfrm>
            <a:off x="4167300" y="1917450"/>
            <a:ext cx="1416749" cy="1567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6" name="Shape 156"/>
        <p:cNvGrpSpPr/>
        <p:nvPr/>
      </p:nvGrpSpPr>
      <p:grpSpPr>
        <a:xfrm>
          <a:off x="0" y="0"/>
          <a:ext cx="0" cy="0"/>
          <a:chOff x="0" y="0"/>
          <a:chExt cx="0" cy="0"/>
        </a:xfrm>
      </p:grpSpPr>
      <p:sp>
        <p:nvSpPr>
          <p:cNvPr id="157" name="Google Shape;157;p20"/>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We’re now going to build on our chat with Big Ed.</a:t>
            </a:r>
            <a:endParaRPr/>
          </a:p>
          <a:p>
            <a:pPr indent="0" lvl="0" marL="0" rtl="0" algn="l">
              <a:spcBef>
                <a:spcPts val="1600"/>
              </a:spcBef>
              <a:spcAft>
                <a:spcPts val="0"/>
              </a:spcAft>
              <a:buNone/>
            </a:pPr>
            <a:r>
              <a:rPr lang="en-GB"/>
              <a:t>Work in pairs, but complete your own worksheet.</a:t>
            </a:r>
            <a:endParaRPr/>
          </a:p>
          <a:p>
            <a:pPr indent="0" lvl="0" marL="0" rtl="0" algn="l">
              <a:spcBef>
                <a:spcPts val="1600"/>
              </a:spcBef>
              <a:spcAft>
                <a:spcPts val="1600"/>
              </a:spcAft>
              <a:buNone/>
            </a:pPr>
            <a:r>
              <a:rPr lang="en-GB"/>
              <a:t>Follow the link </a:t>
            </a:r>
            <a:r>
              <a:rPr lang="en-GB"/>
              <a:t>on your worksheet </a:t>
            </a:r>
            <a:r>
              <a:rPr lang="en-GB"/>
              <a:t>to the ‘Selection chat with Big Ed’ and use it to help you answer the questions on the worksheet. </a:t>
            </a:r>
            <a:endParaRPr/>
          </a:p>
        </p:txBody>
      </p:sp>
      <p:sp>
        <p:nvSpPr>
          <p:cNvPr id="158" name="Google Shape;158;p20"/>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More chat with Big Ed</a:t>
            </a:r>
            <a:endParaRPr/>
          </a:p>
        </p:txBody>
      </p:sp>
      <p:sp>
        <p:nvSpPr>
          <p:cNvPr id="159" name="Google Shape;159;p20"/>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60" name="Google Shape;160;p20"/>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pic>
        <p:nvPicPr>
          <p:cNvPr id="161" name="Google Shape;161;p20"/>
          <p:cNvPicPr preferRelativeResize="0"/>
          <p:nvPr/>
        </p:nvPicPr>
        <p:blipFill rotWithShape="1">
          <a:blip r:embed="rId3">
            <a:alphaModFix/>
          </a:blip>
          <a:srcRect b="13409" l="0" r="24511" t="9525"/>
          <a:stretch/>
        </p:blipFill>
        <p:spPr>
          <a:xfrm>
            <a:off x="4736600" y="1352100"/>
            <a:ext cx="4124475" cy="3003050"/>
          </a:xfrm>
          <a:prstGeom prst="rect">
            <a:avLst/>
          </a:prstGeom>
          <a:noFill/>
          <a:ln>
            <a:noFill/>
          </a:ln>
        </p:spPr>
      </p:pic>
      <p:sp>
        <p:nvSpPr>
          <p:cNvPr id="162" name="Google Shape;162;p20"/>
          <p:cNvSpPr txBox="1"/>
          <p:nvPr/>
        </p:nvSpPr>
        <p:spPr>
          <a:xfrm>
            <a:off x="5292650" y="4397225"/>
            <a:ext cx="2073000" cy="430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u="sng">
                <a:solidFill>
                  <a:schemeClr val="dk1"/>
                </a:solidFill>
                <a:latin typeface="Quicksand"/>
                <a:ea typeface="Quicksand"/>
                <a:cs typeface="Quicksand"/>
                <a:sym typeface="Quicksand"/>
                <a:hlinkClick r:id="rId4">
                  <a:extLst>
                    <a:ext uri="{A12FA001-AC4F-418D-AE19-62706E023703}">
                      <ahyp:hlinkClr val="tx"/>
                    </a:ext>
                  </a:extLst>
                </a:hlinkClick>
              </a:rPr>
              <a:t>ncce.io/biged2</a:t>
            </a:r>
            <a:endParaRPr sz="1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66" name="Shape 166"/>
        <p:cNvGrpSpPr/>
        <p:nvPr/>
      </p:nvGrpSpPr>
      <p:grpSpPr>
        <a:xfrm>
          <a:off x="0" y="0"/>
          <a:ext cx="0" cy="0"/>
          <a:chOff x="0" y="0"/>
          <a:chExt cx="0" cy="0"/>
        </a:xfrm>
      </p:grpSpPr>
      <p:sp>
        <p:nvSpPr>
          <p:cNvPr id="167" name="Google Shape;167;p21"/>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700"/>
              <a:t>With a partner, spend time reading the code on the right. Predict what you think will happen.</a:t>
            </a:r>
            <a:endParaRPr sz="1700"/>
          </a:p>
          <a:p>
            <a:pPr indent="0" lvl="0" marL="0" rtl="0" algn="l">
              <a:spcBef>
                <a:spcPts val="1600"/>
              </a:spcBef>
              <a:spcAft>
                <a:spcPts val="0"/>
              </a:spcAft>
              <a:buNone/>
            </a:pPr>
            <a:r>
              <a:rPr lang="en-GB" sz="1700"/>
              <a:t>Run the Scratch code at the link provided.</a:t>
            </a:r>
            <a:endParaRPr sz="1700"/>
          </a:p>
          <a:p>
            <a:pPr indent="-336550" lvl="0" marL="457200" rtl="0" algn="l">
              <a:spcBef>
                <a:spcPts val="1600"/>
              </a:spcBef>
              <a:spcAft>
                <a:spcPts val="0"/>
              </a:spcAft>
              <a:buSzPts val="1700"/>
              <a:buChar char="●"/>
            </a:pPr>
            <a:r>
              <a:rPr lang="en-GB" sz="1700"/>
              <a:t>Were your predictions correct?</a:t>
            </a:r>
            <a:endParaRPr sz="1700"/>
          </a:p>
          <a:p>
            <a:pPr indent="-336550" lvl="0" marL="457200" rtl="0" algn="l">
              <a:spcBef>
                <a:spcPts val="0"/>
              </a:spcBef>
              <a:spcAft>
                <a:spcPts val="0"/>
              </a:spcAft>
              <a:buSzPts val="1700"/>
              <a:buChar char="●"/>
            </a:pPr>
            <a:r>
              <a:rPr lang="en-GB" sz="1700"/>
              <a:t>Did anything surprise you about the code?</a:t>
            </a:r>
            <a:endParaRPr sz="1700"/>
          </a:p>
          <a:p>
            <a:pPr indent="-336550" lvl="0" marL="457200" rtl="0" algn="l">
              <a:spcBef>
                <a:spcPts val="0"/>
              </a:spcBef>
              <a:spcAft>
                <a:spcPts val="0"/>
              </a:spcAft>
              <a:buSzPts val="1700"/>
              <a:buChar char="●"/>
            </a:pPr>
            <a:r>
              <a:rPr lang="en-GB" sz="1700"/>
              <a:t>Did you miss anything out?</a:t>
            </a:r>
            <a:endParaRPr/>
          </a:p>
        </p:txBody>
      </p:sp>
      <p:sp>
        <p:nvSpPr>
          <p:cNvPr id="168" name="Google Shape;168;p21"/>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Predict</a:t>
            </a:r>
            <a:endParaRPr/>
          </a:p>
        </p:txBody>
      </p:sp>
      <p:sp>
        <p:nvSpPr>
          <p:cNvPr id="169" name="Google Shape;169;p21"/>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70" name="Google Shape;170;p21"/>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pic>
        <p:nvPicPr>
          <p:cNvPr id="171" name="Google Shape;171;p21"/>
          <p:cNvPicPr preferRelativeResize="0"/>
          <p:nvPr/>
        </p:nvPicPr>
        <p:blipFill>
          <a:blip r:embed="rId3">
            <a:alphaModFix/>
          </a:blip>
          <a:stretch>
            <a:fillRect/>
          </a:stretch>
        </p:blipFill>
        <p:spPr>
          <a:xfrm>
            <a:off x="4407400" y="1205726"/>
            <a:ext cx="4603574" cy="2984626"/>
          </a:xfrm>
          <a:prstGeom prst="rect">
            <a:avLst/>
          </a:prstGeom>
          <a:noFill/>
          <a:ln>
            <a:noFill/>
          </a:ln>
        </p:spPr>
      </p:pic>
      <p:sp>
        <p:nvSpPr>
          <p:cNvPr id="172" name="Google Shape;172;p21"/>
          <p:cNvSpPr txBox="1"/>
          <p:nvPr/>
        </p:nvSpPr>
        <p:spPr>
          <a:xfrm>
            <a:off x="5889625" y="4378375"/>
            <a:ext cx="2073000" cy="430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u="sng">
                <a:solidFill>
                  <a:schemeClr val="dk1"/>
                </a:solidFill>
                <a:latin typeface="Quicksand"/>
                <a:ea typeface="Quicksand"/>
                <a:cs typeface="Quicksand"/>
                <a:sym typeface="Quicksand"/>
                <a:hlinkClick r:id="rId4">
                  <a:extLst>
                    <a:ext uri="{A12FA001-AC4F-418D-AE19-62706E023703}">
                      <ahyp:hlinkClr val="tx"/>
                    </a:ext>
                  </a:extLst>
                </a:hlinkClick>
              </a:rPr>
              <a:t>ncce.io/biged2</a:t>
            </a:r>
            <a:endParaRPr sz="18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76" name="Shape 176"/>
        <p:cNvGrpSpPr/>
        <p:nvPr/>
      </p:nvGrpSpPr>
      <p:grpSpPr>
        <a:xfrm>
          <a:off x="0" y="0"/>
          <a:ext cx="0" cy="0"/>
          <a:chOff x="0" y="0"/>
          <a:chExt cx="0" cy="0"/>
        </a:xfrm>
      </p:grpSpPr>
      <p:sp>
        <p:nvSpPr>
          <p:cNvPr id="177" name="Google Shape;177;p22"/>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GB" sz="1700"/>
              <a:t>Continue with the worksheet</a:t>
            </a:r>
            <a:endParaRPr sz="1700"/>
          </a:p>
          <a:p>
            <a:pPr indent="-336550" lvl="0" marL="457200" rtl="0" algn="l">
              <a:spcBef>
                <a:spcPts val="1600"/>
              </a:spcBef>
              <a:spcAft>
                <a:spcPts val="0"/>
              </a:spcAft>
              <a:buSzPts val="1700"/>
              <a:buChar char="●"/>
            </a:pPr>
            <a:r>
              <a:rPr lang="en-GB" sz="1700"/>
              <a:t>Work in pairs, and discuss each question together, but you must fill in your own worksheet in your own words</a:t>
            </a:r>
            <a:endParaRPr sz="1700"/>
          </a:p>
          <a:p>
            <a:pPr indent="-336550" lvl="0" marL="457200" rtl="0" algn="l">
              <a:spcBef>
                <a:spcPts val="1600"/>
              </a:spcBef>
              <a:spcAft>
                <a:spcPts val="0"/>
              </a:spcAft>
              <a:buSzPts val="1700"/>
              <a:buChar char="●"/>
            </a:pPr>
            <a:r>
              <a:rPr lang="en-GB" sz="1700"/>
              <a:t>Follow the instructions and investigate how the code works</a:t>
            </a:r>
            <a:endParaRPr sz="1700"/>
          </a:p>
          <a:p>
            <a:pPr indent="-336550" lvl="0" marL="457200" rtl="0" algn="l">
              <a:spcBef>
                <a:spcPts val="1600"/>
              </a:spcBef>
              <a:spcAft>
                <a:spcPts val="0"/>
              </a:spcAft>
              <a:buSzPts val="1700"/>
              <a:buChar char="●"/>
            </a:pPr>
            <a:r>
              <a:rPr lang="en-GB" sz="1700"/>
              <a:t>Don’t wait for your teacher to instruct you to move on to the next section</a:t>
            </a:r>
            <a:endParaRPr sz="1700"/>
          </a:p>
          <a:p>
            <a:pPr indent="0" lvl="0" marL="0" rtl="0" algn="l">
              <a:spcBef>
                <a:spcPts val="1600"/>
              </a:spcBef>
              <a:spcAft>
                <a:spcPts val="1600"/>
              </a:spcAft>
              <a:buNone/>
            </a:pPr>
            <a:r>
              <a:t/>
            </a:r>
            <a:endParaRPr sz="1700"/>
          </a:p>
        </p:txBody>
      </p:sp>
      <p:sp>
        <p:nvSpPr>
          <p:cNvPr id="178" name="Google Shape;178;p22"/>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Investigate and modify</a:t>
            </a:r>
            <a:endParaRPr/>
          </a:p>
        </p:txBody>
      </p:sp>
      <p:sp>
        <p:nvSpPr>
          <p:cNvPr id="179" name="Google Shape;179;p22"/>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80" name="Google Shape;180;p22"/>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pic>
        <p:nvPicPr>
          <p:cNvPr id="181" name="Google Shape;181;p22"/>
          <p:cNvPicPr preferRelativeResize="0"/>
          <p:nvPr/>
        </p:nvPicPr>
        <p:blipFill>
          <a:blip r:embed="rId3">
            <a:alphaModFix/>
          </a:blip>
          <a:stretch>
            <a:fillRect/>
          </a:stretch>
        </p:blipFill>
        <p:spPr>
          <a:xfrm>
            <a:off x="4407400" y="1205726"/>
            <a:ext cx="4603574" cy="2984626"/>
          </a:xfrm>
          <a:prstGeom prst="rect">
            <a:avLst/>
          </a:prstGeom>
          <a:noFill/>
          <a:ln>
            <a:noFill/>
          </a:ln>
        </p:spPr>
      </p:pic>
      <p:sp>
        <p:nvSpPr>
          <p:cNvPr id="182" name="Google Shape;182;p22"/>
          <p:cNvSpPr txBox="1"/>
          <p:nvPr/>
        </p:nvSpPr>
        <p:spPr>
          <a:xfrm>
            <a:off x="5889625" y="4378375"/>
            <a:ext cx="2073000" cy="430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u="sng">
                <a:solidFill>
                  <a:schemeClr val="dk1"/>
                </a:solidFill>
                <a:latin typeface="Quicksand"/>
                <a:ea typeface="Quicksand"/>
                <a:cs typeface="Quicksand"/>
                <a:sym typeface="Quicksand"/>
                <a:hlinkClick r:id="rId4">
                  <a:extLst>
                    <a:ext uri="{A12FA001-AC4F-418D-AE19-62706E023703}">
                      <ahyp:hlinkClr val="tx"/>
                    </a:ext>
                  </a:extLst>
                </a:hlinkClick>
              </a:rPr>
              <a:t>ncce.io/biged2</a:t>
            </a:r>
            <a:endParaRPr sz="1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86" name="Shape 186"/>
        <p:cNvGrpSpPr/>
        <p:nvPr/>
      </p:nvGrpSpPr>
      <p:grpSpPr>
        <a:xfrm>
          <a:off x="0" y="0"/>
          <a:ext cx="0" cy="0"/>
          <a:chOff x="0" y="0"/>
          <a:chExt cx="0" cy="0"/>
        </a:xfrm>
      </p:grpSpPr>
      <p:sp>
        <p:nvSpPr>
          <p:cNvPr id="187" name="Google Shape;187;p23"/>
          <p:cNvSpPr txBox="1"/>
          <p:nvPr>
            <p:ph idx="1" type="body"/>
          </p:nvPr>
        </p:nvSpPr>
        <p:spPr>
          <a:xfrm>
            <a:off x="310900" y="1170124"/>
            <a:ext cx="4096500" cy="7464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GB" sz="1700"/>
              <a:t>What is the purpose of the following three blocks of code?</a:t>
            </a:r>
            <a:endParaRPr sz="1700"/>
          </a:p>
          <a:p>
            <a:pPr indent="0" lvl="0" marL="0" rtl="0" algn="l">
              <a:spcBef>
                <a:spcPts val="1600"/>
              </a:spcBef>
              <a:spcAft>
                <a:spcPts val="0"/>
              </a:spcAft>
              <a:buNone/>
            </a:pPr>
            <a:r>
              <a:t/>
            </a:r>
            <a:endParaRPr sz="1700"/>
          </a:p>
          <a:p>
            <a:pPr indent="0" lvl="0" marL="0" rtl="0" algn="l">
              <a:spcBef>
                <a:spcPts val="1600"/>
              </a:spcBef>
              <a:spcAft>
                <a:spcPts val="0"/>
              </a:spcAft>
              <a:buNone/>
            </a:pPr>
            <a:r>
              <a:t/>
            </a:r>
            <a:endParaRPr sz="1700"/>
          </a:p>
          <a:p>
            <a:pPr indent="0" lvl="0" marL="457200" rtl="0" algn="l">
              <a:spcBef>
                <a:spcPts val="1600"/>
              </a:spcBef>
              <a:spcAft>
                <a:spcPts val="0"/>
              </a:spcAft>
              <a:buNone/>
            </a:pPr>
            <a:r>
              <a:t/>
            </a:r>
            <a:endParaRPr sz="1700"/>
          </a:p>
          <a:p>
            <a:pPr indent="0" lvl="0" marL="457200" rtl="0" algn="l">
              <a:spcBef>
                <a:spcPts val="1600"/>
              </a:spcBef>
              <a:spcAft>
                <a:spcPts val="0"/>
              </a:spcAft>
              <a:buNone/>
            </a:pPr>
            <a:r>
              <a:t/>
            </a:r>
            <a:endParaRPr sz="1700"/>
          </a:p>
          <a:p>
            <a:pPr indent="0" lvl="0" marL="0" rtl="0" algn="l">
              <a:spcBef>
                <a:spcPts val="1600"/>
              </a:spcBef>
              <a:spcAft>
                <a:spcPts val="1600"/>
              </a:spcAft>
              <a:buNone/>
            </a:pPr>
            <a:r>
              <a:t/>
            </a:r>
            <a:endParaRPr sz="1700"/>
          </a:p>
        </p:txBody>
      </p:sp>
      <p:sp>
        <p:nvSpPr>
          <p:cNvPr id="188" name="Google Shape;188;p23"/>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Investigate answers</a:t>
            </a:r>
            <a:endParaRPr/>
          </a:p>
        </p:txBody>
      </p:sp>
      <p:sp>
        <p:nvSpPr>
          <p:cNvPr id="189" name="Google Shape;189;p2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90" name="Google Shape;190;p23"/>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pic>
        <p:nvPicPr>
          <p:cNvPr id="191" name="Google Shape;191;p23"/>
          <p:cNvPicPr preferRelativeResize="0"/>
          <p:nvPr/>
        </p:nvPicPr>
        <p:blipFill rotWithShape="1">
          <a:blip r:embed="rId3">
            <a:alphaModFix/>
          </a:blip>
          <a:srcRect b="44444" l="0" r="30680" t="0"/>
          <a:stretch/>
        </p:blipFill>
        <p:spPr>
          <a:xfrm>
            <a:off x="6036412" y="1223100"/>
            <a:ext cx="1831075" cy="2407791"/>
          </a:xfrm>
          <a:prstGeom prst="rect">
            <a:avLst/>
          </a:prstGeom>
          <a:noFill/>
          <a:ln>
            <a:noFill/>
          </a:ln>
        </p:spPr>
      </p:pic>
      <p:sp>
        <p:nvSpPr>
          <p:cNvPr id="192" name="Google Shape;192;p23"/>
          <p:cNvSpPr txBox="1"/>
          <p:nvPr/>
        </p:nvSpPr>
        <p:spPr>
          <a:xfrm>
            <a:off x="351200" y="2733350"/>
            <a:ext cx="4056300" cy="16557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chemeClr val="dk1"/>
              </a:buClr>
              <a:buSzPts val="1700"/>
              <a:buFont typeface="Quicksand"/>
              <a:buChar char="●"/>
            </a:pPr>
            <a:r>
              <a:rPr lang="en-GB" sz="1700">
                <a:solidFill>
                  <a:schemeClr val="dk1"/>
                </a:solidFill>
                <a:latin typeface="Quicksand"/>
                <a:ea typeface="Quicksand"/>
                <a:cs typeface="Quicksand"/>
                <a:sym typeface="Quicksand"/>
              </a:rPr>
              <a:t>They </a:t>
            </a:r>
            <a:r>
              <a:rPr b="1" lang="en-GB" sz="1700">
                <a:solidFill>
                  <a:schemeClr val="dk1"/>
                </a:solidFill>
                <a:latin typeface="Quicksand"/>
                <a:ea typeface="Quicksand"/>
                <a:cs typeface="Quicksand"/>
                <a:sym typeface="Quicksand"/>
              </a:rPr>
              <a:t>call</a:t>
            </a:r>
            <a:r>
              <a:rPr lang="en-GB" sz="1700">
                <a:solidFill>
                  <a:schemeClr val="dk1"/>
                </a:solidFill>
                <a:latin typeface="Quicksand"/>
                <a:ea typeface="Quicksand"/>
                <a:cs typeface="Quicksand"/>
                <a:sym typeface="Quicksand"/>
              </a:rPr>
              <a:t> the three subroutines in the specified sequence</a:t>
            </a:r>
            <a:endParaRPr>
              <a:latin typeface="Quicksand"/>
              <a:ea typeface="Quicksand"/>
              <a:cs typeface="Quicksand"/>
              <a:sym typeface="Quicksa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96" name="Shape 196"/>
        <p:cNvGrpSpPr/>
        <p:nvPr/>
      </p:nvGrpSpPr>
      <p:grpSpPr>
        <a:xfrm>
          <a:off x="0" y="0"/>
          <a:ext cx="0" cy="0"/>
          <a:chOff x="0" y="0"/>
          <a:chExt cx="0" cy="0"/>
        </a:xfrm>
      </p:grpSpPr>
      <p:sp>
        <p:nvSpPr>
          <p:cNvPr id="197" name="Google Shape;197;p24"/>
          <p:cNvSpPr txBox="1"/>
          <p:nvPr>
            <p:ph idx="1" type="body"/>
          </p:nvPr>
        </p:nvSpPr>
        <p:spPr>
          <a:xfrm>
            <a:off x="310900" y="1170124"/>
            <a:ext cx="4096500" cy="8373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GB" sz="1700"/>
              <a:t>Explain what the following block of code does</a:t>
            </a:r>
            <a:r>
              <a:rPr lang="en-GB" sz="1700"/>
              <a:t>?</a:t>
            </a:r>
            <a:endParaRPr sz="1700"/>
          </a:p>
          <a:p>
            <a:pPr indent="0" lvl="0" marL="0" rtl="0" algn="l">
              <a:spcBef>
                <a:spcPts val="1600"/>
              </a:spcBef>
              <a:spcAft>
                <a:spcPts val="0"/>
              </a:spcAft>
              <a:buNone/>
            </a:pPr>
            <a:r>
              <a:t/>
            </a:r>
            <a:endParaRPr sz="1700"/>
          </a:p>
          <a:p>
            <a:pPr indent="0" lvl="0" marL="0" rtl="0" algn="l">
              <a:spcBef>
                <a:spcPts val="1600"/>
              </a:spcBef>
              <a:spcAft>
                <a:spcPts val="0"/>
              </a:spcAft>
              <a:buNone/>
            </a:pPr>
            <a:r>
              <a:t/>
            </a:r>
            <a:endParaRPr sz="1700"/>
          </a:p>
          <a:p>
            <a:pPr indent="0" lvl="0" marL="457200" rtl="0" algn="l">
              <a:spcBef>
                <a:spcPts val="1600"/>
              </a:spcBef>
              <a:spcAft>
                <a:spcPts val="0"/>
              </a:spcAft>
              <a:buNone/>
            </a:pPr>
            <a:r>
              <a:t/>
            </a:r>
            <a:endParaRPr sz="1700"/>
          </a:p>
          <a:p>
            <a:pPr indent="0" lvl="0" marL="0" rtl="0" algn="l">
              <a:spcBef>
                <a:spcPts val="1600"/>
              </a:spcBef>
              <a:spcAft>
                <a:spcPts val="1600"/>
              </a:spcAft>
              <a:buNone/>
            </a:pPr>
            <a:r>
              <a:t/>
            </a:r>
            <a:endParaRPr sz="1700"/>
          </a:p>
        </p:txBody>
      </p:sp>
      <p:sp>
        <p:nvSpPr>
          <p:cNvPr id="198" name="Google Shape;198;p24"/>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Investigate answers</a:t>
            </a:r>
            <a:endParaRPr/>
          </a:p>
        </p:txBody>
      </p:sp>
      <p:sp>
        <p:nvSpPr>
          <p:cNvPr id="199" name="Google Shape;199;p2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00" name="Google Shape;200;p2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pic>
        <p:nvPicPr>
          <p:cNvPr id="201" name="Google Shape;201;p24"/>
          <p:cNvPicPr preferRelativeResize="0"/>
          <p:nvPr/>
        </p:nvPicPr>
        <p:blipFill rotWithShape="1">
          <a:blip r:embed="rId3">
            <a:alphaModFix/>
          </a:blip>
          <a:srcRect b="36976" l="0" r="31058" t="0"/>
          <a:stretch/>
        </p:blipFill>
        <p:spPr>
          <a:xfrm>
            <a:off x="4736600" y="1616025"/>
            <a:ext cx="4127275" cy="1722175"/>
          </a:xfrm>
          <a:prstGeom prst="rect">
            <a:avLst/>
          </a:prstGeom>
          <a:noFill/>
          <a:ln>
            <a:noFill/>
          </a:ln>
        </p:spPr>
      </p:pic>
      <p:sp>
        <p:nvSpPr>
          <p:cNvPr id="202" name="Google Shape;202;p24"/>
          <p:cNvSpPr txBox="1"/>
          <p:nvPr/>
        </p:nvSpPr>
        <p:spPr>
          <a:xfrm>
            <a:off x="351200" y="2431375"/>
            <a:ext cx="4030800" cy="23979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chemeClr val="dk1"/>
              </a:buClr>
              <a:buSzPts val="1700"/>
              <a:buFont typeface="Quicksand"/>
              <a:buChar char="●"/>
            </a:pPr>
            <a:r>
              <a:rPr lang="en-GB" sz="1700">
                <a:solidFill>
                  <a:schemeClr val="dk1"/>
                </a:solidFill>
                <a:latin typeface="Quicksand"/>
                <a:ea typeface="Quicksand"/>
                <a:cs typeface="Quicksand"/>
                <a:sym typeface="Quicksand"/>
              </a:rPr>
              <a:t>If the data linked to the </a:t>
            </a:r>
            <a:r>
              <a:rPr b="1" lang="en-GB" sz="1700">
                <a:solidFill>
                  <a:schemeClr val="dk1"/>
                </a:solidFill>
                <a:latin typeface="Quicksand"/>
                <a:ea typeface="Quicksand"/>
                <a:cs typeface="Quicksand"/>
                <a:sym typeface="Quicksand"/>
              </a:rPr>
              <a:t>variable</a:t>
            </a:r>
            <a:r>
              <a:rPr lang="en-GB" sz="1700">
                <a:solidFill>
                  <a:schemeClr val="dk1"/>
                </a:solidFill>
                <a:latin typeface="Quicksand"/>
                <a:ea typeface="Quicksand"/>
                <a:cs typeface="Quicksand"/>
                <a:sym typeface="Quicksand"/>
              </a:rPr>
              <a:t> ‘health’ </a:t>
            </a:r>
            <a:r>
              <a:rPr b="1" lang="en-GB" sz="1700">
                <a:solidFill>
                  <a:schemeClr val="dk1"/>
                </a:solidFill>
                <a:latin typeface="Quicksand"/>
                <a:ea typeface="Quicksand"/>
                <a:cs typeface="Quicksand"/>
                <a:sym typeface="Quicksand"/>
              </a:rPr>
              <a:t>evaluates</a:t>
            </a:r>
            <a:r>
              <a:rPr lang="en-GB" sz="1700">
                <a:solidFill>
                  <a:schemeClr val="dk1"/>
                </a:solidFill>
                <a:latin typeface="Quicksand"/>
                <a:ea typeface="Quicksand"/>
                <a:cs typeface="Quicksand"/>
                <a:sym typeface="Quicksand"/>
              </a:rPr>
              <a:t> to ‘true’, then Big Ed will say “Good, glad to hear it” for 2 seconds </a:t>
            </a:r>
            <a:endParaRPr sz="1700">
              <a:solidFill>
                <a:schemeClr val="dk1"/>
              </a:solidFill>
              <a:latin typeface="Quicksand"/>
              <a:ea typeface="Quicksand"/>
              <a:cs typeface="Quicksand"/>
              <a:sym typeface="Quicksand"/>
            </a:endParaRPr>
          </a:p>
          <a:p>
            <a:pPr indent="0" lvl="0" marL="457200" rtl="0" algn="l">
              <a:lnSpc>
                <a:spcPct val="115000"/>
              </a:lnSpc>
              <a:spcBef>
                <a:spcPts val="1600"/>
              </a:spcBef>
              <a:spcAft>
                <a:spcPts val="1600"/>
              </a:spcAft>
              <a:buNone/>
            </a:pPr>
            <a:r>
              <a:rPr lang="en-GB" sz="1700">
                <a:solidFill>
                  <a:schemeClr val="dk1"/>
                </a:solidFill>
                <a:latin typeface="Quicksand"/>
                <a:ea typeface="Quicksand"/>
                <a:cs typeface="Quicksand"/>
                <a:sym typeface="Quicksand"/>
              </a:rPr>
              <a:t>(i.e. if the user has responded “yes” to the question)</a:t>
            </a:r>
            <a:endParaRPr>
              <a:latin typeface="Quicksand"/>
              <a:ea typeface="Quicksand"/>
              <a:cs typeface="Quicksand"/>
              <a:sym typeface="Quicksa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06" name="Shape 206"/>
        <p:cNvGrpSpPr/>
        <p:nvPr/>
      </p:nvGrpSpPr>
      <p:grpSpPr>
        <a:xfrm>
          <a:off x="0" y="0"/>
          <a:ext cx="0" cy="0"/>
          <a:chOff x="0" y="0"/>
          <a:chExt cx="0" cy="0"/>
        </a:xfrm>
      </p:grpSpPr>
      <p:sp>
        <p:nvSpPr>
          <p:cNvPr id="207" name="Google Shape;207;p25"/>
          <p:cNvSpPr txBox="1"/>
          <p:nvPr>
            <p:ph idx="1" type="body"/>
          </p:nvPr>
        </p:nvSpPr>
        <p:spPr>
          <a:xfrm>
            <a:off x="310900" y="1170124"/>
            <a:ext cx="4096500" cy="8373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GB" sz="1700"/>
              <a:t>What happens if you say “No” when asked “Are you OK?”</a:t>
            </a:r>
            <a:endParaRPr sz="1700"/>
          </a:p>
          <a:p>
            <a:pPr indent="0" lvl="0" marL="0" rtl="0" algn="l">
              <a:spcBef>
                <a:spcPts val="1600"/>
              </a:spcBef>
              <a:spcAft>
                <a:spcPts val="0"/>
              </a:spcAft>
              <a:buNone/>
            </a:pPr>
            <a:r>
              <a:t/>
            </a:r>
            <a:endParaRPr sz="1700"/>
          </a:p>
          <a:p>
            <a:pPr indent="0" lvl="0" marL="0" rtl="0" algn="l">
              <a:spcBef>
                <a:spcPts val="1600"/>
              </a:spcBef>
              <a:spcAft>
                <a:spcPts val="0"/>
              </a:spcAft>
              <a:buNone/>
            </a:pPr>
            <a:r>
              <a:t/>
            </a:r>
            <a:endParaRPr sz="1700"/>
          </a:p>
          <a:p>
            <a:pPr indent="0" lvl="0" marL="457200" rtl="0" algn="l">
              <a:spcBef>
                <a:spcPts val="1600"/>
              </a:spcBef>
              <a:spcAft>
                <a:spcPts val="0"/>
              </a:spcAft>
              <a:buNone/>
            </a:pPr>
            <a:r>
              <a:t/>
            </a:r>
            <a:endParaRPr sz="1700"/>
          </a:p>
          <a:p>
            <a:pPr indent="0" lvl="0" marL="0" rtl="0" algn="l">
              <a:spcBef>
                <a:spcPts val="1600"/>
              </a:spcBef>
              <a:spcAft>
                <a:spcPts val="1600"/>
              </a:spcAft>
              <a:buNone/>
            </a:pPr>
            <a:r>
              <a:t/>
            </a:r>
            <a:endParaRPr sz="1700"/>
          </a:p>
        </p:txBody>
      </p:sp>
      <p:sp>
        <p:nvSpPr>
          <p:cNvPr id="208" name="Google Shape;208;p25"/>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Investigate answers</a:t>
            </a:r>
            <a:endParaRPr/>
          </a:p>
        </p:txBody>
      </p:sp>
      <p:sp>
        <p:nvSpPr>
          <p:cNvPr id="209" name="Google Shape;209;p2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10" name="Google Shape;210;p2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sp>
        <p:nvSpPr>
          <p:cNvPr id="211" name="Google Shape;211;p25"/>
          <p:cNvSpPr txBox="1"/>
          <p:nvPr/>
        </p:nvSpPr>
        <p:spPr>
          <a:xfrm>
            <a:off x="351200" y="2431375"/>
            <a:ext cx="4030800" cy="23979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chemeClr val="dk1"/>
              </a:buClr>
              <a:buSzPts val="1700"/>
              <a:buFont typeface="Quicksand"/>
              <a:buChar char="●"/>
            </a:pPr>
            <a:r>
              <a:rPr lang="en-GB" sz="1700">
                <a:solidFill>
                  <a:schemeClr val="dk1"/>
                </a:solidFill>
                <a:latin typeface="Quicksand"/>
                <a:ea typeface="Quicksand"/>
                <a:cs typeface="Quicksand"/>
                <a:sym typeface="Quicksand"/>
              </a:rPr>
              <a:t>Big Ed will say “I have another question”</a:t>
            </a:r>
            <a:endParaRPr sz="1700">
              <a:solidFill>
                <a:schemeClr val="dk1"/>
              </a:solidFill>
              <a:latin typeface="Quicksand"/>
              <a:ea typeface="Quicksand"/>
              <a:cs typeface="Quicksand"/>
              <a:sym typeface="Quicksand"/>
            </a:endParaRPr>
          </a:p>
          <a:p>
            <a:pPr indent="-336550" lvl="0" marL="457200" rtl="0" algn="l">
              <a:lnSpc>
                <a:spcPct val="115000"/>
              </a:lnSpc>
              <a:spcBef>
                <a:spcPts val="0"/>
              </a:spcBef>
              <a:spcAft>
                <a:spcPts val="0"/>
              </a:spcAft>
              <a:buClr>
                <a:schemeClr val="dk1"/>
              </a:buClr>
              <a:buSzPts val="1700"/>
              <a:buFont typeface="Quicksand"/>
              <a:buChar char="●"/>
            </a:pPr>
            <a:r>
              <a:rPr lang="en-GB" sz="1700">
                <a:solidFill>
                  <a:schemeClr val="dk1"/>
                </a:solidFill>
                <a:latin typeface="Quicksand"/>
                <a:ea typeface="Quicksand"/>
                <a:cs typeface="Quicksand"/>
                <a:sym typeface="Quicksand"/>
              </a:rPr>
              <a:t>As there is no </a:t>
            </a:r>
            <a:r>
              <a:rPr b="1" lang="en-GB" sz="1700">
                <a:solidFill>
                  <a:schemeClr val="dk1"/>
                </a:solidFill>
                <a:latin typeface="Quicksand"/>
                <a:ea typeface="Quicksand"/>
                <a:cs typeface="Quicksand"/>
                <a:sym typeface="Quicksand"/>
              </a:rPr>
              <a:t>Else</a:t>
            </a:r>
            <a:r>
              <a:rPr lang="en-GB" sz="1700">
                <a:solidFill>
                  <a:schemeClr val="dk1"/>
                </a:solidFill>
                <a:latin typeface="Quicksand"/>
                <a:ea typeface="Quicksand"/>
                <a:cs typeface="Quicksand"/>
                <a:sym typeface="Quicksand"/>
              </a:rPr>
              <a:t> and the answer isn’t “yes”, there is no instruction for how to respond to that answer</a:t>
            </a:r>
            <a:endParaRPr sz="1700">
              <a:solidFill>
                <a:schemeClr val="dk1"/>
              </a:solidFill>
              <a:latin typeface="Quicksand"/>
              <a:ea typeface="Quicksand"/>
              <a:cs typeface="Quicksand"/>
              <a:sym typeface="Quicksand"/>
            </a:endParaRPr>
          </a:p>
          <a:p>
            <a:pPr indent="-336550" lvl="0" marL="457200" rtl="0" algn="l">
              <a:lnSpc>
                <a:spcPct val="115000"/>
              </a:lnSpc>
              <a:spcBef>
                <a:spcPts val="0"/>
              </a:spcBef>
              <a:spcAft>
                <a:spcPts val="0"/>
              </a:spcAft>
              <a:buClr>
                <a:schemeClr val="dk1"/>
              </a:buClr>
              <a:buSzPts val="1700"/>
              <a:buFont typeface="Quicksand"/>
              <a:buChar char="●"/>
            </a:pPr>
            <a:r>
              <a:rPr lang="en-GB" sz="1700">
                <a:solidFill>
                  <a:schemeClr val="dk1"/>
                </a:solidFill>
                <a:latin typeface="Quicksand"/>
                <a:ea typeface="Quicksand"/>
                <a:cs typeface="Quicksand"/>
                <a:sym typeface="Quicksand"/>
              </a:rPr>
              <a:t>The final line is </a:t>
            </a:r>
            <a:r>
              <a:rPr b="1" lang="en-GB" sz="1700">
                <a:solidFill>
                  <a:schemeClr val="dk1"/>
                </a:solidFill>
                <a:latin typeface="Quicksand"/>
                <a:ea typeface="Quicksand"/>
                <a:cs typeface="Quicksand"/>
                <a:sym typeface="Quicksand"/>
              </a:rPr>
              <a:t>not</a:t>
            </a:r>
            <a:r>
              <a:rPr lang="en-GB" sz="1700">
                <a:solidFill>
                  <a:schemeClr val="dk1"/>
                </a:solidFill>
                <a:latin typeface="Quicksand"/>
                <a:ea typeface="Quicksand"/>
                <a:cs typeface="Quicksand"/>
                <a:sym typeface="Quicksand"/>
              </a:rPr>
              <a:t> the </a:t>
            </a:r>
            <a:r>
              <a:rPr b="1" lang="en-GB" sz="1700">
                <a:solidFill>
                  <a:schemeClr val="dk1"/>
                </a:solidFill>
                <a:latin typeface="Quicksand"/>
                <a:ea typeface="Quicksand"/>
                <a:cs typeface="Quicksand"/>
                <a:sym typeface="Quicksand"/>
              </a:rPr>
              <a:t>Else</a:t>
            </a:r>
            <a:endParaRPr b="1" sz="1700">
              <a:solidFill>
                <a:schemeClr val="dk1"/>
              </a:solidFill>
              <a:latin typeface="Quicksand"/>
              <a:ea typeface="Quicksand"/>
              <a:cs typeface="Quicksand"/>
              <a:sym typeface="Quicksand"/>
            </a:endParaRPr>
          </a:p>
        </p:txBody>
      </p:sp>
      <p:pic>
        <p:nvPicPr>
          <p:cNvPr id="212" name="Google Shape;212;p25"/>
          <p:cNvPicPr preferRelativeResize="0"/>
          <p:nvPr/>
        </p:nvPicPr>
        <p:blipFill rotWithShape="1">
          <a:blip r:embed="rId3">
            <a:alphaModFix/>
          </a:blip>
          <a:srcRect b="37245" l="0" r="31754" t="0"/>
          <a:stretch/>
        </p:blipFill>
        <p:spPr>
          <a:xfrm>
            <a:off x="5323525" y="1170125"/>
            <a:ext cx="3084951" cy="29091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16" name="Shape 216"/>
        <p:cNvGrpSpPr/>
        <p:nvPr/>
      </p:nvGrpSpPr>
      <p:grpSpPr>
        <a:xfrm>
          <a:off x="0" y="0"/>
          <a:ext cx="0" cy="0"/>
          <a:chOff x="0" y="0"/>
          <a:chExt cx="0" cy="0"/>
        </a:xfrm>
      </p:grpSpPr>
      <p:sp>
        <p:nvSpPr>
          <p:cNvPr id="217" name="Google Shape;217;p26"/>
          <p:cNvSpPr txBox="1"/>
          <p:nvPr>
            <p:ph idx="1" type="body"/>
          </p:nvPr>
        </p:nvSpPr>
        <p:spPr>
          <a:xfrm>
            <a:off x="310900" y="1170124"/>
            <a:ext cx="4096500" cy="8373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GB" sz="1700"/>
              <a:t>What happens if you say “No” when asked if it is your birthday?</a:t>
            </a:r>
            <a:endParaRPr sz="1700"/>
          </a:p>
          <a:p>
            <a:pPr indent="0" lvl="0" marL="0" rtl="0" algn="l">
              <a:spcBef>
                <a:spcPts val="1600"/>
              </a:spcBef>
              <a:spcAft>
                <a:spcPts val="0"/>
              </a:spcAft>
              <a:buNone/>
            </a:pPr>
            <a:r>
              <a:t/>
            </a:r>
            <a:endParaRPr sz="1700"/>
          </a:p>
          <a:p>
            <a:pPr indent="0" lvl="0" marL="0" rtl="0" algn="l">
              <a:spcBef>
                <a:spcPts val="1600"/>
              </a:spcBef>
              <a:spcAft>
                <a:spcPts val="0"/>
              </a:spcAft>
              <a:buNone/>
            </a:pPr>
            <a:r>
              <a:t/>
            </a:r>
            <a:endParaRPr sz="1700"/>
          </a:p>
          <a:p>
            <a:pPr indent="-336550" lvl="0" marL="457200" rtl="0" algn="l">
              <a:spcBef>
                <a:spcPts val="1600"/>
              </a:spcBef>
              <a:spcAft>
                <a:spcPts val="0"/>
              </a:spcAft>
              <a:buSzPts val="1700"/>
              <a:buChar char="●"/>
            </a:pPr>
            <a:r>
              <a:rPr lang="en-GB" sz="1700"/>
              <a:t>What happens if you say “Yes” when asked if it’s your birthday?</a:t>
            </a:r>
            <a:endParaRPr sz="1700"/>
          </a:p>
          <a:p>
            <a:pPr indent="0" lvl="0" marL="457200" rtl="0" algn="l">
              <a:spcBef>
                <a:spcPts val="1600"/>
              </a:spcBef>
              <a:spcAft>
                <a:spcPts val="0"/>
              </a:spcAft>
              <a:buNone/>
            </a:pPr>
            <a:r>
              <a:t/>
            </a:r>
            <a:endParaRPr sz="1700"/>
          </a:p>
          <a:p>
            <a:pPr indent="0" lvl="0" marL="0" rtl="0" algn="l">
              <a:spcBef>
                <a:spcPts val="1600"/>
              </a:spcBef>
              <a:spcAft>
                <a:spcPts val="0"/>
              </a:spcAft>
              <a:buNone/>
            </a:pPr>
            <a:r>
              <a:t/>
            </a:r>
            <a:endParaRPr sz="1700"/>
          </a:p>
          <a:p>
            <a:pPr indent="0" lvl="0" marL="0" rtl="0" algn="l">
              <a:spcBef>
                <a:spcPts val="1600"/>
              </a:spcBef>
              <a:spcAft>
                <a:spcPts val="0"/>
              </a:spcAft>
              <a:buNone/>
            </a:pPr>
            <a:r>
              <a:t/>
            </a:r>
            <a:endParaRPr sz="1700"/>
          </a:p>
          <a:p>
            <a:pPr indent="0" lvl="0" marL="457200" rtl="0" algn="l">
              <a:spcBef>
                <a:spcPts val="1600"/>
              </a:spcBef>
              <a:spcAft>
                <a:spcPts val="0"/>
              </a:spcAft>
              <a:buNone/>
            </a:pPr>
            <a:r>
              <a:t/>
            </a:r>
            <a:endParaRPr sz="1700"/>
          </a:p>
          <a:p>
            <a:pPr indent="0" lvl="0" marL="0" rtl="0" algn="l">
              <a:spcBef>
                <a:spcPts val="1600"/>
              </a:spcBef>
              <a:spcAft>
                <a:spcPts val="1600"/>
              </a:spcAft>
              <a:buNone/>
            </a:pPr>
            <a:r>
              <a:t/>
            </a:r>
            <a:endParaRPr sz="1700"/>
          </a:p>
        </p:txBody>
      </p:sp>
      <p:sp>
        <p:nvSpPr>
          <p:cNvPr id="218" name="Google Shape;218;p26"/>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Investigate answers</a:t>
            </a:r>
            <a:endParaRPr/>
          </a:p>
        </p:txBody>
      </p:sp>
      <p:sp>
        <p:nvSpPr>
          <p:cNvPr id="219" name="Google Shape;219;p2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20" name="Google Shape;220;p26"/>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sp>
        <p:nvSpPr>
          <p:cNvPr id="221" name="Google Shape;221;p26"/>
          <p:cNvSpPr txBox="1"/>
          <p:nvPr/>
        </p:nvSpPr>
        <p:spPr>
          <a:xfrm>
            <a:off x="343750" y="2084075"/>
            <a:ext cx="4030800" cy="5334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chemeClr val="dk1"/>
              </a:buClr>
              <a:buSzPts val="1700"/>
              <a:buFont typeface="Quicksand"/>
              <a:buChar char="●"/>
            </a:pPr>
            <a:r>
              <a:rPr lang="en-GB" sz="1700">
                <a:solidFill>
                  <a:schemeClr val="dk1"/>
                </a:solidFill>
                <a:latin typeface="Quicksand"/>
                <a:ea typeface="Quicksand"/>
                <a:cs typeface="Quicksand"/>
                <a:sym typeface="Quicksand"/>
              </a:rPr>
              <a:t>Big Ed says “A very happy unbirthday to you”</a:t>
            </a:r>
            <a:endParaRPr sz="1700">
              <a:solidFill>
                <a:schemeClr val="dk1"/>
              </a:solidFill>
              <a:latin typeface="Quicksand"/>
              <a:ea typeface="Quicksand"/>
              <a:cs typeface="Quicksand"/>
              <a:sym typeface="Quicksand"/>
            </a:endParaRPr>
          </a:p>
        </p:txBody>
      </p:sp>
      <p:pic>
        <p:nvPicPr>
          <p:cNvPr id="222" name="Google Shape;222;p26"/>
          <p:cNvPicPr preferRelativeResize="0"/>
          <p:nvPr/>
        </p:nvPicPr>
        <p:blipFill rotWithShape="1">
          <a:blip r:embed="rId3">
            <a:alphaModFix/>
          </a:blip>
          <a:srcRect b="35086" l="0" r="31200" t="0"/>
          <a:stretch/>
        </p:blipFill>
        <p:spPr>
          <a:xfrm>
            <a:off x="5370025" y="1063900"/>
            <a:ext cx="3108576" cy="3015699"/>
          </a:xfrm>
          <a:prstGeom prst="rect">
            <a:avLst/>
          </a:prstGeom>
          <a:noFill/>
          <a:ln>
            <a:noFill/>
          </a:ln>
        </p:spPr>
      </p:pic>
      <p:sp>
        <p:nvSpPr>
          <p:cNvPr id="223" name="Google Shape;223;p26"/>
          <p:cNvSpPr txBox="1"/>
          <p:nvPr/>
        </p:nvSpPr>
        <p:spPr>
          <a:xfrm>
            <a:off x="343750" y="3959100"/>
            <a:ext cx="4063500" cy="6219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chemeClr val="dk1"/>
              </a:buClr>
              <a:buSzPts val="1700"/>
              <a:buFont typeface="Quicksand"/>
              <a:buChar char="●"/>
            </a:pPr>
            <a:r>
              <a:rPr lang="en-GB" sz="1700">
                <a:solidFill>
                  <a:schemeClr val="dk1"/>
                </a:solidFill>
                <a:latin typeface="Quicksand"/>
                <a:ea typeface="Quicksand"/>
                <a:cs typeface="Quicksand"/>
                <a:sym typeface="Quicksand"/>
              </a:rPr>
              <a:t>Big Ed says “Happy Birthday”</a:t>
            </a:r>
            <a:endParaRPr sz="1700">
              <a:solidFill>
                <a:schemeClr val="dk1"/>
              </a:solidFill>
              <a:latin typeface="Quicksand"/>
              <a:ea typeface="Quicksand"/>
              <a:cs typeface="Quicksand"/>
              <a:sym typeface="Quicksand"/>
            </a:endParaRPr>
          </a:p>
          <a:p>
            <a:pPr indent="0" lvl="0" marL="0" rtl="0" algn="l">
              <a:lnSpc>
                <a:spcPct val="115000"/>
              </a:lnSpc>
              <a:spcBef>
                <a:spcPts val="1600"/>
              </a:spcBef>
              <a:spcAft>
                <a:spcPts val="0"/>
              </a:spcAft>
              <a:buNone/>
            </a:pPr>
            <a:r>
              <a:t/>
            </a:r>
            <a:endParaRPr sz="1700">
              <a:solidFill>
                <a:schemeClr val="dk1"/>
              </a:solidFill>
              <a:latin typeface="Quicksand"/>
              <a:ea typeface="Quicksand"/>
              <a:cs typeface="Quicksand"/>
              <a:sym typeface="Quicksand"/>
            </a:endParaRPr>
          </a:p>
          <a:p>
            <a:pPr indent="0" lvl="0" marL="0" rtl="0" algn="l">
              <a:spcBef>
                <a:spcPts val="1600"/>
              </a:spcBef>
              <a:spcAft>
                <a:spcPts val="0"/>
              </a:spcAft>
              <a:buNone/>
            </a:pPr>
            <a:r>
              <a:t/>
            </a:r>
            <a:endParaRPr>
              <a:latin typeface="Quicksand"/>
              <a:ea typeface="Quicksand"/>
              <a:cs typeface="Quicksand"/>
              <a:sym typeface="Quicksand"/>
            </a:endParaRPr>
          </a:p>
        </p:txBody>
      </p:sp>
      <p:sp>
        <p:nvSpPr>
          <p:cNvPr id="224" name="Google Shape;224;p26"/>
          <p:cNvSpPr txBox="1"/>
          <p:nvPr/>
        </p:nvSpPr>
        <p:spPr>
          <a:xfrm>
            <a:off x="334500" y="4585675"/>
            <a:ext cx="5035500" cy="5004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chemeClr val="dk1"/>
              </a:buClr>
              <a:buSzPts val="1700"/>
              <a:buFont typeface="Quicksand"/>
              <a:buChar char="●"/>
            </a:pPr>
            <a:r>
              <a:rPr b="1" lang="en-GB" sz="1700">
                <a:solidFill>
                  <a:schemeClr val="dk1"/>
                </a:solidFill>
                <a:latin typeface="Quicksand"/>
                <a:ea typeface="Quicksand"/>
                <a:cs typeface="Quicksand"/>
                <a:sym typeface="Quicksand"/>
              </a:rPr>
              <a:t>Note:</a:t>
            </a:r>
            <a:r>
              <a:rPr b="1" i="1" lang="en-GB" sz="1700">
                <a:solidFill>
                  <a:schemeClr val="dk1"/>
                </a:solidFill>
                <a:latin typeface="Quicksand"/>
                <a:ea typeface="Quicksand"/>
                <a:cs typeface="Quicksand"/>
                <a:sym typeface="Quicksand"/>
              </a:rPr>
              <a:t> The Else is not always executed</a:t>
            </a:r>
            <a:endParaRPr b="1" i="1" sz="1700">
              <a:solidFill>
                <a:schemeClr val="dk1"/>
              </a:solidFill>
              <a:latin typeface="Quicksand"/>
              <a:ea typeface="Quicksand"/>
              <a:cs typeface="Quicksand"/>
              <a:sym typeface="Quicksand"/>
            </a:endParaRPr>
          </a:p>
          <a:p>
            <a:pPr indent="0" lvl="0" marL="0" rtl="0" algn="l">
              <a:spcBef>
                <a:spcPts val="1600"/>
              </a:spcBef>
              <a:spcAft>
                <a:spcPts val="0"/>
              </a:spcAft>
              <a:buNone/>
            </a:pPr>
            <a:r>
              <a:t/>
            </a:r>
            <a:endParaRPr>
              <a:latin typeface="Quicksand"/>
              <a:ea typeface="Quicksand"/>
              <a:cs typeface="Quicksand"/>
              <a:sym typeface="Quicksa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28" name="Shape 228"/>
        <p:cNvGrpSpPr/>
        <p:nvPr/>
      </p:nvGrpSpPr>
      <p:grpSpPr>
        <a:xfrm>
          <a:off x="0" y="0"/>
          <a:ext cx="0" cy="0"/>
          <a:chOff x="0" y="0"/>
          <a:chExt cx="0" cy="0"/>
        </a:xfrm>
      </p:grpSpPr>
      <p:sp>
        <p:nvSpPr>
          <p:cNvPr id="229" name="Google Shape;229;p27"/>
          <p:cNvSpPr txBox="1"/>
          <p:nvPr>
            <p:ph idx="1" type="body"/>
          </p:nvPr>
        </p:nvSpPr>
        <p:spPr>
          <a:xfrm>
            <a:off x="310900" y="1170124"/>
            <a:ext cx="4096500" cy="141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As we have discovered, an </a:t>
            </a:r>
            <a:r>
              <a:rPr b="1" lang="en-GB"/>
              <a:t>If</a:t>
            </a:r>
            <a:r>
              <a:rPr lang="en-GB"/>
              <a:t> block allows us to check a </a:t>
            </a:r>
            <a:r>
              <a:rPr b="1" lang="en-GB"/>
              <a:t>condition</a:t>
            </a:r>
            <a:r>
              <a:rPr lang="en-GB"/>
              <a:t> and perform an operation if the </a:t>
            </a:r>
            <a:r>
              <a:rPr lang="en-GB"/>
              <a:t>condition</a:t>
            </a:r>
            <a:r>
              <a:rPr lang="en-GB"/>
              <a:t> </a:t>
            </a:r>
            <a:r>
              <a:rPr b="1" lang="en-GB"/>
              <a:t>evaluates</a:t>
            </a:r>
            <a:r>
              <a:rPr lang="en-GB"/>
              <a:t> to ‘true’.</a:t>
            </a:r>
            <a:endParaRPr/>
          </a:p>
        </p:txBody>
      </p:sp>
      <p:sp>
        <p:nvSpPr>
          <p:cNvPr id="230" name="Google Shape;230;p27"/>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Investigate answers: If statements </a:t>
            </a:r>
            <a:endParaRPr/>
          </a:p>
        </p:txBody>
      </p:sp>
      <p:sp>
        <p:nvSpPr>
          <p:cNvPr id="231" name="Google Shape;231;p2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32" name="Google Shape;232;p2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sp>
        <p:nvSpPr>
          <p:cNvPr id="233" name="Google Shape;233;p27"/>
          <p:cNvSpPr txBox="1"/>
          <p:nvPr>
            <p:ph idx="1" type="body"/>
          </p:nvPr>
        </p:nvSpPr>
        <p:spPr>
          <a:xfrm>
            <a:off x="334350" y="3003249"/>
            <a:ext cx="4096500" cy="141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If the condition evaluates to ‘false’, the operation will not be carried out.</a:t>
            </a:r>
            <a:endParaRPr/>
          </a:p>
        </p:txBody>
      </p:sp>
      <p:pic>
        <p:nvPicPr>
          <p:cNvPr id="234" name="Google Shape;234;p27"/>
          <p:cNvPicPr preferRelativeResize="0"/>
          <p:nvPr/>
        </p:nvPicPr>
        <p:blipFill rotWithShape="1">
          <a:blip r:embed="rId3">
            <a:alphaModFix/>
          </a:blip>
          <a:srcRect b="45199" l="0" r="32051" t="0"/>
          <a:stretch/>
        </p:blipFill>
        <p:spPr>
          <a:xfrm>
            <a:off x="5203500" y="1399400"/>
            <a:ext cx="3184199" cy="22236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0"/>
          <p:cNvSpPr txBox="1"/>
          <p:nvPr>
            <p:ph type="title"/>
          </p:nvPr>
        </p:nvSpPr>
        <p:spPr>
          <a:xfrm>
            <a:off x="526875" y="1472950"/>
            <a:ext cx="8095800" cy="11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5400"/>
              <a:t>This statement</a:t>
            </a:r>
            <a:r>
              <a:rPr lang="en-GB" sz="5400"/>
              <a:t> is </a:t>
            </a:r>
            <a:r>
              <a:rPr lang="en-GB" sz="5400">
                <a:solidFill>
                  <a:srgbClr val="FA9FD0"/>
                </a:solidFill>
              </a:rPr>
              <a:t>false</a:t>
            </a:r>
            <a:endParaRPr sz="5400">
              <a:solidFill>
                <a:srgbClr val="FA9FD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38" name="Shape 238"/>
        <p:cNvGrpSpPr/>
        <p:nvPr/>
      </p:nvGrpSpPr>
      <p:grpSpPr>
        <a:xfrm>
          <a:off x="0" y="0"/>
          <a:ext cx="0" cy="0"/>
          <a:chOff x="0" y="0"/>
          <a:chExt cx="0" cy="0"/>
        </a:xfrm>
      </p:grpSpPr>
      <p:sp>
        <p:nvSpPr>
          <p:cNvPr id="239" name="Google Shape;239;p28"/>
          <p:cNvSpPr txBox="1"/>
          <p:nvPr>
            <p:ph idx="1" type="body"/>
          </p:nvPr>
        </p:nvSpPr>
        <p:spPr>
          <a:xfrm>
            <a:off x="310900" y="1170124"/>
            <a:ext cx="4096500" cy="141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An </a:t>
            </a:r>
            <a:r>
              <a:rPr b="1" lang="en-GB"/>
              <a:t>If</a:t>
            </a:r>
            <a:r>
              <a:rPr lang="en-GB"/>
              <a:t> block with an </a:t>
            </a:r>
            <a:r>
              <a:rPr b="1" lang="en-GB"/>
              <a:t>Else</a:t>
            </a:r>
            <a:r>
              <a:rPr lang="en-GB"/>
              <a:t> allows us to perform a different operation should the </a:t>
            </a:r>
            <a:r>
              <a:rPr b="1" lang="en-GB"/>
              <a:t>condition</a:t>
            </a:r>
            <a:r>
              <a:rPr lang="en-GB"/>
              <a:t> </a:t>
            </a:r>
            <a:r>
              <a:rPr b="1" lang="en-GB"/>
              <a:t>evaluate</a:t>
            </a:r>
            <a:r>
              <a:rPr lang="en-GB"/>
              <a:t> to ‘false’, before the program continues.</a:t>
            </a:r>
            <a:endParaRPr/>
          </a:p>
        </p:txBody>
      </p:sp>
      <p:sp>
        <p:nvSpPr>
          <p:cNvPr id="240" name="Google Shape;240;p28"/>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Investigate answers: ‘if/else’ s</a:t>
            </a:r>
            <a:r>
              <a:rPr lang="en-GB"/>
              <a:t>tatements </a:t>
            </a:r>
            <a:endParaRPr/>
          </a:p>
        </p:txBody>
      </p:sp>
      <p:sp>
        <p:nvSpPr>
          <p:cNvPr id="241" name="Google Shape;241;p2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42" name="Google Shape;242;p28"/>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pic>
        <p:nvPicPr>
          <p:cNvPr id="243" name="Google Shape;243;p28"/>
          <p:cNvPicPr preferRelativeResize="0"/>
          <p:nvPr/>
        </p:nvPicPr>
        <p:blipFill rotWithShape="1">
          <a:blip r:embed="rId3">
            <a:alphaModFix/>
          </a:blip>
          <a:srcRect b="41513" l="0" r="31642" t="0"/>
          <a:stretch/>
        </p:blipFill>
        <p:spPr>
          <a:xfrm>
            <a:off x="5339775" y="1100925"/>
            <a:ext cx="2892350" cy="29876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47" name="Shape 247"/>
        <p:cNvGrpSpPr/>
        <p:nvPr/>
      </p:nvGrpSpPr>
      <p:grpSpPr>
        <a:xfrm>
          <a:off x="0" y="0"/>
          <a:ext cx="0" cy="0"/>
          <a:chOff x="0" y="0"/>
          <a:chExt cx="0" cy="0"/>
        </a:xfrm>
      </p:grpSpPr>
      <p:sp>
        <p:nvSpPr>
          <p:cNvPr id="248" name="Google Shape;248;p29"/>
          <p:cNvSpPr txBox="1"/>
          <p:nvPr>
            <p:ph idx="1" type="body"/>
          </p:nvPr>
        </p:nvSpPr>
        <p:spPr>
          <a:xfrm>
            <a:off x="310900" y="1170124"/>
            <a:ext cx="4096500" cy="8373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GB" sz="1700"/>
              <a:t>What is the difference between the following two blocks of code?</a:t>
            </a:r>
            <a:endParaRPr sz="1700"/>
          </a:p>
          <a:p>
            <a:pPr indent="0" lvl="0" marL="0" rtl="0" algn="l">
              <a:spcBef>
                <a:spcPts val="1600"/>
              </a:spcBef>
              <a:spcAft>
                <a:spcPts val="0"/>
              </a:spcAft>
              <a:buNone/>
            </a:pPr>
            <a:r>
              <a:t/>
            </a:r>
            <a:endParaRPr sz="1700"/>
          </a:p>
          <a:p>
            <a:pPr indent="0" lvl="0" marL="0" rtl="0" algn="l">
              <a:spcBef>
                <a:spcPts val="1600"/>
              </a:spcBef>
              <a:spcAft>
                <a:spcPts val="0"/>
              </a:spcAft>
              <a:buNone/>
            </a:pPr>
            <a:r>
              <a:t/>
            </a:r>
            <a:endParaRPr sz="1700"/>
          </a:p>
          <a:p>
            <a:pPr indent="0" lvl="0" marL="457200" rtl="0" algn="l">
              <a:spcBef>
                <a:spcPts val="1600"/>
              </a:spcBef>
              <a:spcAft>
                <a:spcPts val="0"/>
              </a:spcAft>
              <a:buNone/>
            </a:pPr>
            <a:r>
              <a:t/>
            </a:r>
            <a:endParaRPr sz="1700"/>
          </a:p>
          <a:p>
            <a:pPr indent="0" lvl="0" marL="0" rtl="0" algn="l">
              <a:spcBef>
                <a:spcPts val="1600"/>
              </a:spcBef>
              <a:spcAft>
                <a:spcPts val="1600"/>
              </a:spcAft>
              <a:buNone/>
            </a:pPr>
            <a:r>
              <a:t/>
            </a:r>
            <a:endParaRPr sz="1700"/>
          </a:p>
        </p:txBody>
      </p:sp>
      <p:sp>
        <p:nvSpPr>
          <p:cNvPr id="249" name="Google Shape;249;p29"/>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Investigate answers</a:t>
            </a:r>
            <a:endParaRPr/>
          </a:p>
        </p:txBody>
      </p:sp>
      <p:sp>
        <p:nvSpPr>
          <p:cNvPr id="250" name="Google Shape;250;p29"/>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51" name="Google Shape;251;p29"/>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sp>
        <p:nvSpPr>
          <p:cNvPr id="252" name="Google Shape;252;p29"/>
          <p:cNvSpPr txBox="1"/>
          <p:nvPr/>
        </p:nvSpPr>
        <p:spPr>
          <a:xfrm>
            <a:off x="351200" y="2134725"/>
            <a:ext cx="4030800" cy="26946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chemeClr val="dk1"/>
              </a:buClr>
              <a:buSzPts val="1700"/>
              <a:buFont typeface="Quicksand"/>
              <a:buChar char="●"/>
            </a:pPr>
            <a:r>
              <a:rPr lang="en-GB" sz="1700">
                <a:solidFill>
                  <a:schemeClr val="dk1"/>
                </a:solidFill>
                <a:latin typeface="Quicksand"/>
                <a:ea typeface="Quicksand"/>
                <a:cs typeface="Quicksand"/>
                <a:sym typeface="Quicksand"/>
              </a:rPr>
              <a:t>If block 1 evaluates as ‘false’, then it will say “Have a nice day”</a:t>
            </a:r>
            <a:endParaRPr sz="1700">
              <a:solidFill>
                <a:schemeClr val="dk1"/>
              </a:solidFill>
              <a:latin typeface="Quicksand"/>
              <a:ea typeface="Quicksand"/>
              <a:cs typeface="Quicksand"/>
              <a:sym typeface="Quicksand"/>
            </a:endParaRPr>
          </a:p>
          <a:p>
            <a:pPr indent="0" lvl="0" marL="457200" rtl="0" algn="l">
              <a:lnSpc>
                <a:spcPct val="115000"/>
              </a:lnSpc>
              <a:spcBef>
                <a:spcPts val="1600"/>
              </a:spcBef>
              <a:spcAft>
                <a:spcPts val="0"/>
              </a:spcAft>
              <a:buNone/>
            </a:pPr>
            <a:r>
              <a:t/>
            </a:r>
            <a:endParaRPr sz="1700">
              <a:solidFill>
                <a:schemeClr val="dk1"/>
              </a:solidFill>
              <a:latin typeface="Quicksand"/>
              <a:ea typeface="Quicksand"/>
              <a:cs typeface="Quicksand"/>
              <a:sym typeface="Quicksand"/>
            </a:endParaRPr>
          </a:p>
          <a:p>
            <a:pPr indent="-336550" lvl="0" marL="457200" rtl="0" algn="l">
              <a:lnSpc>
                <a:spcPct val="115000"/>
              </a:lnSpc>
              <a:spcBef>
                <a:spcPts val="1600"/>
              </a:spcBef>
              <a:spcAft>
                <a:spcPts val="0"/>
              </a:spcAft>
              <a:buClr>
                <a:schemeClr val="dk1"/>
              </a:buClr>
              <a:buSzPts val="1700"/>
              <a:buFont typeface="Quicksand"/>
              <a:buChar char="●"/>
            </a:pPr>
            <a:r>
              <a:rPr lang="en-GB" sz="1700">
                <a:solidFill>
                  <a:schemeClr val="dk1"/>
                </a:solidFill>
                <a:latin typeface="Quicksand"/>
                <a:ea typeface="Quicksand"/>
                <a:cs typeface="Quicksand"/>
                <a:sym typeface="Quicksand"/>
              </a:rPr>
              <a:t>If block 2 has an </a:t>
            </a:r>
            <a:r>
              <a:rPr b="1" lang="en-GB" sz="1700">
                <a:solidFill>
                  <a:schemeClr val="dk1"/>
                </a:solidFill>
                <a:latin typeface="Quicksand"/>
                <a:ea typeface="Quicksand"/>
                <a:cs typeface="Quicksand"/>
                <a:sym typeface="Quicksand"/>
              </a:rPr>
              <a:t>Else</a:t>
            </a:r>
            <a:r>
              <a:rPr lang="en-GB" sz="1700">
                <a:solidFill>
                  <a:schemeClr val="dk1"/>
                </a:solidFill>
                <a:latin typeface="Quicksand"/>
                <a:ea typeface="Quicksand"/>
                <a:cs typeface="Quicksand"/>
                <a:sym typeface="Quicksand"/>
              </a:rPr>
              <a:t> meaning that it evaluates as ‘false’, then it will say “Put your coat on” before saying “Have a nice day”</a:t>
            </a:r>
            <a:endParaRPr sz="1700">
              <a:solidFill>
                <a:schemeClr val="dk1"/>
              </a:solidFill>
              <a:latin typeface="Quicksand"/>
              <a:ea typeface="Quicksand"/>
              <a:cs typeface="Quicksand"/>
              <a:sym typeface="Quicksand"/>
            </a:endParaRPr>
          </a:p>
          <a:p>
            <a:pPr indent="0" lvl="0" marL="457200" rtl="0" algn="l">
              <a:lnSpc>
                <a:spcPct val="115000"/>
              </a:lnSpc>
              <a:spcBef>
                <a:spcPts val="1600"/>
              </a:spcBef>
              <a:spcAft>
                <a:spcPts val="1600"/>
              </a:spcAft>
              <a:buNone/>
            </a:pPr>
            <a:r>
              <a:t/>
            </a:r>
            <a:endParaRPr sz="1700">
              <a:solidFill>
                <a:schemeClr val="dk1"/>
              </a:solidFill>
              <a:latin typeface="Quicksand"/>
              <a:ea typeface="Quicksand"/>
              <a:cs typeface="Quicksand"/>
              <a:sym typeface="Quicksand"/>
            </a:endParaRPr>
          </a:p>
        </p:txBody>
      </p:sp>
      <p:pic>
        <p:nvPicPr>
          <p:cNvPr id="253" name="Google Shape;253;p29"/>
          <p:cNvPicPr preferRelativeResize="0"/>
          <p:nvPr/>
        </p:nvPicPr>
        <p:blipFill rotWithShape="1">
          <a:blip r:embed="rId3">
            <a:alphaModFix/>
          </a:blip>
          <a:srcRect b="39072" l="0" r="31058" t="0"/>
          <a:stretch/>
        </p:blipFill>
        <p:spPr>
          <a:xfrm>
            <a:off x="5399775" y="945838"/>
            <a:ext cx="2514600" cy="1285875"/>
          </a:xfrm>
          <a:prstGeom prst="rect">
            <a:avLst/>
          </a:prstGeom>
          <a:noFill/>
          <a:ln>
            <a:noFill/>
          </a:ln>
        </p:spPr>
      </p:pic>
      <p:pic>
        <p:nvPicPr>
          <p:cNvPr id="254" name="Google Shape;254;p29"/>
          <p:cNvPicPr preferRelativeResize="0"/>
          <p:nvPr/>
        </p:nvPicPr>
        <p:blipFill rotWithShape="1">
          <a:blip r:embed="rId4">
            <a:alphaModFix/>
          </a:blip>
          <a:srcRect b="37256" l="0" r="31058" t="0"/>
          <a:stretch/>
        </p:blipFill>
        <p:spPr>
          <a:xfrm>
            <a:off x="5399775" y="2739738"/>
            <a:ext cx="2514600" cy="1781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58" name="Shape 258"/>
        <p:cNvGrpSpPr/>
        <p:nvPr/>
      </p:nvGrpSpPr>
      <p:grpSpPr>
        <a:xfrm>
          <a:off x="0" y="0"/>
          <a:ext cx="0" cy="0"/>
          <a:chOff x="0" y="0"/>
          <a:chExt cx="0" cy="0"/>
        </a:xfrm>
      </p:grpSpPr>
      <p:pic>
        <p:nvPicPr>
          <p:cNvPr id="259" name="Google Shape;259;p30"/>
          <p:cNvPicPr preferRelativeResize="0"/>
          <p:nvPr/>
        </p:nvPicPr>
        <p:blipFill rotWithShape="1">
          <a:blip r:embed="rId3">
            <a:alphaModFix/>
          </a:blip>
          <a:srcRect b="0" l="0" r="0" t="1146"/>
          <a:stretch/>
        </p:blipFill>
        <p:spPr>
          <a:xfrm>
            <a:off x="847725" y="1209825"/>
            <a:ext cx="571500" cy="3436900"/>
          </a:xfrm>
          <a:prstGeom prst="rect">
            <a:avLst/>
          </a:prstGeom>
          <a:noFill/>
          <a:ln>
            <a:noFill/>
          </a:ln>
        </p:spPr>
      </p:pic>
      <p:sp>
        <p:nvSpPr>
          <p:cNvPr id="260" name="Google Shape;260;p30"/>
          <p:cNvSpPr txBox="1"/>
          <p:nvPr>
            <p:ph idx="1" type="body"/>
          </p:nvPr>
        </p:nvSpPr>
        <p:spPr>
          <a:xfrm>
            <a:off x="4882900" y="1170124"/>
            <a:ext cx="4096500" cy="8373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GB" sz="1700"/>
              <a:t>From which menu on the left-hand side of your Scratch window would you find the </a:t>
            </a:r>
            <a:r>
              <a:rPr b="1" lang="en-GB" sz="1700"/>
              <a:t>If blocks</a:t>
            </a:r>
            <a:r>
              <a:rPr lang="en-GB" sz="1700"/>
              <a:t>?</a:t>
            </a:r>
            <a:endParaRPr sz="1700"/>
          </a:p>
          <a:p>
            <a:pPr indent="0" lvl="0" marL="0" rtl="0" algn="l">
              <a:spcBef>
                <a:spcPts val="1600"/>
              </a:spcBef>
              <a:spcAft>
                <a:spcPts val="0"/>
              </a:spcAft>
              <a:buNone/>
            </a:pPr>
            <a:r>
              <a:t/>
            </a:r>
            <a:endParaRPr sz="1700"/>
          </a:p>
          <a:p>
            <a:pPr indent="0" lvl="0" marL="0" rtl="0" algn="l">
              <a:spcBef>
                <a:spcPts val="1600"/>
              </a:spcBef>
              <a:spcAft>
                <a:spcPts val="0"/>
              </a:spcAft>
              <a:buNone/>
            </a:pPr>
            <a:r>
              <a:t/>
            </a:r>
            <a:endParaRPr sz="1700"/>
          </a:p>
          <a:p>
            <a:pPr indent="0" lvl="0" marL="457200" rtl="0" algn="l">
              <a:spcBef>
                <a:spcPts val="1600"/>
              </a:spcBef>
              <a:spcAft>
                <a:spcPts val="0"/>
              </a:spcAft>
              <a:buNone/>
            </a:pPr>
            <a:r>
              <a:t/>
            </a:r>
            <a:endParaRPr sz="1700"/>
          </a:p>
          <a:p>
            <a:pPr indent="0" lvl="0" marL="0" rtl="0" algn="l">
              <a:spcBef>
                <a:spcPts val="1600"/>
              </a:spcBef>
              <a:spcAft>
                <a:spcPts val="1600"/>
              </a:spcAft>
              <a:buNone/>
            </a:pPr>
            <a:r>
              <a:t/>
            </a:r>
            <a:endParaRPr sz="1700"/>
          </a:p>
        </p:txBody>
      </p:sp>
      <p:sp>
        <p:nvSpPr>
          <p:cNvPr id="261" name="Google Shape;261;p30"/>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Investigate answers</a:t>
            </a:r>
            <a:endParaRPr/>
          </a:p>
        </p:txBody>
      </p:sp>
      <p:sp>
        <p:nvSpPr>
          <p:cNvPr id="262" name="Google Shape;262;p30"/>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63" name="Google Shape;263;p30"/>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sp>
        <p:nvSpPr>
          <p:cNvPr id="264" name="Google Shape;264;p30"/>
          <p:cNvSpPr txBox="1"/>
          <p:nvPr/>
        </p:nvSpPr>
        <p:spPr>
          <a:xfrm>
            <a:off x="4948600" y="2668550"/>
            <a:ext cx="4030800" cy="23979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chemeClr val="dk1"/>
              </a:buClr>
              <a:buSzPts val="1700"/>
              <a:buFont typeface="Quicksand"/>
              <a:buChar char="●"/>
            </a:pPr>
            <a:r>
              <a:rPr lang="en-GB" sz="1700">
                <a:solidFill>
                  <a:schemeClr val="dk1"/>
                </a:solidFill>
                <a:latin typeface="Quicksand"/>
                <a:ea typeface="Quicksand"/>
                <a:cs typeface="Quicksand"/>
                <a:sym typeface="Quicksand"/>
              </a:rPr>
              <a:t>Control</a:t>
            </a:r>
            <a:endParaRPr sz="1700">
              <a:solidFill>
                <a:schemeClr val="dk1"/>
              </a:solidFill>
              <a:latin typeface="Quicksand"/>
              <a:ea typeface="Quicksand"/>
              <a:cs typeface="Quicksand"/>
              <a:sym typeface="Quicksand"/>
            </a:endParaRPr>
          </a:p>
        </p:txBody>
      </p:sp>
      <p:cxnSp>
        <p:nvCxnSpPr>
          <p:cNvPr id="265" name="Google Shape;265;p30"/>
          <p:cNvCxnSpPr/>
          <p:nvPr/>
        </p:nvCxnSpPr>
        <p:spPr>
          <a:xfrm flipH="1">
            <a:off x="1457600" y="2943175"/>
            <a:ext cx="3487800" cy="141600"/>
          </a:xfrm>
          <a:prstGeom prst="straightConnector1">
            <a:avLst/>
          </a:prstGeom>
          <a:noFill/>
          <a:ln cap="flat" cmpd="sng" w="38100">
            <a:solidFill>
              <a:schemeClr val="dk1"/>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69" name="Shape 269"/>
        <p:cNvGrpSpPr/>
        <p:nvPr/>
      </p:nvGrpSpPr>
      <p:grpSpPr>
        <a:xfrm>
          <a:off x="0" y="0"/>
          <a:ext cx="0" cy="0"/>
          <a:chOff x="0" y="0"/>
          <a:chExt cx="0" cy="0"/>
        </a:xfrm>
      </p:grpSpPr>
      <p:sp>
        <p:nvSpPr>
          <p:cNvPr id="270" name="Google Shape;270;p31"/>
          <p:cNvSpPr txBox="1"/>
          <p:nvPr>
            <p:ph idx="1" type="body"/>
          </p:nvPr>
        </p:nvSpPr>
        <p:spPr>
          <a:xfrm>
            <a:off x="310900" y="1170124"/>
            <a:ext cx="4096500" cy="8373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Char char="●"/>
            </a:pPr>
            <a:r>
              <a:rPr lang="en-GB" sz="1700"/>
              <a:t>From which menu on the left-hand side of the screen would you find the following blocks?</a:t>
            </a:r>
            <a:endParaRPr sz="1700"/>
          </a:p>
          <a:p>
            <a:pPr indent="0" lvl="0" marL="457200" rtl="0" algn="l">
              <a:spcBef>
                <a:spcPts val="1600"/>
              </a:spcBef>
              <a:spcAft>
                <a:spcPts val="0"/>
              </a:spcAft>
              <a:buNone/>
            </a:pPr>
            <a:r>
              <a:t/>
            </a:r>
            <a:endParaRPr sz="1700"/>
          </a:p>
          <a:p>
            <a:pPr indent="0" lvl="0" marL="0" rtl="0" algn="l">
              <a:spcBef>
                <a:spcPts val="1600"/>
              </a:spcBef>
              <a:spcAft>
                <a:spcPts val="0"/>
              </a:spcAft>
              <a:buNone/>
            </a:pPr>
            <a:r>
              <a:t/>
            </a:r>
            <a:endParaRPr sz="1700"/>
          </a:p>
          <a:p>
            <a:pPr indent="0" lvl="0" marL="0" rtl="0" algn="l">
              <a:spcBef>
                <a:spcPts val="1600"/>
              </a:spcBef>
              <a:spcAft>
                <a:spcPts val="0"/>
              </a:spcAft>
              <a:buNone/>
            </a:pPr>
            <a:r>
              <a:t/>
            </a:r>
            <a:endParaRPr sz="1700"/>
          </a:p>
          <a:p>
            <a:pPr indent="0" lvl="0" marL="457200" rtl="0" algn="l">
              <a:spcBef>
                <a:spcPts val="1600"/>
              </a:spcBef>
              <a:spcAft>
                <a:spcPts val="0"/>
              </a:spcAft>
              <a:buNone/>
            </a:pPr>
            <a:r>
              <a:t/>
            </a:r>
            <a:endParaRPr sz="1700"/>
          </a:p>
          <a:p>
            <a:pPr indent="0" lvl="0" marL="0" rtl="0" algn="l">
              <a:spcBef>
                <a:spcPts val="1600"/>
              </a:spcBef>
              <a:spcAft>
                <a:spcPts val="1600"/>
              </a:spcAft>
              <a:buNone/>
            </a:pPr>
            <a:r>
              <a:t/>
            </a:r>
            <a:endParaRPr sz="1700"/>
          </a:p>
        </p:txBody>
      </p:sp>
      <p:sp>
        <p:nvSpPr>
          <p:cNvPr id="271" name="Google Shape;271;p31"/>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Investigate answers</a:t>
            </a:r>
            <a:endParaRPr/>
          </a:p>
        </p:txBody>
      </p:sp>
      <p:sp>
        <p:nvSpPr>
          <p:cNvPr id="272" name="Google Shape;272;p31"/>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73" name="Google Shape;273;p31"/>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sp>
        <p:nvSpPr>
          <p:cNvPr id="274" name="Google Shape;274;p31"/>
          <p:cNvSpPr txBox="1"/>
          <p:nvPr/>
        </p:nvSpPr>
        <p:spPr>
          <a:xfrm>
            <a:off x="351200" y="2431375"/>
            <a:ext cx="4030800" cy="23979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chemeClr val="dk1"/>
              </a:buClr>
              <a:buSzPts val="1700"/>
              <a:buFont typeface="Quicksand"/>
              <a:buChar char="●"/>
            </a:pPr>
            <a:r>
              <a:rPr b="1" lang="en-GB" sz="1700">
                <a:solidFill>
                  <a:schemeClr val="dk1"/>
                </a:solidFill>
                <a:latin typeface="Quicksand"/>
                <a:ea typeface="Quicksand"/>
                <a:cs typeface="Quicksand"/>
                <a:sym typeface="Quicksand"/>
              </a:rPr>
              <a:t>Operators</a:t>
            </a:r>
            <a:endParaRPr b="1" sz="1700">
              <a:solidFill>
                <a:schemeClr val="dk1"/>
              </a:solidFill>
              <a:latin typeface="Quicksand"/>
              <a:ea typeface="Quicksand"/>
              <a:cs typeface="Quicksand"/>
              <a:sym typeface="Quicksand"/>
            </a:endParaRPr>
          </a:p>
        </p:txBody>
      </p:sp>
      <p:pic>
        <p:nvPicPr>
          <p:cNvPr id="275" name="Google Shape;275;p31"/>
          <p:cNvPicPr preferRelativeResize="0"/>
          <p:nvPr/>
        </p:nvPicPr>
        <p:blipFill rotWithShape="1">
          <a:blip r:embed="rId3">
            <a:alphaModFix/>
          </a:blip>
          <a:srcRect b="37593" l="0" r="31819" t="0"/>
          <a:stretch/>
        </p:blipFill>
        <p:spPr>
          <a:xfrm>
            <a:off x="5936550" y="1139150"/>
            <a:ext cx="1605400" cy="3008025"/>
          </a:xfrm>
          <a:prstGeom prst="rect">
            <a:avLst/>
          </a:prstGeom>
          <a:noFill/>
          <a:ln>
            <a:noFill/>
          </a:ln>
        </p:spPr>
      </p:pic>
      <p:pic>
        <p:nvPicPr>
          <p:cNvPr id="276" name="Google Shape;276;p31"/>
          <p:cNvPicPr preferRelativeResize="0"/>
          <p:nvPr/>
        </p:nvPicPr>
        <p:blipFill>
          <a:blip r:embed="rId4">
            <a:alphaModFix/>
          </a:blip>
          <a:stretch>
            <a:fillRect/>
          </a:stretch>
        </p:blipFill>
        <p:spPr>
          <a:xfrm>
            <a:off x="904505" y="2954896"/>
            <a:ext cx="743247" cy="5937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80" name="Shape 280"/>
        <p:cNvGrpSpPr/>
        <p:nvPr/>
      </p:nvGrpSpPr>
      <p:grpSpPr>
        <a:xfrm>
          <a:off x="0" y="0"/>
          <a:ext cx="0" cy="0"/>
          <a:chOff x="0" y="0"/>
          <a:chExt cx="0" cy="0"/>
        </a:xfrm>
      </p:grpSpPr>
      <p:sp>
        <p:nvSpPr>
          <p:cNvPr id="281" name="Google Shape;281;p32"/>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 want a program that asks a single quiz question “What is the capital city of Spain?”</a:t>
            </a:r>
            <a:endParaRPr/>
          </a:p>
          <a:p>
            <a:pPr indent="0" lvl="0" marL="0" rtl="0" algn="l">
              <a:spcBef>
                <a:spcPts val="1600"/>
              </a:spcBef>
              <a:spcAft>
                <a:spcPts val="0"/>
              </a:spcAft>
              <a:buNone/>
            </a:pPr>
            <a:r>
              <a:rPr lang="en-GB"/>
              <a:t>If the user gets the answer correct (Madrid), then it should add 1 to the score and say “That is correct”.</a:t>
            </a:r>
            <a:endParaRPr/>
          </a:p>
          <a:p>
            <a:pPr indent="0" lvl="0" marL="0" rtl="0" algn="l">
              <a:spcBef>
                <a:spcPts val="1600"/>
              </a:spcBef>
              <a:spcAft>
                <a:spcPts val="1600"/>
              </a:spcAft>
              <a:buNone/>
            </a:pPr>
            <a:r>
              <a:rPr lang="en-GB"/>
              <a:t>If the user doesn’t answer correctly, the program should say “Incorrect”.</a:t>
            </a:r>
            <a:endParaRPr/>
          </a:p>
        </p:txBody>
      </p:sp>
      <p:sp>
        <p:nvSpPr>
          <p:cNvPr id="282" name="Google Shape;282;p32"/>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Parson’s Problem</a:t>
            </a:r>
            <a:endParaRPr/>
          </a:p>
        </p:txBody>
      </p:sp>
      <p:sp>
        <p:nvSpPr>
          <p:cNvPr id="283" name="Google Shape;283;p32"/>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84" name="Google Shape;284;p32"/>
          <p:cNvSpPr txBox="1"/>
          <p:nvPr>
            <p:ph idx="2" type="body"/>
          </p:nvPr>
        </p:nvSpPr>
        <p:spPr>
          <a:xfrm>
            <a:off x="4736600" y="1170100"/>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Your challenge is to rearrange the blocks to form a working program.</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GB" sz="2400" u="sng">
                <a:solidFill>
                  <a:schemeClr val="hlink"/>
                </a:solidFill>
                <a:hlinkClick r:id="rId3"/>
              </a:rPr>
              <a:t>ncce.io/biged3</a:t>
            </a:r>
            <a:endParaRPr sz="2400"/>
          </a:p>
          <a:p>
            <a:pPr indent="0" lvl="0" marL="0" rtl="0" algn="l">
              <a:spcBef>
                <a:spcPts val="1600"/>
              </a:spcBef>
              <a:spcAft>
                <a:spcPts val="1600"/>
              </a:spcAft>
              <a:buNone/>
            </a:pPr>
            <a:r>
              <a:t/>
            </a:r>
            <a:endParaRPr/>
          </a:p>
        </p:txBody>
      </p:sp>
      <p:sp>
        <p:nvSpPr>
          <p:cNvPr id="285" name="Google Shape;285;p32"/>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Plenary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3"/>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In this lesson, you…</a:t>
            </a:r>
            <a:endParaRPr b="1"/>
          </a:p>
          <a:p>
            <a:pPr indent="0" lvl="0" marL="0" rtl="0" algn="l">
              <a:spcBef>
                <a:spcPts val="1600"/>
              </a:spcBef>
              <a:spcAft>
                <a:spcPts val="0"/>
              </a:spcAft>
              <a:buNone/>
            </a:pPr>
            <a:r>
              <a:rPr lang="en-GB"/>
              <a:t>Learned that a </a:t>
            </a:r>
            <a:r>
              <a:rPr b="1" lang="en-GB"/>
              <a:t>condition</a:t>
            </a:r>
            <a:r>
              <a:rPr lang="en-GB"/>
              <a:t> is an </a:t>
            </a:r>
            <a:r>
              <a:rPr b="1" lang="en-GB"/>
              <a:t>expression</a:t>
            </a:r>
            <a:r>
              <a:rPr lang="en-GB"/>
              <a:t> that will be evaluated as either </a:t>
            </a:r>
            <a:r>
              <a:rPr b="1" lang="en-GB"/>
              <a:t>‘true’</a:t>
            </a:r>
            <a:r>
              <a:rPr lang="en-GB"/>
              <a:t> or ‘</a:t>
            </a:r>
            <a:r>
              <a:rPr b="1" lang="en-GB"/>
              <a:t>false’</a:t>
            </a:r>
            <a:endParaRPr b="1"/>
          </a:p>
          <a:p>
            <a:pPr indent="0" lvl="0" marL="0" rtl="0" algn="l">
              <a:spcBef>
                <a:spcPts val="1600"/>
              </a:spcBef>
              <a:spcAft>
                <a:spcPts val="0"/>
              </a:spcAft>
              <a:buNone/>
            </a:pPr>
            <a:r>
              <a:rPr lang="en-GB"/>
              <a:t>Used </a:t>
            </a:r>
            <a:r>
              <a:rPr b="1" lang="en-GB"/>
              <a:t>selection</a:t>
            </a:r>
            <a:r>
              <a:rPr lang="en-GB"/>
              <a:t> in a program to control the flow of the </a:t>
            </a:r>
            <a:r>
              <a:rPr b="1" lang="en-GB"/>
              <a:t>sequence</a:t>
            </a:r>
            <a:endParaRPr b="1"/>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91" name="Google Shape;291;p33"/>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Next lesson</a:t>
            </a:r>
            <a:endParaRPr/>
          </a:p>
        </p:txBody>
      </p:sp>
      <p:sp>
        <p:nvSpPr>
          <p:cNvPr id="292" name="Google Shape;292;p3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93" name="Google Shape;293;p33"/>
          <p:cNvSpPr txBox="1"/>
          <p:nvPr>
            <p:ph idx="2" type="body"/>
          </p:nvPr>
        </p:nvSpPr>
        <p:spPr>
          <a:xfrm>
            <a:off x="4736600" y="1170100"/>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Next lesson, you will…</a:t>
            </a:r>
            <a:endParaRPr b="1"/>
          </a:p>
          <a:p>
            <a:pPr indent="0" lvl="0" marL="0" rtl="0" algn="l">
              <a:spcBef>
                <a:spcPts val="1600"/>
              </a:spcBef>
              <a:spcAft>
                <a:spcPts val="1600"/>
              </a:spcAft>
              <a:buNone/>
            </a:pPr>
            <a:r>
              <a:rPr lang="en-GB"/>
              <a:t>Learn about using logical and comparison operators in selection statements</a:t>
            </a:r>
            <a:endParaRPr/>
          </a:p>
        </p:txBody>
      </p:sp>
      <p:sp>
        <p:nvSpPr>
          <p:cNvPr id="294" name="Google Shape;294;p33"/>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Summary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0" name="Shape 60"/>
        <p:cNvGrpSpPr/>
        <p:nvPr/>
      </p:nvGrpSpPr>
      <p:grpSpPr>
        <a:xfrm>
          <a:off x="0" y="0"/>
          <a:ext cx="0" cy="0"/>
          <a:chOff x="0" y="0"/>
          <a:chExt cx="0" cy="0"/>
        </a:xfrm>
      </p:grpSpPr>
      <p:sp>
        <p:nvSpPr>
          <p:cNvPr id="61" name="Google Shape;61;p11"/>
          <p:cNvSpPr txBox="1"/>
          <p:nvPr>
            <p:ph idx="1" type="body"/>
          </p:nvPr>
        </p:nvSpPr>
        <p:spPr>
          <a:xfrm>
            <a:off x="310900" y="1017725"/>
            <a:ext cx="8522100" cy="3811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t>In this lesson, you will:</a:t>
            </a:r>
            <a:endParaRPr b="1"/>
          </a:p>
          <a:p>
            <a:pPr indent="-342900" lvl="0" marL="457200" rtl="0" algn="l">
              <a:lnSpc>
                <a:spcPct val="115000"/>
              </a:lnSpc>
              <a:spcBef>
                <a:spcPts val="1000"/>
              </a:spcBef>
              <a:spcAft>
                <a:spcPts val="0"/>
              </a:spcAft>
              <a:buSzPts val="1800"/>
              <a:buChar char="●"/>
            </a:pPr>
            <a:r>
              <a:rPr lang="en-GB"/>
              <a:t>Define a condition as an expression that will be evaluated as either ‘true’ or ‘false’</a:t>
            </a:r>
            <a:endParaRPr/>
          </a:p>
          <a:p>
            <a:pPr indent="-342900" lvl="0" marL="457200" rtl="0" algn="l">
              <a:lnSpc>
                <a:spcPct val="115000"/>
              </a:lnSpc>
              <a:spcBef>
                <a:spcPts val="1000"/>
              </a:spcBef>
              <a:spcAft>
                <a:spcPts val="0"/>
              </a:spcAft>
              <a:buSzPts val="1800"/>
              <a:buChar char="●"/>
            </a:pPr>
            <a:r>
              <a:rPr lang="en-GB"/>
              <a:t>Identify that selection uses conditions to control the flow of a sequence</a:t>
            </a:r>
            <a:endParaRPr/>
          </a:p>
          <a:p>
            <a:pPr indent="-342900" lvl="0" marL="457200" rtl="0" algn="l">
              <a:lnSpc>
                <a:spcPct val="115000"/>
              </a:lnSpc>
              <a:spcBef>
                <a:spcPts val="1000"/>
              </a:spcBef>
              <a:spcAft>
                <a:spcPts val="0"/>
              </a:spcAft>
              <a:buSzPts val="1800"/>
              <a:buChar char="●"/>
            </a:pPr>
            <a:r>
              <a:rPr lang="en-GB"/>
              <a:t>Identify where selection statements can be used in a program </a:t>
            </a:r>
            <a:endParaRPr/>
          </a:p>
          <a:p>
            <a:pPr indent="-342900" lvl="0" marL="457200" rtl="0" algn="l">
              <a:lnSpc>
                <a:spcPct val="115000"/>
              </a:lnSpc>
              <a:spcBef>
                <a:spcPts val="1000"/>
              </a:spcBef>
              <a:spcAft>
                <a:spcPts val="0"/>
              </a:spcAft>
              <a:buSzPts val="1800"/>
              <a:buChar char="●"/>
            </a:pPr>
            <a:r>
              <a:rPr lang="en-GB"/>
              <a:t>Modify a program to include selection</a:t>
            </a:r>
            <a:endParaRPr/>
          </a:p>
          <a:p>
            <a:pPr indent="0" lvl="0" marL="457200" rtl="0" algn="l">
              <a:lnSpc>
                <a:spcPct val="115000"/>
              </a:lnSpc>
              <a:spcBef>
                <a:spcPts val="1000"/>
              </a:spcBef>
              <a:spcAft>
                <a:spcPts val="0"/>
              </a:spcAft>
              <a:buNone/>
            </a:pPr>
            <a:r>
              <a:t/>
            </a:r>
            <a:endParaRPr/>
          </a:p>
        </p:txBody>
      </p:sp>
      <p:sp>
        <p:nvSpPr>
          <p:cNvPr id="62" name="Google Shape;62;p11"/>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Lesson 3</a:t>
            </a:r>
            <a:r>
              <a:rPr b="1" lang="en-GB">
                <a:latin typeface="Quicksand"/>
                <a:ea typeface="Quicksand"/>
                <a:cs typeface="Quicksand"/>
                <a:sym typeface="Quicksand"/>
              </a:rPr>
              <a:t>: </a:t>
            </a:r>
            <a:r>
              <a:rPr lang="en-GB"/>
              <a:t>Selection</a:t>
            </a:r>
            <a:endParaRPr b="1">
              <a:latin typeface="Quicksand"/>
              <a:ea typeface="Quicksand"/>
              <a:cs typeface="Quicksand"/>
              <a:sym typeface="Quicksand"/>
            </a:endParaRPr>
          </a:p>
        </p:txBody>
      </p:sp>
      <p:sp>
        <p:nvSpPr>
          <p:cNvPr id="63" name="Google Shape;63;p11"/>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64" name="Google Shape;64;p11"/>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Objectives</a:t>
            </a:r>
            <a:endParaRPr/>
          </a:p>
        </p:txBody>
      </p:sp>
      <p:pic>
        <p:nvPicPr>
          <p:cNvPr id="65" name="Google Shape;65;p11"/>
          <p:cNvPicPr preferRelativeResize="0"/>
          <p:nvPr/>
        </p:nvPicPr>
        <p:blipFill>
          <a:blip r:embed="rId3">
            <a:alphaModFix/>
          </a:blip>
          <a:stretch>
            <a:fillRect/>
          </a:stretch>
        </p:blipFill>
        <p:spPr>
          <a:xfrm>
            <a:off x="8271300" y="364800"/>
            <a:ext cx="419100" cy="419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9" name="Shape 69"/>
        <p:cNvGrpSpPr/>
        <p:nvPr/>
      </p:nvGrpSpPr>
      <p:grpSpPr>
        <a:xfrm>
          <a:off x="0" y="0"/>
          <a:ext cx="0" cy="0"/>
          <a:chOff x="0" y="0"/>
          <a:chExt cx="0" cy="0"/>
        </a:xfrm>
      </p:grpSpPr>
      <p:sp>
        <p:nvSpPr>
          <p:cNvPr id="70" name="Google Shape;70;p12"/>
          <p:cNvSpPr txBox="1"/>
          <p:nvPr>
            <p:ph idx="1" type="body"/>
          </p:nvPr>
        </p:nvSpPr>
        <p:spPr>
          <a:xfrm>
            <a:off x="310900" y="1622275"/>
            <a:ext cx="4158900" cy="320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1600"/>
              </a:spcBef>
              <a:spcAft>
                <a:spcPts val="0"/>
              </a:spcAft>
              <a:buNone/>
            </a:pPr>
            <a:r>
              <a:rPr b="1" lang="en-GB" sz="3600"/>
              <a:t>The colour of this card is black</a:t>
            </a:r>
            <a:endParaRPr b="1" sz="3600"/>
          </a:p>
          <a:p>
            <a:pPr indent="0" lvl="0" marL="0" rtl="0" algn="l">
              <a:spcBef>
                <a:spcPts val="1600"/>
              </a:spcBef>
              <a:spcAft>
                <a:spcPts val="1600"/>
              </a:spcAft>
              <a:buNone/>
            </a:pPr>
            <a:r>
              <a:t/>
            </a:r>
            <a:endParaRPr/>
          </a:p>
        </p:txBody>
      </p:sp>
      <p:sp>
        <p:nvSpPr>
          <p:cNvPr id="71" name="Google Shape;71;p12"/>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True or false? </a:t>
            </a:r>
            <a:endParaRPr/>
          </a:p>
        </p:txBody>
      </p:sp>
      <p:sp>
        <p:nvSpPr>
          <p:cNvPr id="72" name="Google Shape;72;p12"/>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73" name="Google Shape;73;p12"/>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Starter activity</a:t>
            </a:r>
            <a:endParaRPr/>
          </a:p>
        </p:txBody>
      </p:sp>
      <p:pic>
        <p:nvPicPr>
          <p:cNvPr id="74" name="Google Shape;74;p12"/>
          <p:cNvPicPr preferRelativeResize="0"/>
          <p:nvPr/>
        </p:nvPicPr>
        <p:blipFill>
          <a:blip r:embed="rId3">
            <a:alphaModFix/>
          </a:blip>
          <a:stretch>
            <a:fillRect/>
          </a:stretch>
        </p:blipFill>
        <p:spPr>
          <a:xfrm>
            <a:off x="5885475" y="1325650"/>
            <a:ext cx="2573276" cy="3502375"/>
          </a:xfrm>
          <a:prstGeom prst="rect">
            <a:avLst/>
          </a:prstGeom>
          <a:noFill/>
          <a:ln>
            <a:noFill/>
          </a:ln>
        </p:spPr>
      </p:pic>
      <p:sp>
        <p:nvSpPr>
          <p:cNvPr id="75" name="Google Shape;75;p12"/>
          <p:cNvSpPr txBox="1"/>
          <p:nvPr/>
        </p:nvSpPr>
        <p:spPr>
          <a:xfrm>
            <a:off x="350700" y="1017725"/>
            <a:ext cx="6591000" cy="4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Quicksand"/>
                <a:ea typeface="Quicksand"/>
                <a:cs typeface="Quicksand"/>
                <a:sym typeface="Quicksand"/>
              </a:rPr>
              <a:t>Stand in the appropriate area of the classroom</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9" name="Shape 79"/>
        <p:cNvGrpSpPr/>
        <p:nvPr/>
      </p:nvGrpSpPr>
      <p:grpSpPr>
        <a:xfrm>
          <a:off x="0" y="0"/>
          <a:ext cx="0" cy="0"/>
          <a:chOff x="0" y="0"/>
          <a:chExt cx="0" cy="0"/>
        </a:xfrm>
      </p:grpSpPr>
      <p:sp>
        <p:nvSpPr>
          <p:cNvPr id="80" name="Google Shape;80;p13"/>
          <p:cNvSpPr txBox="1"/>
          <p:nvPr>
            <p:ph idx="1" type="body"/>
          </p:nvPr>
        </p:nvSpPr>
        <p:spPr>
          <a:xfrm>
            <a:off x="310900" y="1622275"/>
            <a:ext cx="4158900" cy="320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1600"/>
              </a:spcBef>
              <a:spcAft>
                <a:spcPts val="0"/>
              </a:spcAft>
              <a:buNone/>
            </a:pPr>
            <a:r>
              <a:rPr b="1" lang="en-GB" sz="3600"/>
              <a:t>The suit of this card is hearts</a:t>
            </a:r>
            <a:endParaRPr b="1" sz="3600"/>
          </a:p>
          <a:p>
            <a:pPr indent="0" lvl="0" marL="0" rtl="0" algn="l">
              <a:spcBef>
                <a:spcPts val="1600"/>
              </a:spcBef>
              <a:spcAft>
                <a:spcPts val="1600"/>
              </a:spcAft>
              <a:buNone/>
            </a:pPr>
            <a:r>
              <a:t/>
            </a:r>
            <a:endParaRPr/>
          </a:p>
        </p:txBody>
      </p:sp>
      <p:sp>
        <p:nvSpPr>
          <p:cNvPr id="81" name="Google Shape;81;p13"/>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True or false? </a:t>
            </a:r>
            <a:endParaRPr/>
          </a:p>
        </p:txBody>
      </p:sp>
      <p:sp>
        <p:nvSpPr>
          <p:cNvPr id="82" name="Google Shape;82;p1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83" name="Google Shape;83;p13"/>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Starter activity</a:t>
            </a:r>
            <a:endParaRPr/>
          </a:p>
        </p:txBody>
      </p:sp>
      <p:pic>
        <p:nvPicPr>
          <p:cNvPr id="84" name="Google Shape;84;p13"/>
          <p:cNvPicPr preferRelativeResize="0"/>
          <p:nvPr/>
        </p:nvPicPr>
        <p:blipFill>
          <a:blip r:embed="rId3">
            <a:alphaModFix/>
          </a:blip>
          <a:stretch>
            <a:fillRect/>
          </a:stretch>
        </p:blipFill>
        <p:spPr>
          <a:xfrm>
            <a:off x="5885475" y="1325650"/>
            <a:ext cx="2573276" cy="3502375"/>
          </a:xfrm>
          <a:prstGeom prst="rect">
            <a:avLst/>
          </a:prstGeom>
          <a:noFill/>
          <a:ln>
            <a:noFill/>
          </a:ln>
        </p:spPr>
      </p:pic>
      <p:sp>
        <p:nvSpPr>
          <p:cNvPr id="85" name="Google Shape;85;p13"/>
          <p:cNvSpPr txBox="1"/>
          <p:nvPr/>
        </p:nvSpPr>
        <p:spPr>
          <a:xfrm>
            <a:off x="350700" y="1017725"/>
            <a:ext cx="6591000" cy="4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Quicksand"/>
                <a:ea typeface="Quicksand"/>
                <a:cs typeface="Quicksand"/>
                <a:sym typeface="Quicksand"/>
              </a:rPr>
              <a:t>Stand in the appropriate area of the classroom</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9" name="Shape 89"/>
        <p:cNvGrpSpPr/>
        <p:nvPr/>
      </p:nvGrpSpPr>
      <p:grpSpPr>
        <a:xfrm>
          <a:off x="0" y="0"/>
          <a:ext cx="0" cy="0"/>
          <a:chOff x="0" y="0"/>
          <a:chExt cx="0" cy="0"/>
        </a:xfrm>
      </p:grpSpPr>
      <p:sp>
        <p:nvSpPr>
          <p:cNvPr id="90" name="Google Shape;90;p14"/>
          <p:cNvSpPr txBox="1"/>
          <p:nvPr>
            <p:ph idx="1" type="body"/>
          </p:nvPr>
        </p:nvSpPr>
        <p:spPr>
          <a:xfrm>
            <a:off x="310900" y="1622275"/>
            <a:ext cx="4158900" cy="320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1600"/>
              </a:spcBef>
              <a:spcAft>
                <a:spcPts val="0"/>
              </a:spcAft>
              <a:buNone/>
            </a:pPr>
            <a:r>
              <a:rPr b="1" lang="en-GB" sz="3600"/>
              <a:t>The value of this card is greater than 5</a:t>
            </a:r>
            <a:endParaRPr b="1" sz="3600"/>
          </a:p>
          <a:p>
            <a:pPr indent="0" lvl="0" marL="0" rtl="0" algn="l">
              <a:spcBef>
                <a:spcPts val="1600"/>
              </a:spcBef>
              <a:spcAft>
                <a:spcPts val="1600"/>
              </a:spcAft>
              <a:buNone/>
            </a:pPr>
            <a:r>
              <a:t/>
            </a:r>
            <a:endParaRPr/>
          </a:p>
        </p:txBody>
      </p:sp>
      <p:sp>
        <p:nvSpPr>
          <p:cNvPr id="91" name="Google Shape;91;p14"/>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True or false? </a:t>
            </a:r>
            <a:endParaRPr/>
          </a:p>
        </p:txBody>
      </p:sp>
      <p:sp>
        <p:nvSpPr>
          <p:cNvPr id="92" name="Google Shape;92;p1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93" name="Google Shape;93;p1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Starter activity</a:t>
            </a:r>
            <a:endParaRPr/>
          </a:p>
        </p:txBody>
      </p:sp>
      <p:pic>
        <p:nvPicPr>
          <p:cNvPr id="94" name="Google Shape;94;p14"/>
          <p:cNvPicPr preferRelativeResize="0"/>
          <p:nvPr/>
        </p:nvPicPr>
        <p:blipFill>
          <a:blip r:embed="rId3">
            <a:alphaModFix/>
          </a:blip>
          <a:stretch>
            <a:fillRect/>
          </a:stretch>
        </p:blipFill>
        <p:spPr>
          <a:xfrm>
            <a:off x="5885475" y="1325650"/>
            <a:ext cx="2573276" cy="3502375"/>
          </a:xfrm>
          <a:prstGeom prst="rect">
            <a:avLst/>
          </a:prstGeom>
          <a:noFill/>
          <a:ln>
            <a:noFill/>
          </a:ln>
        </p:spPr>
      </p:pic>
      <p:sp>
        <p:nvSpPr>
          <p:cNvPr id="95" name="Google Shape;95;p14"/>
          <p:cNvSpPr txBox="1"/>
          <p:nvPr/>
        </p:nvSpPr>
        <p:spPr>
          <a:xfrm>
            <a:off x="350700" y="1017725"/>
            <a:ext cx="6591000" cy="47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1"/>
                </a:solidFill>
                <a:latin typeface="Quicksand"/>
                <a:ea typeface="Quicksand"/>
                <a:cs typeface="Quicksand"/>
                <a:sym typeface="Quicksand"/>
              </a:rPr>
              <a:t>Stand in the appropriate area of the classroom</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idx="1" type="body"/>
          </p:nvPr>
        </p:nvSpPr>
        <p:spPr>
          <a:xfrm>
            <a:off x="150750" y="1084849"/>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 evaluated an </a:t>
            </a:r>
            <a:r>
              <a:rPr b="1" lang="en-GB"/>
              <a:t>expression</a:t>
            </a:r>
            <a:r>
              <a:rPr lang="en-GB"/>
              <a:t> to</a:t>
            </a:r>
            <a:r>
              <a:rPr b="1" lang="en-GB"/>
              <a:t> ‘true’</a:t>
            </a:r>
            <a:r>
              <a:rPr lang="en-GB"/>
              <a:t> or </a:t>
            </a:r>
            <a:r>
              <a:rPr b="1" lang="en-GB"/>
              <a:t>‘false’</a:t>
            </a:r>
            <a:r>
              <a:rPr lang="en-GB"/>
              <a:t> and then performed an action depending on the outcome. </a:t>
            </a:r>
            <a:endParaRPr/>
          </a:p>
          <a:p>
            <a:pPr indent="0" lvl="0" marL="0" rtl="0" algn="l">
              <a:spcBef>
                <a:spcPts val="1600"/>
              </a:spcBef>
              <a:spcAft>
                <a:spcPts val="0"/>
              </a:spcAft>
              <a:buNone/>
            </a:pPr>
            <a:r>
              <a:rPr lang="en-GB"/>
              <a:t>If “</a:t>
            </a:r>
            <a:r>
              <a:rPr b="1" i="1" lang="en-GB"/>
              <a:t>the card is a heart</a:t>
            </a:r>
            <a:r>
              <a:rPr lang="en-GB"/>
              <a:t>” is true:</a:t>
            </a:r>
            <a:endParaRPr/>
          </a:p>
          <a:p>
            <a:pPr indent="0" lvl="0" marL="0" rtl="0" algn="l">
              <a:spcBef>
                <a:spcPts val="1600"/>
              </a:spcBef>
              <a:spcAft>
                <a:spcPts val="0"/>
              </a:spcAft>
              <a:buNone/>
            </a:pPr>
            <a:r>
              <a:rPr lang="en-GB"/>
              <a:t>	Stand next to true</a:t>
            </a:r>
            <a:endParaRPr/>
          </a:p>
          <a:p>
            <a:pPr indent="0" lvl="0" marL="0" rtl="0" algn="l">
              <a:spcBef>
                <a:spcPts val="1600"/>
              </a:spcBef>
              <a:spcAft>
                <a:spcPts val="0"/>
              </a:spcAft>
              <a:buNone/>
            </a:pPr>
            <a:r>
              <a:rPr lang="en-GB"/>
              <a:t>Else:</a:t>
            </a:r>
            <a:endParaRPr/>
          </a:p>
          <a:p>
            <a:pPr indent="457200" lvl="0" marL="0" rtl="0" algn="l">
              <a:spcBef>
                <a:spcPts val="1600"/>
              </a:spcBef>
              <a:spcAft>
                <a:spcPts val="0"/>
              </a:spcAft>
              <a:buNone/>
            </a:pPr>
            <a:r>
              <a:rPr lang="en-GB"/>
              <a:t>Stand next to false</a:t>
            </a:r>
            <a:endParaRPr/>
          </a:p>
          <a:p>
            <a:pPr indent="0" lvl="0" marL="0" rtl="0" algn="l">
              <a:spcBef>
                <a:spcPts val="1600"/>
              </a:spcBef>
              <a:spcAft>
                <a:spcPts val="0"/>
              </a:spcAft>
              <a:buNone/>
            </a:pPr>
            <a:r>
              <a:t/>
            </a:r>
            <a:endParaRPr b="1"/>
          </a:p>
          <a:p>
            <a:pPr indent="457200" lvl="0" marL="0" rtl="0" algn="l">
              <a:spcBef>
                <a:spcPts val="1600"/>
              </a:spcBef>
              <a:spcAft>
                <a:spcPts val="1600"/>
              </a:spcAft>
              <a:buNone/>
            </a:pPr>
            <a:r>
              <a:t/>
            </a:r>
            <a:endParaRPr/>
          </a:p>
        </p:txBody>
      </p:sp>
      <p:sp>
        <p:nvSpPr>
          <p:cNvPr id="101" name="Google Shape;101;p15"/>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Conditions and expressions</a:t>
            </a:r>
            <a:endParaRPr/>
          </a:p>
        </p:txBody>
      </p:sp>
      <p:sp>
        <p:nvSpPr>
          <p:cNvPr id="102" name="Google Shape;102;p1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03" name="Google Shape;103;p15"/>
          <p:cNvSpPr txBox="1"/>
          <p:nvPr>
            <p:ph idx="2" type="body"/>
          </p:nvPr>
        </p:nvSpPr>
        <p:spPr>
          <a:xfrm>
            <a:off x="4865550" y="1093950"/>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a:t>
            </a:r>
            <a:r>
              <a:rPr b="1" lang="en-GB"/>
              <a:t>selection</a:t>
            </a:r>
            <a:r>
              <a:rPr lang="en-GB"/>
              <a:t> statement in programming allows a computer to </a:t>
            </a:r>
            <a:r>
              <a:rPr b="1" lang="en-GB"/>
              <a:t>evaluate</a:t>
            </a:r>
            <a:r>
              <a:rPr lang="en-GB"/>
              <a:t> an </a:t>
            </a:r>
            <a:r>
              <a:rPr b="1" lang="en-GB"/>
              <a:t>expression</a:t>
            </a:r>
            <a:r>
              <a:rPr lang="en-GB"/>
              <a:t> to </a:t>
            </a:r>
            <a:r>
              <a:rPr b="1" lang="en-GB"/>
              <a:t>‘true’</a:t>
            </a:r>
            <a:r>
              <a:rPr lang="en-GB"/>
              <a:t> or </a:t>
            </a:r>
            <a:r>
              <a:rPr b="1" lang="en-GB"/>
              <a:t>‘false’ </a:t>
            </a:r>
            <a:r>
              <a:rPr lang="en-GB"/>
              <a:t>and then perform an action depending on the outcome.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04" name="Google Shape;104;p1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Starter activity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08" name="Shape 108"/>
        <p:cNvGrpSpPr/>
        <p:nvPr/>
      </p:nvGrpSpPr>
      <p:grpSpPr>
        <a:xfrm>
          <a:off x="0" y="0"/>
          <a:ext cx="0" cy="0"/>
          <a:chOff x="0" y="0"/>
          <a:chExt cx="0" cy="0"/>
        </a:xfrm>
      </p:grpSpPr>
      <p:sp>
        <p:nvSpPr>
          <p:cNvPr id="109" name="Google Shape;109;p16"/>
          <p:cNvSpPr txBox="1"/>
          <p:nvPr>
            <p:ph idx="1" type="body"/>
          </p:nvPr>
        </p:nvSpPr>
        <p:spPr>
          <a:xfrm>
            <a:off x="310900" y="1170125"/>
            <a:ext cx="41991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If “</a:t>
            </a:r>
            <a:r>
              <a:rPr b="1" i="1" lang="en-GB"/>
              <a:t>the character has a hat” </a:t>
            </a:r>
            <a:r>
              <a:rPr lang="en-GB"/>
              <a:t> is true:</a:t>
            </a:r>
            <a:endParaRPr/>
          </a:p>
          <a:p>
            <a:pPr indent="0" lvl="0" marL="0" rtl="0" algn="l">
              <a:spcBef>
                <a:spcPts val="1600"/>
              </a:spcBef>
              <a:spcAft>
                <a:spcPts val="0"/>
              </a:spcAft>
              <a:buNone/>
            </a:pPr>
            <a:r>
              <a:rPr lang="en-GB"/>
              <a:t>	Remove from game</a:t>
            </a:r>
            <a:endParaRPr/>
          </a:p>
          <a:p>
            <a:pPr indent="0" lvl="0" marL="0" rtl="0" algn="l">
              <a:spcBef>
                <a:spcPts val="1600"/>
              </a:spcBef>
              <a:spcAft>
                <a:spcPts val="0"/>
              </a:spcAft>
              <a:buNone/>
            </a:pPr>
            <a:r>
              <a:rPr lang="en-GB"/>
              <a:t>Else:</a:t>
            </a:r>
            <a:endParaRPr/>
          </a:p>
          <a:p>
            <a:pPr indent="457200" lvl="0" marL="0" rtl="0" algn="l">
              <a:spcBef>
                <a:spcPts val="1600"/>
              </a:spcBef>
              <a:spcAft>
                <a:spcPts val="0"/>
              </a:spcAft>
              <a:buNone/>
            </a:pPr>
            <a:r>
              <a:rPr lang="en-GB"/>
              <a:t>Keep </a:t>
            </a:r>
            <a:r>
              <a:rPr lang="en-GB"/>
              <a:t>in game</a:t>
            </a:r>
            <a:endParaRPr/>
          </a:p>
          <a:p>
            <a:pPr indent="457200" lvl="0" marL="0" rtl="0" algn="l">
              <a:spcBef>
                <a:spcPts val="1600"/>
              </a:spcBef>
              <a:spcAft>
                <a:spcPts val="1600"/>
              </a:spcAft>
              <a:buNone/>
            </a:pPr>
            <a:r>
              <a:t/>
            </a:r>
            <a:endParaRPr/>
          </a:p>
        </p:txBody>
      </p:sp>
      <p:sp>
        <p:nvSpPr>
          <p:cNvPr id="110" name="Google Shape;110;p16"/>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Conditions and expressions: guess who?</a:t>
            </a:r>
            <a:endParaRPr/>
          </a:p>
        </p:txBody>
      </p:sp>
      <p:sp>
        <p:nvSpPr>
          <p:cNvPr id="111" name="Google Shape;111;p1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12" name="Google Shape;112;p16"/>
          <p:cNvSpPr txBox="1"/>
          <p:nvPr>
            <p:ph idx="2" type="body"/>
          </p:nvPr>
        </p:nvSpPr>
        <p:spPr>
          <a:xfrm>
            <a:off x="4736600" y="1170100"/>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13" name="Google Shape;113;p16"/>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pic>
        <p:nvPicPr>
          <p:cNvPr id="114" name="Google Shape;114;p16"/>
          <p:cNvPicPr preferRelativeResize="0"/>
          <p:nvPr/>
        </p:nvPicPr>
        <p:blipFill rotWithShape="1">
          <a:blip r:embed="rId3">
            <a:alphaModFix/>
          </a:blip>
          <a:srcRect b="55622" l="17572" r="59526" t="0"/>
          <a:stretch/>
        </p:blipFill>
        <p:spPr>
          <a:xfrm>
            <a:off x="4736600" y="1085525"/>
            <a:ext cx="1347798" cy="1567100"/>
          </a:xfrm>
          <a:prstGeom prst="rect">
            <a:avLst/>
          </a:prstGeom>
          <a:noFill/>
          <a:ln>
            <a:noFill/>
          </a:ln>
        </p:spPr>
      </p:pic>
      <p:pic>
        <p:nvPicPr>
          <p:cNvPr id="115" name="Google Shape;115;p16"/>
          <p:cNvPicPr preferRelativeResize="0"/>
          <p:nvPr/>
        </p:nvPicPr>
        <p:blipFill rotWithShape="1">
          <a:blip r:embed="rId3">
            <a:alphaModFix/>
          </a:blip>
          <a:srcRect b="0" l="40101" r="41702" t="54016"/>
          <a:stretch/>
        </p:blipFill>
        <p:spPr>
          <a:xfrm>
            <a:off x="4736600" y="2785625"/>
            <a:ext cx="1070950" cy="1623800"/>
          </a:xfrm>
          <a:prstGeom prst="rect">
            <a:avLst/>
          </a:prstGeom>
          <a:noFill/>
          <a:ln>
            <a:noFill/>
          </a:ln>
        </p:spPr>
      </p:pic>
      <p:pic>
        <p:nvPicPr>
          <p:cNvPr id="116" name="Google Shape;116;p16"/>
          <p:cNvPicPr preferRelativeResize="0"/>
          <p:nvPr/>
        </p:nvPicPr>
        <p:blipFill rotWithShape="1">
          <a:blip r:embed="rId3">
            <a:alphaModFix/>
          </a:blip>
          <a:srcRect b="55622" l="40358" r="41444" t="0"/>
          <a:stretch/>
        </p:blipFill>
        <p:spPr>
          <a:xfrm>
            <a:off x="6215550" y="1085525"/>
            <a:ext cx="1070950" cy="1567100"/>
          </a:xfrm>
          <a:prstGeom prst="rect">
            <a:avLst/>
          </a:prstGeom>
          <a:noFill/>
          <a:ln>
            <a:noFill/>
          </a:ln>
        </p:spPr>
      </p:pic>
      <p:pic>
        <p:nvPicPr>
          <p:cNvPr id="117" name="Google Shape;117;p16"/>
          <p:cNvPicPr preferRelativeResize="0"/>
          <p:nvPr/>
        </p:nvPicPr>
        <p:blipFill rotWithShape="1">
          <a:blip r:embed="rId3">
            <a:alphaModFix/>
          </a:blip>
          <a:srcRect b="55622" l="58241" r="17686" t="0"/>
          <a:stretch/>
        </p:blipFill>
        <p:spPr>
          <a:xfrm>
            <a:off x="6215550" y="2943300"/>
            <a:ext cx="1416749" cy="1567100"/>
          </a:xfrm>
          <a:prstGeom prst="rect">
            <a:avLst/>
          </a:prstGeom>
          <a:noFill/>
          <a:ln>
            <a:noFill/>
          </a:ln>
        </p:spPr>
      </p:pic>
      <p:pic>
        <p:nvPicPr>
          <p:cNvPr id="118" name="Google Shape;118;p16"/>
          <p:cNvPicPr preferRelativeResize="0"/>
          <p:nvPr/>
        </p:nvPicPr>
        <p:blipFill rotWithShape="1">
          <a:blip r:embed="rId3">
            <a:alphaModFix/>
          </a:blip>
          <a:srcRect b="0" l="58240" r="20220" t="54016"/>
          <a:stretch/>
        </p:blipFill>
        <p:spPr>
          <a:xfrm>
            <a:off x="7581301" y="963250"/>
            <a:ext cx="1267674" cy="1623800"/>
          </a:xfrm>
          <a:prstGeom prst="rect">
            <a:avLst/>
          </a:prstGeom>
          <a:noFill/>
          <a:ln>
            <a:noFill/>
          </a:ln>
        </p:spPr>
      </p:pic>
      <p:pic>
        <p:nvPicPr>
          <p:cNvPr id="119" name="Google Shape;119;p16"/>
          <p:cNvPicPr preferRelativeResize="0"/>
          <p:nvPr/>
        </p:nvPicPr>
        <p:blipFill rotWithShape="1">
          <a:blip r:embed="rId3">
            <a:alphaModFix/>
          </a:blip>
          <a:srcRect b="0" l="81803" r="0" t="54016"/>
          <a:stretch/>
        </p:blipFill>
        <p:spPr>
          <a:xfrm>
            <a:off x="7679663" y="2840700"/>
            <a:ext cx="1070950" cy="1623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15"/>
                                        </p:tgtEl>
                                      </p:cBhvr>
                                    </p:animEffect>
                                    <p:set>
                                      <p:cBhvr>
                                        <p:cTn dur="1" fill="hold">
                                          <p:stCondLst>
                                            <p:cond delay="1000"/>
                                          </p:stCondLst>
                                        </p:cTn>
                                        <p:tgtEl>
                                          <p:spTgt spid="11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16"/>
                                        </p:tgtEl>
                                      </p:cBhvr>
                                    </p:animEffect>
                                    <p:set>
                                      <p:cBhvr>
                                        <p:cTn dur="1" fill="hold">
                                          <p:stCondLst>
                                            <p:cond delay="1000"/>
                                          </p:stCondLst>
                                        </p:cTn>
                                        <p:tgtEl>
                                          <p:spTgt spid="11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118"/>
                                        </p:tgtEl>
                                      </p:cBhvr>
                                    </p:animEffect>
                                    <p:set>
                                      <p:cBhvr>
                                        <p:cTn dur="1" fill="hold">
                                          <p:stCondLst>
                                            <p:cond delay="1000"/>
                                          </p:stCondLst>
                                        </p:cTn>
                                        <p:tgtEl>
                                          <p:spTgt spid="11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3" name="Shape 123"/>
        <p:cNvGrpSpPr/>
        <p:nvPr/>
      </p:nvGrpSpPr>
      <p:grpSpPr>
        <a:xfrm>
          <a:off x="0" y="0"/>
          <a:ext cx="0" cy="0"/>
          <a:chOff x="0" y="0"/>
          <a:chExt cx="0" cy="0"/>
        </a:xfrm>
      </p:grpSpPr>
      <p:sp>
        <p:nvSpPr>
          <p:cNvPr id="124" name="Google Shape;124;p17"/>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Conditions and expressions: guess who?</a:t>
            </a:r>
            <a:endParaRPr/>
          </a:p>
        </p:txBody>
      </p:sp>
      <p:sp>
        <p:nvSpPr>
          <p:cNvPr id="125" name="Google Shape;125;p1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26" name="Google Shape;126;p17"/>
          <p:cNvSpPr txBox="1"/>
          <p:nvPr>
            <p:ph idx="2" type="body"/>
          </p:nvPr>
        </p:nvSpPr>
        <p:spPr>
          <a:xfrm>
            <a:off x="4736600" y="1170100"/>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27" name="Google Shape;127;p1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pic>
        <p:nvPicPr>
          <p:cNvPr id="128" name="Google Shape;128;p17"/>
          <p:cNvPicPr preferRelativeResize="0"/>
          <p:nvPr/>
        </p:nvPicPr>
        <p:blipFill rotWithShape="1">
          <a:blip r:embed="rId3">
            <a:alphaModFix/>
          </a:blip>
          <a:srcRect b="55622" l="17572" r="59526" t="0"/>
          <a:stretch/>
        </p:blipFill>
        <p:spPr>
          <a:xfrm>
            <a:off x="4736600" y="1085525"/>
            <a:ext cx="1347798" cy="1567100"/>
          </a:xfrm>
          <a:prstGeom prst="rect">
            <a:avLst/>
          </a:prstGeom>
          <a:noFill/>
          <a:ln>
            <a:noFill/>
          </a:ln>
        </p:spPr>
      </p:pic>
      <p:pic>
        <p:nvPicPr>
          <p:cNvPr id="129" name="Google Shape;129;p17"/>
          <p:cNvPicPr preferRelativeResize="0"/>
          <p:nvPr/>
        </p:nvPicPr>
        <p:blipFill rotWithShape="1">
          <a:blip r:embed="rId3">
            <a:alphaModFix/>
          </a:blip>
          <a:srcRect b="55622" l="58241" r="17686" t="0"/>
          <a:stretch/>
        </p:blipFill>
        <p:spPr>
          <a:xfrm>
            <a:off x="6215550" y="2943300"/>
            <a:ext cx="1416749" cy="1567100"/>
          </a:xfrm>
          <a:prstGeom prst="rect">
            <a:avLst/>
          </a:prstGeom>
          <a:noFill/>
          <a:ln>
            <a:noFill/>
          </a:ln>
        </p:spPr>
      </p:pic>
      <p:pic>
        <p:nvPicPr>
          <p:cNvPr id="130" name="Google Shape;130;p17"/>
          <p:cNvPicPr preferRelativeResize="0"/>
          <p:nvPr/>
        </p:nvPicPr>
        <p:blipFill rotWithShape="1">
          <a:blip r:embed="rId3">
            <a:alphaModFix/>
          </a:blip>
          <a:srcRect b="0" l="81803" r="0" t="54016"/>
          <a:stretch/>
        </p:blipFill>
        <p:spPr>
          <a:xfrm>
            <a:off x="7679663" y="2840700"/>
            <a:ext cx="1070950" cy="1623800"/>
          </a:xfrm>
          <a:prstGeom prst="rect">
            <a:avLst/>
          </a:prstGeom>
          <a:noFill/>
          <a:ln>
            <a:noFill/>
          </a:ln>
        </p:spPr>
      </p:pic>
      <p:pic>
        <p:nvPicPr>
          <p:cNvPr id="131" name="Google Shape;131;p17"/>
          <p:cNvPicPr preferRelativeResize="0"/>
          <p:nvPr/>
        </p:nvPicPr>
        <p:blipFill rotWithShape="1">
          <a:blip r:embed="rId4">
            <a:alphaModFix/>
          </a:blip>
          <a:srcRect b="37460" l="0" r="31469" t="0"/>
          <a:stretch/>
        </p:blipFill>
        <p:spPr>
          <a:xfrm>
            <a:off x="375350" y="1170100"/>
            <a:ext cx="3914474" cy="3504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30"/>
                                        </p:tgtEl>
                                      </p:cBhvr>
                                    </p:animEffect>
                                    <p:set>
                                      <p:cBhvr>
                                        <p:cTn dur="1" fill="hold">
                                          <p:stCondLst>
                                            <p:cond delay="1000"/>
                                          </p:stCondLst>
                                        </p:cTn>
                                        <p:tgtEl>
                                          <p:spTgt spid="13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