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9926638" cy="14301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8" autoAdjust="0"/>
    <p:restoredTop sz="86496" autoAdjust="0"/>
  </p:normalViewPr>
  <p:slideViewPr>
    <p:cSldViewPr snapToGrid="0" snapToObjects="1">
      <p:cViewPr varScale="1">
        <p:scale>
          <a:sx n="49" d="100"/>
          <a:sy n="49" d="100"/>
        </p:scale>
        <p:origin x="66" y="3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0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83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7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80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58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862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648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335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239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5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2E84EB0-32AB-944D-AFB6-74A15BE6A5C6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7DDE9560-42E0-E140-9B76-82DE0AC0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0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FB31F3FF-7107-D640-90F7-A760A4C66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150" y="0"/>
            <a:ext cx="6665045" cy="4998784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72DA775-EC4C-4D4A-9021-40D6C759C9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470391"/>
              </p:ext>
            </p:extLst>
          </p:nvPr>
        </p:nvGraphicFramePr>
        <p:xfrm>
          <a:off x="115481" y="206830"/>
          <a:ext cx="2910748" cy="6498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243">
                  <a:extLst>
                    <a:ext uri="{9D8B030D-6E8A-4147-A177-3AD203B41FA5}">
                      <a16:colId xmlns:a16="http://schemas.microsoft.com/office/drawing/2014/main" val="3207661774"/>
                    </a:ext>
                  </a:extLst>
                </a:gridCol>
                <a:gridCol w="1851505">
                  <a:extLst>
                    <a:ext uri="{9D8B030D-6E8A-4147-A177-3AD203B41FA5}">
                      <a16:colId xmlns:a16="http://schemas.microsoft.com/office/drawing/2014/main" val="2484373285"/>
                    </a:ext>
                  </a:extLst>
                </a:gridCol>
              </a:tblGrid>
              <a:tr h="35691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GLOSSARY TERMS give </a:t>
                      </a:r>
                      <a:r>
                        <a:rPr lang="en-US" sz="1200" dirty="0" err="1"/>
                        <a:t>e.g</a:t>
                      </a:r>
                      <a:r>
                        <a:rPr lang="en-US" sz="1200" dirty="0"/>
                        <a:t> for each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409314"/>
                  </a:ext>
                </a:extLst>
              </a:tr>
              <a:tr h="340437">
                <a:tc>
                  <a:txBody>
                    <a:bodyPr/>
                    <a:lstStyle/>
                    <a:p>
                      <a:r>
                        <a:rPr lang="en-US" sz="1200" b="1" dirty="0" err="1"/>
                        <a:t>Bossa</a:t>
                      </a:r>
                      <a:r>
                        <a:rPr lang="en-US" sz="1200" b="1" dirty="0"/>
                        <a:t> 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889082"/>
                  </a:ext>
                </a:extLst>
              </a:tr>
              <a:tr h="295046">
                <a:tc>
                  <a:txBody>
                    <a:bodyPr/>
                    <a:lstStyle/>
                    <a:p>
                      <a:r>
                        <a:rPr lang="en-US" sz="1200" b="1" dirty="0"/>
                        <a:t>Samba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804311"/>
                  </a:ext>
                </a:extLst>
              </a:tr>
              <a:tr h="481866">
                <a:tc>
                  <a:txBody>
                    <a:bodyPr/>
                    <a:lstStyle/>
                    <a:p>
                      <a:r>
                        <a:rPr lang="en-US" sz="1200" b="1" dirty="0"/>
                        <a:t>Glissando/</a:t>
                      </a:r>
                      <a:r>
                        <a:rPr lang="en-US" sz="1200" b="1" dirty="0" err="1"/>
                        <a:t>Portamento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199751"/>
                  </a:ext>
                </a:extLst>
              </a:tr>
              <a:tr h="481866">
                <a:tc>
                  <a:txBody>
                    <a:bodyPr/>
                    <a:lstStyle/>
                    <a:p>
                      <a:r>
                        <a:rPr lang="en-US" sz="1200" b="1" dirty="0"/>
                        <a:t>Double Stopping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010068"/>
                  </a:ext>
                </a:extLst>
              </a:tr>
              <a:tr h="340437">
                <a:tc>
                  <a:txBody>
                    <a:bodyPr/>
                    <a:lstStyle/>
                    <a:p>
                      <a:r>
                        <a:rPr lang="en-US" sz="1200" b="1" dirty="0"/>
                        <a:t>Harmonics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997585"/>
                  </a:ext>
                </a:extLst>
              </a:tr>
              <a:tr h="373252">
                <a:tc>
                  <a:txBody>
                    <a:bodyPr/>
                    <a:lstStyle/>
                    <a:p>
                      <a:r>
                        <a:rPr lang="en-US" sz="1200" b="1" dirty="0"/>
                        <a:t>Mordent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433022"/>
                  </a:ext>
                </a:extLst>
              </a:tr>
              <a:tr h="476612">
                <a:tc>
                  <a:txBody>
                    <a:bodyPr/>
                    <a:lstStyle/>
                    <a:p>
                      <a:r>
                        <a:rPr lang="en-US" sz="1200" b="1" dirty="0" err="1"/>
                        <a:t>Acciacatura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922544"/>
                  </a:ext>
                </a:extLst>
              </a:tr>
              <a:tr h="476612">
                <a:tc>
                  <a:txBody>
                    <a:bodyPr/>
                    <a:lstStyle/>
                    <a:p>
                      <a:r>
                        <a:rPr lang="en-US" sz="1200" b="1" dirty="0"/>
                        <a:t>Pause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430262"/>
                  </a:ext>
                </a:extLst>
              </a:tr>
              <a:tr h="481866">
                <a:tc>
                  <a:txBody>
                    <a:bodyPr/>
                    <a:lstStyle/>
                    <a:p>
                      <a:r>
                        <a:rPr lang="en-US" sz="1200" b="1" dirty="0"/>
                        <a:t>Diminished 7th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848186"/>
                  </a:ext>
                </a:extLst>
              </a:tr>
              <a:tr h="476612">
                <a:tc>
                  <a:txBody>
                    <a:bodyPr/>
                    <a:lstStyle/>
                    <a:p>
                      <a:r>
                        <a:rPr lang="en-US" sz="1200" b="1" dirty="0" err="1"/>
                        <a:t>Sylabbic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744516"/>
                  </a:ext>
                </a:extLst>
              </a:tr>
              <a:tr h="476612">
                <a:tc>
                  <a:txBody>
                    <a:bodyPr/>
                    <a:lstStyle/>
                    <a:p>
                      <a:r>
                        <a:rPr lang="en-US" sz="1200" b="1" dirty="0"/>
                        <a:t>Counterpoint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367898"/>
                  </a:ext>
                </a:extLst>
              </a:tr>
              <a:tr h="481866">
                <a:tc>
                  <a:txBody>
                    <a:bodyPr/>
                    <a:lstStyle/>
                    <a:p>
                      <a:r>
                        <a:rPr lang="en-US" sz="1200" b="1" dirty="0"/>
                        <a:t>Broken Chord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697154"/>
                  </a:ext>
                </a:extLst>
              </a:tr>
              <a:tr h="476612">
                <a:tc>
                  <a:txBody>
                    <a:bodyPr/>
                    <a:lstStyle/>
                    <a:p>
                      <a:r>
                        <a:rPr lang="en-US" sz="1200" b="1" dirty="0"/>
                        <a:t>Rubato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876102"/>
                  </a:ext>
                </a:extLst>
              </a:tr>
              <a:tr h="481866">
                <a:tc>
                  <a:txBody>
                    <a:bodyPr/>
                    <a:lstStyle/>
                    <a:p>
                      <a:r>
                        <a:rPr lang="en-US" sz="1200" b="1" dirty="0"/>
                        <a:t>Texture (H, M, 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3112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071051E-DCB1-3B45-A46D-677A4D9013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571928"/>
              </p:ext>
            </p:extLst>
          </p:nvPr>
        </p:nvGraphicFramePr>
        <p:xfrm>
          <a:off x="3160111" y="3153608"/>
          <a:ext cx="8841389" cy="35516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83364">
                  <a:extLst>
                    <a:ext uri="{9D8B030D-6E8A-4147-A177-3AD203B41FA5}">
                      <a16:colId xmlns:a16="http://schemas.microsoft.com/office/drawing/2014/main" val="165585472"/>
                    </a:ext>
                  </a:extLst>
                </a:gridCol>
                <a:gridCol w="3559906">
                  <a:extLst>
                    <a:ext uri="{9D8B030D-6E8A-4147-A177-3AD203B41FA5}">
                      <a16:colId xmlns:a16="http://schemas.microsoft.com/office/drawing/2014/main" val="3030589633"/>
                    </a:ext>
                  </a:extLst>
                </a:gridCol>
                <a:gridCol w="3498119">
                  <a:extLst>
                    <a:ext uri="{9D8B030D-6E8A-4147-A177-3AD203B41FA5}">
                      <a16:colId xmlns:a16="http://schemas.microsoft.com/office/drawing/2014/main" val="323894416"/>
                    </a:ext>
                  </a:extLst>
                </a:gridCol>
              </a:tblGrid>
              <a:tr h="395953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Commentary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65855"/>
                  </a:ext>
                </a:extLst>
              </a:tr>
              <a:tr h="692920">
                <a:tc>
                  <a:txBody>
                    <a:bodyPr/>
                    <a:lstStyle/>
                    <a:p>
                      <a:r>
                        <a:rPr lang="en-US" sz="1200" dirty="0"/>
                        <a:t>Melody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538403"/>
                  </a:ext>
                </a:extLst>
              </a:tr>
              <a:tr h="494942">
                <a:tc>
                  <a:txBody>
                    <a:bodyPr/>
                    <a:lstStyle/>
                    <a:p>
                      <a:r>
                        <a:rPr lang="en-US" sz="1200" dirty="0"/>
                        <a:t>Harmony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662377"/>
                  </a:ext>
                </a:extLst>
              </a:tr>
              <a:tr h="890896">
                <a:tc>
                  <a:txBody>
                    <a:bodyPr/>
                    <a:lstStyle/>
                    <a:p>
                      <a:r>
                        <a:rPr lang="en-US" sz="1200" dirty="0"/>
                        <a:t>Tonality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054575"/>
                  </a:ext>
                </a:extLst>
              </a:tr>
              <a:tr h="319512">
                <a:tc>
                  <a:txBody>
                    <a:bodyPr/>
                    <a:lstStyle/>
                    <a:p>
                      <a:r>
                        <a:rPr lang="en-US" sz="1200" dirty="0" err="1"/>
                        <a:t>Metre</a:t>
                      </a:r>
                      <a:r>
                        <a:rPr lang="en-US" sz="1200" dirty="0"/>
                        <a:t>, Tempo &amp; Rhythm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031967"/>
                  </a:ext>
                </a:extLst>
              </a:tr>
              <a:tr h="378737">
                <a:tc>
                  <a:txBody>
                    <a:bodyPr/>
                    <a:lstStyle/>
                    <a:p>
                      <a:r>
                        <a:rPr lang="en-US" sz="1200" dirty="0"/>
                        <a:t>Performing Forces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188135"/>
                  </a:ext>
                </a:extLst>
              </a:tr>
              <a:tr h="378737">
                <a:tc>
                  <a:txBody>
                    <a:bodyPr/>
                    <a:lstStyle/>
                    <a:p>
                      <a:r>
                        <a:rPr lang="en-US" sz="1200" dirty="0"/>
                        <a:t>Texture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54051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3881F0A-9F40-A04A-9EAF-01602A090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234247"/>
              </p:ext>
            </p:extLst>
          </p:nvPr>
        </p:nvGraphicFramePr>
        <p:xfrm>
          <a:off x="3160111" y="206830"/>
          <a:ext cx="3729790" cy="28639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69002">
                  <a:extLst>
                    <a:ext uri="{9D8B030D-6E8A-4147-A177-3AD203B41FA5}">
                      <a16:colId xmlns:a16="http://schemas.microsoft.com/office/drawing/2014/main" val="1258022255"/>
                    </a:ext>
                  </a:extLst>
                </a:gridCol>
                <a:gridCol w="2560788">
                  <a:extLst>
                    <a:ext uri="{9D8B030D-6E8A-4147-A177-3AD203B41FA5}">
                      <a16:colId xmlns:a16="http://schemas.microsoft.com/office/drawing/2014/main" val="521446945"/>
                    </a:ext>
                  </a:extLst>
                </a:gridCol>
              </a:tblGrid>
              <a:tr h="4011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Structure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936145"/>
                  </a:ext>
                </a:extLst>
              </a:tr>
              <a:tr h="401119">
                <a:tc>
                  <a:txBody>
                    <a:bodyPr/>
                    <a:lstStyle/>
                    <a:p>
                      <a:r>
                        <a:rPr lang="en-US" sz="1200" dirty="0"/>
                        <a:t>1-3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Solo in Free tempo for acoustic bass guitar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524459"/>
                  </a:ext>
                </a:extLst>
              </a:tr>
              <a:tr h="401119">
                <a:tc>
                  <a:txBody>
                    <a:bodyPr/>
                    <a:lstStyle/>
                    <a:p>
                      <a:r>
                        <a:rPr lang="en-US" sz="1200" dirty="0"/>
                        <a:t>4-22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012266"/>
                  </a:ext>
                </a:extLst>
              </a:tr>
              <a:tr h="401119">
                <a:tc>
                  <a:txBody>
                    <a:bodyPr/>
                    <a:lstStyle/>
                    <a:p>
                      <a:r>
                        <a:rPr lang="en-US" sz="1200" dirty="0"/>
                        <a:t>23-54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090296"/>
                  </a:ext>
                </a:extLst>
              </a:tr>
              <a:tr h="401119">
                <a:tc>
                  <a:txBody>
                    <a:bodyPr/>
                    <a:lstStyle/>
                    <a:p>
                      <a:r>
                        <a:rPr lang="en-US" sz="1200" dirty="0"/>
                        <a:t>55-87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689920"/>
                  </a:ext>
                </a:extLst>
              </a:tr>
              <a:tr h="401119">
                <a:tc>
                  <a:txBody>
                    <a:bodyPr/>
                    <a:lstStyle/>
                    <a:p>
                      <a:r>
                        <a:rPr lang="en-US" sz="1200" dirty="0"/>
                        <a:t>88-103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040386"/>
                  </a:ext>
                </a:extLst>
              </a:tr>
              <a:tr h="401119">
                <a:tc>
                  <a:txBody>
                    <a:bodyPr/>
                    <a:lstStyle/>
                    <a:p>
                      <a:r>
                        <a:rPr lang="en-US" sz="1200" dirty="0"/>
                        <a:t>104-114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259217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DCB25503-B227-D743-A428-D894EF4F25D4}"/>
              </a:ext>
            </a:extLst>
          </p:cNvPr>
          <p:cNvSpPr/>
          <p:nvPr/>
        </p:nvSpPr>
        <p:spPr>
          <a:xfrm>
            <a:off x="7023783" y="281661"/>
            <a:ext cx="2185616" cy="24244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COOL JAZZ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Light Tone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Relaxed Tempo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Behind Beat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Effortless 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Rich Harmonic Vocabulary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F2E593A7-73DC-A349-96A8-7E41CB3C0124}"/>
              </a:ext>
            </a:extLst>
          </p:cNvPr>
          <p:cNvSpPr/>
          <p:nvPr/>
        </p:nvSpPr>
        <p:spPr>
          <a:xfrm>
            <a:off x="9268210" y="281661"/>
            <a:ext cx="2220842" cy="278908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BOSSA NOVA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NEW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Slower &amp; more lyrical than SAMBA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Rich, Complex Harmonies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1"/>
                </a:solidFill>
              </a:rPr>
              <a:t>e</a:t>
            </a:r>
            <a:r>
              <a:rPr lang="en-US" dirty="0" err="1" smtClean="0">
                <a:solidFill>
                  <a:schemeClr val="bg1"/>
                </a:solidFill>
              </a:rPr>
              <a:t>.g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Girl from Ipanema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A31998-A0A7-094A-9096-1B5C9FD04877}"/>
              </a:ext>
            </a:extLst>
          </p:cNvPr>
          <p:cNvSpPr/>
          <p:nvPr/>
        </p:nvSpPr>
        <p:spPr>
          <a:xfrm rot="5400000">
            <a:off x="9428321" y="1728788"/>
            <a:ext cx="4767794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>
                <a:ln w="6600">
                  <a:solidFill>
                    <a:sysClr val="windowText" lastClr="000000"/>
                  </a:solidFill>
                  <a:prstDash val="solid"/>
                </a:ln>
                <a:solidFill>
                  <a:schemeClr val="accent2"/>
                </a:solidFill>
              </a:rPr>
              <a:t>Samba </a:t>
            </a:r>
            <a:r>
              <a:rPr lang="en-US" sz="3600" b="1" cap="none" spc="0" dirty="0" err="1">
                <a:ln w="6600">
                  <a:solidFill>
                    <a:sysClr val="windowText" lastClr="000000"/>
                  </a:solidFill>
                  <a:prstDash val="solid"/>
                </a:ln>
                <a:solidFill>
                  <a:schemeClr val="accent2"/>
                </a:solidFill>
              </a:rPr>
              <a:t>em</a:t>
            </a:r>
            <a:r>
              <a:rPr lang="en-US" sz="3600" b="1" cap="none" spc="0" dirty="0">
                <a:ln w="6600">
                  <a:solidFill>
                    <a:sysClr val="windowText" lastClr="000000"/>
                  </a:solidFill>
                  <a:prstDash val="solid"/>
                </a:ln>
                <a:solidFill>
                  <a:schemeClr val="accent2"/>
                </a:solidFill>
              </a:rPr>
              <a:t> </a:t>
            </a:r>
            <a:r>
              <a:rPr lang="en-US" sz="3600" b="1" cap="none" spc="0" dirty="0" err="1">
                <a:ln w="6600">
                  <a:solidFill>
                    <a:sysClr val="windowText" lastClr="000000"/>
                  </a:solidFill>
                  <a:prstDash val="solid"/>
                </a:ln>
                <a:solidFill>
                  <a:schemeClr val="accent2"/>
                </a:solidFill>
              </a:rPr>
              <a:t>Preludio</a:t>
            </a:r>
            <a:endParaRPr lang="en-US" sz="3600" b="1" cap="none" spc="0" dirty="0">
              <a:ln w="6600">
                <a:solidFill>
                  <a:sysClr val="windowText" lastClr="000000"/>
                </a:solidFill>
                <a:prstDash val="solid"/>
              </a:ln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44883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{36CBA35B-3348-6647-A834-9D3013D1C7E6}tf10001124</Template>
  <TotalTime>1240</TotalTime>
  <Words>92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Corbel</vt:lpstr>
      <vt:lpstr>Wingdings 2</vt:lpstr>
      <vt:lpstr>Frame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Robinson</dc:creator>
  <cp:lastModifiedBy>Caroline Robinson</cp:lastModifiedBy>
  <cp:revision>20</cp:revision>
  <cp:lastPrinted>2018-11-14T14:28:30Z</cp:lastPrinted>
  <dcterms:created xsi:type="dcterms:W3CDTF">2018-02-17T16:48:58Z</dcterms:created>
  <dcterms:modified xsi:type="dcterms:W3CDTF">2018-11-14T14:28:36Z</dcterms:modified>
</cp:coreProperties>
</file>