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Merriweather" panose="020B0604020202020204" charset="0"/>
      <p:regular r:id="rId15"/>
      <p:bold r:id="rId16"/>
      <p:italic r:id="rId17"/>
      <p:boldItalic r:id="rId18"/>
    </p:embeddedFont>
    <p:embeddedFont>
      <p:font typeface="Roboto" panose="020B060402020202020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0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Shape 10"/>
          <p:cNvSpPr/>
          <p:nvPr/>
        </p:nvSpPr>
        <p:spPr>
          <a:xfrm>
            <a:off x="-125" y="0"/>
            <a:ext cx="9144250" cy="4398100"/>
          </a:xfrm>
          <a:custGeom>
            <a:avLst/>
            <a:gdLst/>
            <a:ahLst/>
            <a:cxnLst/>
            <a:rect l="0" t="0" r="0" b="0"/>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Shape 11"/>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Shape 1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Shape 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Shape 55"/>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Shape 56"/>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1600"/>
              </a:spcBef>
              <a:spcAft>
                <a:spcPts val="0"/>
              </a:spcAft>
              <a:buClr>
                <a:schemeClr val="accent2"/>
              </a:buClr>
              <a:buSzPts val="1100"/>
              <a:buChar char="○"/>
              <a:defRPr>
                <a:solidFill>
                  <a:schemeClr val="accent2"/>
                </a:solidFill>
              </a:defRPr>
            </a:lvl2pPr>
            <a:lvl3pPr marL="1371600" lvl="2" indent="-298450">
              <a:spcBef>
                <a:spcPts val="1600"/>
              </a:spcBef>
              <a:spcAft>
                <a:spcPts val="0"/>
              </a:spcAft>
              <a:buClr>
                <a:schemeClr val="accent2"/>
              </a:buClr>
              <a:buSzPts val="1100"/>
              <a:buChar char="■"/>
              <a:defRPr>
                <a:solidFill>
                  <a:schemeClr val="accent2"/>
                </a:solidFill>
              </a:defRPr>
            </a:lvl3pPr>
            <a:lvl4pPr marL="1828800" lvl="3" indent="-298450">
              <a:spcBef>
                <a:spcPts val="1600"/>
              </a:spcBef>
              <a:spcAft>
                <a:spcPts val="0"/>
              </a:spcAft>
              <a:buClr>
                <a:schemeClr val="accent2"/>
              </a:buClr>
              <a:buSzPts val="1100"/>
              <a:buChar char="●"/>
              <a:defRPr>
                <a:solidFill>
                  <a:schemeClr val="accent2"/>
                </a:solidFill>
              </a:defRPr>
            </a:lvl4pPr>
            <a:lvl5pPr marL="2286000" lvl="4" indent="-298450">
              <a:spcBef>
                <a:spcPts val="1600"/>
              </a:spcBef>
              <a:spcAft>
                <a:spcPts val="0"/>
              </a:spcAft>
              <a:buClr>
                <a:schemeClr val="accent2"/>
              </a:buClr>
              <a:buSzPts val="1100"/>
              <a:buChar char="○"/>
              <a:defRPr>
                <a:solidFill>
                  <a:schemeClr val="accent2"/>
                </a:solidFill>
              </a:defRPr>
            </a:lvl5pPr>
            <a:lvl6pPr marL="2743200" lvl="5" indent="-298450">
              <a:spcBef>
                <a:spcPts val="1600"/>
              </a:spcBef>
              <a:spcAft>
                <a:spcPts val="0"/>
              </a:spcAft>
              <a:buClr>
                <a:schemeClr val="accent2"/>
              </a:buClr>
              <a:buSzPts val="1100"/>
              <a:buChar char="■"/>
              <a:defRPr>
                <a:solidFill>
                  <a:schemeClr val="accent2"/>
                </a:solidFill>
              </a:defRPr>
            </a:lvl6pPr>
            <a:lvl7pPr marL="3200400" lvl="6" indent="-298450">
              <a:spcBef>
                <a:spcPts val="1600"/>
              </a:spcBef>
              <a:spcAft>
                <a:spcPts val="0"/>
              </a:spcAft>
              <a:buClr>
                <a:schemeClr val="accent2"/>
              </a:buClr>
              <a:buSzPts val="1100"/>
              <a:buChar char="●"/>
              <a:defRPr>
                <a:solidFill>
                  <a:schemeClr val="accent2"/>
                </a:solidFill>
              </a:defRPr>
            </a:lvl7pPr>
            <a:lvl8pPr marL="3657600" lvl="7" indent="-298450">
              <a:spcBef>
                <a:spcPts val="1600"/>
              </a:spcBef>
              <a:spcAft>
                <a:spcPts val="0"/>
              </a:spcAft>
              <a:buClr>
                <a:schemeClr val="accent2"/>
              </a:buClr>
              <a:buSzPts val="1100"/>
              <a:buChar char="○"/>
              <a:defRPr>
                <a:solidFill>
                  <a:schemeClr val="accent2"/>
                </a:solidFill>
              </a:defRPr>
            </a:lvl8pPr>
            <a:lvl9pPr marL="4114800" lvl="8" indent="-298450">
              <a:spcBef>
                <a:spcPts val="1600"/>
              </a:spcBef>
              <a:spcAft>
                <a:spcPts val="1600"/>
              </a:spcAft>
              <a:buClr>
                <a:schemeClr val="accent2"/>
              </a:buClr>
              <a:buSzPts val="1100"/>
              <a:buChar char="■"/>
              <a:defRPr>
                <a:solidFill>
                  <a:schemeClr val="accent2"/>
                </a:solidFill>
              </a:defRPr>
            </a:lvl9pPr>
          </a:lstStyle>
          <a:p>
            <a:endParaRPr/>
          </a:p>
        </p:txBody>
      </p:sp>
      <p:sp>
        <p:nvSpPr>
          <p:cNvPr id="57" name="Shape 5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Shape 5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Shape 15"/>
          <p:cNvSpPr/>
          <p:nvPr/>
        </p:nvSpPr>
        <p:spPr>
          <a:xfrm>
            <a:off x="0" y="48099"/>
            <a:ext cx="9144250" cy="4398100"/>
          </a:xfrm>
          <a:custGeom>
            <a:avLst/>
            <a:gdLst/>
            <a:ahLst/>
            <a:cxnLst/>
            <a:rect l="0" t="0" r="0" b="0"/>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Shape 16"/>
          <p:cNvSpPr/>
          <p:nvPr/>
        </p:nvSpPr>
        <p:spPr>
          <a:xfrm>
            <a:off x="0" y="0"/>
            <a:ext cx="9144250" cy="4398100"/>
          </a:xfrm>
          <a:custGeom>
            <a:avLst/>
            <a:gdLst/>
            <a:ahLst/>
            <a:cxnLst/>
            <a:rect l="0" t="0" r="0" b="0"/>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Shape 17"/>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Shape 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Shape 20"/>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 name="Shape 21"/>
          <p:cNvSpPr/>
          <p:nvPr/>
        </p:nvSpPr>
        <p:spPr>
          <a:xfrm>
            <a:off x="0" y="44125"/>
            <a:ext cx="4313625" cy="4399375"/>
          </a:xfrm>
          <a:custGeom>
            <a:avLst/>
            <a:gdLst/>
            <a:ahLst/>
            <a:cxnLst/>
            <a:rect l="0" t="0" r="0" b="0"/>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Shape 22"/>
          <p:cNvSpPr/>
          <p:nvPr/>
        </p:nvSpPr>
        <p:spPr>
          <a:xfrm>
            <a:off x="-125" y="0"/>
            <a:ext cx="4316900" cy="4395600"/>
          </a:xfrm>
          <a:custGeom>
            <a:avLst/>
            <a:gdLst/>
            <a:ahLst/>
            <a:cxnLst/>
            <a:rect l="0" t="0" r="0" b="0"/>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Shape 2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Shape 2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25" name="Shape 2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Shape 27"/>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8" name="Shape 28"/>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Shape 29"/>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Shape 30"/>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Shape 33"/>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4" name="Shape 34"/>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Shape 3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Shape 3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 name="Shape 38"/>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Shape 39"/>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1600"/>
              </a:spcBef>
              <a:spcAft>
                <a:spcPts val="0"/>
              </a:spcAft>
              <a:buClr>
                <a:schemeClr val="accent2"/>
              </a:buClr>
              <a:buSzPts val="1100"/>
              <a:buChar char="○"/>
              <a:defRPr>
                <a:solidFill>
                  <a:schemeClr val="accent2"/>
                </a:solidFill>
              </a:defRPr>
            </a:lvl2pPr>
            <a:lvl3pPr marL="1371600" lvl="2" indent="-298450">
              <a:spcBef>
                <a:spcPts val="1600"/>
              </a:spcBef>
              <a:spcAft>
                <a:spcPts val="0"/>
              </a:spcAft>
              <a:buClr>
                <a:schemeClr val="accent2"/>
              </a:buClr>
              <a:buSzPts val="1100"/>
              <a:buChar char="■"/>
              <a:defRPr>
                <a:solidFill>
                  <a:schemeClr val="accent2"/>
                </a:solidFill>
              </a:defRPr>
            </a:lvl3pPr>
            <a:lvl4pPr marL="1828800" lvl="3" indent="-298450">
              <a:spcBef>
                <a:spcPts val="1600"/>
              </a:spcBef>
              <a:spcAft>
                <a:spcPts val="0"/>
              </a:spcAft>
              <a:buClr>
                <a:schemeClr val="accent2"/>
              </a:buClr>
              <a:buSzPts val="1100"/>
              <a:buChar char="●"/>
              <a:defRPr>
                <a:solidFill>
                  <a:schemeClr val="accent2"/>
                </a:solidFill>
              </a:defRPr>
            </a:lvl4pPr>
            <a:lvl5pPr marL="2286000" lvl="4" indent="-298450">
              <a:spcBef>
                <a:spcPts val="1600"/>
              </a:spcBef>
              <a:spcAft>
                <a:spcPts val="0"/>
              </a:spcAft>
              <a:buClr>
                <a:schemeClr val="accent2"/>
              </a:buClr>
              <a:buSzPts val="1100"/>
              <a:buChar char="○"/>
              <a:defRPr>
                <a:solidFill>
                  <a:schemeClr val="accent2"/>
                </a:solidFill>
              </a:defRPr>
            </a:lvl5pPr>
            <a:lvl6pPr marL="2743200" lvl="5" indent="-298450">
              <a:spcBef>
                <a:spcPts val="1600"/>
              </a:spcBef>
              <a:spcAft>
                <a:spcPts val="0"/>
              </a:spcAft>
              <a:buClr>
                <a:schemeClr val="accent2"/>
              </a:buClr>
              <a:buSzPts val="1100"/>
              <a:buChar char="■"/>
              <a:defRPr>
                <a:solidFill>
                  <a:schemeClr val="accent2"/>
                </a:solidFill>
              </a:defRPr>
            </a:lvl6pPr>
            <a:lvl7pPr marL="3200400" lvl="6" indent="-298450">
              <a:spcBef>
                <a:spcPts val="1600"/>
              </a:spcBef>
              <a:spcAft>
                <a:spcPts val="0"/>
              </a:spcAft>
              <a:buClr>
                <a:schemeClr val="accent2"/>
              </a:buClr>
              <a:buSzPts val="1100"/>
              <a:buChar char="●"/>
              <a:defRPr>
                <a:solidFill>
                  <a:schemeClr val="accent2"/>
                </a:solidFill>
              </a:defRPr>
            </a:lvl7pPr>
            <a:lvl8pPr marL="3657600" lvl="7" indent="-298450">
              <a:spcBef>
                <a:spcPts val="1600"/>
              </a:spcBef>
              <a:spcAft>
                <a:spcPts val="0"/>
              </a:spcAft>
              <a:buClr>
                <a:schemeClr val="accent2"/>
              </a:buClr>
              <a:buSzPts val="1100"/>
              <a:buChar char="○"/>
              <a:defRPr>
                <a:solidFill>
                  <a:schemeClr val="accent2"/>
                </a:solidFill>
              </a:defRPr>
            </a:lvl8pPr>
            <a:lvl9pPr marL="4114800" lvl="8" indent="-298450">
              <a:spcBef>
                <a:spcPts val="1600"/>
              </a:spcBef>
              <a:spcAft>
                <a:spcPts val="1600"/>
              </a:spcAft>
              <a:buClr>
                <a:schemeClr val="accent2"/>
              </a:buClr>
              <a:buSzPts val="1100"/>
              <a:buChar char="■"/>
              <a:defRPr>
                <a:solidFill>
                  <a:schemeClr val="accent2"/>
                </a:solidFill>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Shape 45"/>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6" name="Shape 46"/>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Shape 47"/>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Shape 48"/>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Shape 51"/>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2" name="Shape 52"/>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Shape 5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SArpgxecNFg"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www.youtube.com/watch?v=ggWy4xQL5us"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SArpgxecNF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Revision</a:t>
            </a:r>
            <a:endParaRPr b="1"/>
          </a:p>
        </p:txBody>
      </p:sp>
      <p:sp>
        <p:nvSpPr>
          <p:cNvPr id="65" name="Shape 65"/>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i="1"/>
              <a:t>Release</a:t>
            </a:r>
            <a:endParaRPr sz="1400" b="1" i="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With the person next to you...</a:t>
            </a:r>
            <a:endParaRPr b="1"/>
          </a:p>
        </p:txBody>
      </p:sp>
      <p:sp>
        <p:nvSpPr>
          <p:cNvPr id="120" name="Shape 120"/>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solidFill>
                  <a:srgbClr val="000000"/>
                </a:solidFill>
              </a:rPr>
              <a:t>Comment on:</a:t>
            </a:r>
            <a:endParaRPr b="1">
              <a:solidFill>
                <a:srgbClr val="000000"/>
              </a:solidFill>
            </a:endParaRPr>
          </a:p>
          <a:p>
            <a:pPr marL="457200" lvl="0" indent="-311150">
              <a:spcBef>
                <a:spcPts val="1600"/>
              </a:spcBef>
              <a:spcAft>
                <a:spcPts val="0"/>
              </a:spcAft>
              <a:buClr>
                <a:srgbClr val="000000"/>
              </a:buClr>
              <a:buSzPts val="1300"/>
              <a:buChar char="●"/>
            </a:pPr>
            <a:r>
              <a:rPr lang="en-GB" b="1">
                <a:solidFill>
                  <a:srgbClr val="000000"/>
                </a:solidFill>
              </a:rPr>
              <a:t>Melody</a:t>
            </a:r>
            <a:endParaRPr b="1">
              <a:solidFill>
                <a:srgbClr val="000000"/>
              </a:solidFill>
            </a:endParaRPr>
          </a:p>
          <a:p>
            <a:pPr marL="457200" lvl="0" indent="-311150" rtl="0">
              <a:spcBef>
                <a:spcPts val="0"/>
              </a:spcBef>
              <a:spcAft>
                <a:spcPts val="0"/>
              </a:spcAft>
              <a:buClr>
                <a:srgbClr val="000000"/>
              </a:buClr>
              <a:buSzPts val="1300"/>
              <a:buChar char="●"/>
            </a:pPr>
            <a:r>
              <a:rPr lang="en-GB" b="1">
                <a:solidFill>
                  <a:srgbClr val="000000"/>
                </a:solidFill>
              </a:rPr>
              <a:t>Tempo, rhythm and metre</a:t>
            </a:r>
            <a:endParaRPr b="1">
              <a:solidFill>
                <a:srgbClr val="000000"/>
              </a:solidFill>
            </a:endParaRPr>
          </a:p>
          <a:p>
            <a:pPr marL="0" lvl="0" indent="0">
              <a:spcBef>
                <a:spcPts val="1600"/>
              </a:spcBef>
              <a:spcAft>
                <a:spcPts val="1600"/>
              </a:spcAft>
              <a:buNone/>
            </a:pPr>
            <a:r>
              <a:rPr lang="en-GB" b="1">
                <a:solidFill>
                  <a:srgbClr val="000000"/>
                </a:solidFill>
              </a:rPr>
              <a:t>Be ready to report back! You have 5 minutes. </a:t>
            </a:r>
            <a:endParaRPr b="1">
              <a:solidFill>
                <a:srgbClr val="000000"/>
              </a:solidFill>
            </a:endParaRPr>
          </a:p>
        </p:txBody>
      </p:sp>
      <p:sp>
        <p:nvSpPr>
          <p:cNvPr id="121" name="Shape 121" descr="Download today. Simple 5 minute countdown timer with no sound. Perfect for corporate or school activities and presentations.   You can also use this timer in your video project!  Available in full 1080p HD. Check out our other countdown timers for other times and timers with sound alerts.  Let us know if there's a similar video that would help you or that you would like to see!" title="5 minute HD COUNTDOWN TIMER  - no sound">
            <a:hlinkClick r:id="rId3"/>
          </p:cNvPr>
          <p:cNvSpPr/>
          <p:nvPr/>
        </p:nvSpPr>
        <p:spPr>
          <a:xfrm>
            <a:off x="555350" y="2706875"/>
            <a:ext cx="2905900" cy="2179425"/>
          </a:xfrm>
          <a:prstGeom prst="rect">
            <a:avLst/>
          </a:prstGeom>
          <a:blipFill>
            <a:blip r:embed="rId4">
              <a:alphaModFix/>
            </a:blip>
            <a:stretch>
              <a:fillRect/>
            </a:stretch>
          </a:blipFill>
          <a:ln>
            <a:noFill/>
          </a:ln>
        </p:spPr>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Listening Question</a:t>
            </a:r>
            <a:endParaRPr b="1"/>
          </a:p>
          <a:p>
            <a:pPr marL="0" lvl="0" indent="0">
              <a:spcBef>
                <a:spcPts val="0"/>
              </a:spcBef>
              <a:spcAft>
                <a:spcPts val="0"/>
              </a:spcAft>
              <a:buNone/>
            </a:pPr>
            <a:endParaRPr sz="1400" b="1"/>
          </a:p>
          <a:p>
            <a:pPr marL="0" lvl="0" indent="0">
              <a:spcBef>
                <a:spcPts val="0"/>
              </a:spcBef>
              <a:spcAft>
                <a:spcPts val="0"/>
              </a:spcAft>
              <a:buNone/>
            </a:pPr>
            <a:endParaRPr sz="1400" b="1"/>
          </a:p>
          <a:p>
            <a:pPr marL="0" lvl="0" indent="0">
              <a:spcBef>
                <a:spcPts val="0"/>
              </a:spcBef>
              <a:spcAft>
                <a:spcPts val="0"/>
              </a:spcAft>
              <a:buNone/>
            </a:pPr>
            <a:endParaRPr sz="1400" b="1"/>
          </a:p>
          <a:p>
            <a:pPr marL="0" lvl="0" indent="0">
              <a:spcBef>
                <a:spcPts val="0"/>
              </a:spcBef>
              <a:spcAft>
                <a:spcPts val="0"/>
              </a:spcAft>
              <a:buNone/>
            </a:pPr>
            <a:endParaRPr sz="1400" b="1" u="sng"/>
          </a:p>
          <a:p>
            <a:pPr marL="0" lvl="0" indent="0">
              <a:spcBef>
                <a:spcPts val="0"/>
              </a:spcBef>
              <a:spcAft>
                <a:spcPts val="0"/>
              </a:spcAft>
              <a:buNone/>
            </a:pPr>
            <a:endParaRPr sz="1400" b="1" u="sng"/>
          </a:p>
          <a:p>
            <a:pPr marL="0" lvl="0" indent="0">
              <a:spcBef>
                <a:spcPts val="0"/>
              </a:spcBef>
              <a:spcAft>
                <a:spcPts val="0"/>
              </a:spcAft>
              <a:buNone/>
            </a:pPr>
            <a:r>
              <a:rPr lang="en-GB" sz="1400" b="1" u="sng"/>
              <a:t>Listen from 1’38”-2’54” </a:t>
            </a:r>
            <a:endParaRPr sz="1400" b="1" u="sng"/>
          </a:p>
        </p:txBody>
      </p:sp>
      <p:sp>
        <p:nvSpPr>
          <p:cNvPr id="127" name="Shape 127"/>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None/>
            </a:pPr>
            <a:r>
              <a:rPr lang="en-GB" sz="1800" b="1">
                <a:solidFill>
                  <a:srgbClr val="000000"/>
                </a:solidFill>
              </a:rPr>
              <a:t>Answer the questions on the worksheet.</a:t>
            </a:r>
            <a:endParaRPr sz="1800" b="1">
              <a:solidFill>
                <a:srgbClr val="000000"/>
              </a:solidFill>
            </a:endParaRPr>
          </a:p>
          <a:p>
            <a:pPr marL="0" lvl="0" indent="0" rtl="0">
              <a:lnSpc>
                <a:spcPct val="100000"/>
              </a:lnSpc>
              <a:spcBef>
                <a:spcPts val="0"/>
              </a:spcBef>
              <a:spcAft>
                <a:spcPts val="0"/>
              </a:spcAft>
              <a:buNone/>
            </a:pPr>
            <a:endParaRPr sz="1800" b="1">
              <a:solidFill>
                <a:srgbClr val="000000"/>
              </a:solidFill>
            </a:endParaRPr>
          </a:p>
          <a:p>
            <a:pPr marL="0" lvl="0" indent="0">
              <a:lnSpc>
                <a:spcPct val="100000"/>
              </a:lnSpc>
              <a:spcBef>
                <a:spcPts val="0"/>
              </a:spcBef>
              <a:spcAft>
                <a:spcPts val="0"/>
              </a:spcAft>
              <a:buNone/>
            </a:pPr>
            <a:r>
              <a:rPr lang="en-GB" sz="1800" b="1">
                <a:solidFill>
                  <a:srgbClr val="000000"/>
                </a:solidFill>
              </a:rPr>
              <a:t>You will hear the extract 3 times.</a:t>
            </a:r>
            <a:endParaRPr sz="1800" b="1">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147025" y="500925"/>
            <a:ext cx="40695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Homework: Unfamiliar Listening</a:t>
            </a:r>
            <a:endParaRPr b="1"/>
          </a:p>
          <a:p>
            <a:pPr marL="0" lvl="0" indent="0" rtl="0">
              <a:spcBef>
                <a:spcPts val="0"/>
              </a:spcBef>
              <a:spcAft>
                <a:spcPts val="0"/>
              </a:spcAft>
              <a:buNone/>
            </a:pPr>
            <a:endParaRPr sz="1400" b="1"/>
          </a:p>
          <a:p>
            <a:pPr marL="0" lvl="0" indent="0" rtl="0">
              <a:spcBef>
                <a:spcPts val="0"/>
              </a:spcBef>
              <a:spcAft>
                <a:spcPts val="0"/>
              </a:spcAft>
              <a:buNone/>
            </a:pPr>
            <a:endParaRPr sz="1400" b="1"/>
          </a:p>
          <a:p>
            <a:pPr marL="0" lvl="0" indent="0" rtl="0">
              <a:spcBef>
                <a:spcPts val="0"/>
              </a:spcBef>
              <a:spcAft>
                <a:spcPts val="0"/>
              </a:spcAft>
              <a:buNone/>
            </a:pPr>
            <a:endParaRPr sz="1400" b="1"/>
          </a:p>
          <a:p>
            <a:pPr marL="0" lvl="0" indent="0" rtl="0">
              <a:spcBef>
                <a:spcPts val="0"/>
              </a:spcBef>
              <a:spcAft>
                <a:spcPts val="0"/>
              </a:spcAft>
              <a:buNone/>
            </a:pPr>
            <a:endParaRPr sz="1400" b="1" u="sng"/>
          </a:p>
          <a:p>
            <a:pPr marL="0" lvl="0" indent="0" rtl="0">
              <a:spcBef>
                <a:spcPts val="0"/>
              </a:spcBef>
              <a:spcAft>
                <a:spcPts val="0"/>
              </a:spcAft>
              <a:buNone/>
            </a:pPr>
            <a:endParaRPr sz="1400" b="1" u="sng"/>
          </a:p>
          <a:p>
            <a:pPr marL="0" lvl="0" indent="0" rtl="0">
              <a:spcBef>
                <a:spcPts val="0"/>
              </a:spcBef>
              <a:spcAft>
                <a:spcPts val="0"/>
              </a:spcAft>
              <a:buNone/>
            </a:pPr>
            <a:r>
              <a:rPr lang="en-GB" sz="1400" b="1" u="sng"/>
              <a:t>Listen to the whole piece </a:t>
            </a:r>
            <a:endParaRPr sz="1400" b="1" u="sng"/>
          </a:p>
        </p:txBody>
      </p:sp>
      <p:sp>
        <p:nvSpPr>
          <p:cNvPr id="133" name="Shape 133"/>
          <p:cNvSpPr txBox="1">
            <a:spLocks noGrp="1"/>
          </p:cNvSpPr>
          <p:nvPr>
            <p:ph type="body" idx="1"/>
          </p:nvPr>
        </p:nvSpPr>
        <p:spPr>
          <a:xfrm>
            <a:off x="4644675" y="500925"/>
            <a:ext cx="4431000" cy="40986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None/>
            </a:pPr>
            <a:r>
              <a:rPr lang="en-GB" sz="1800" b="1">
                <a:solidFill>
                  <a:srgbClr val="000000"/>
                </a:solidFill>
              </a:rPr>
              <a:t>Answer the questions on the worksheet, using the skeleton score to assist you.</a:t>
            </a:r>
            <a:endParaRPr sz="1800" b="1">
              <a:solidFill>
                <a:srgbClr val="000000"/>
              </a:solidFill>
            </a:endParaRPr>
          </a:p>
          <a:p>
            <a:pPr marL="0" lvl="0" indent="0" rtl="0">
              <a:lnSpc>
                <a:spcPct val="100000"/>
              </a:lnSpc>
              <a:spcBef>
                <a:spcPts val="0"/>
              </a:spcBef>
              <a:spcAft>
                <a:spcPts val="0"/>
              </a:spcAft>
              <a:buNone/>
            </a:pPr>
            <a:endParaRPr sz="1800" b="1">
              <a:solidFill>
                <a:srgbClr val="000000"/>
              </a:solidFill>
            </a:endParaRPr>
          </a:p>
          <a:p>
            <a:pPr marL="0" lvl="0" indent="0" rtl="0">
              <a:lnSpc>
                <a:spcPct val="100000"/>
              </a:lnSpc>
              <a:spcBef>
                <a:spcPts val="0"/>
              </a:spcBef>
              <a:spcAft>
                <a:spcPts val="0"/>
              </a:spcAft>
              <a:buNone/>
            </a:pPr>
            <a:r>
              <a:rPr lang="en-GB" sz="1800" b="1">
                <a:solidFill>
                  <a:srgbClr val="000000"/>
                </a:solidFill>
              </a:rPr>
              <a:t>You should listen to the extract 3 times.</a:t>
            </a:r>
            <a:endParaRPr sz="1800" b="1">
              <a:solidFill>
                <a:srgbClr val="000000"/>
              </a:solidFill>
            </a:endParaRPr>
          </a:p>
        </p:txBody>
      </p:sp>
      <p:sp>
        <p:nvSpPr>
          <p:cNvPr id="134" name="Shape 134" descr="The Missa Luba is a setting of the Latin Mass sung in styles traditional to the Democratic Republic of Congo. It was arranged by Father Guido Haazen, a Franciscan friar fromBelgium, and originally performed and recorded in 1958 by Les Troubadours du Roi Baudouin (King Baudoin's Troubadours), a choir of adults and children from the Congolese town of Kamina in Katanga Province. Father Guido Haazen O.F.M. (Order of Friars Minor) (b. 27 September 1921, d. 20 August 2004) took up his position as director of Kamina Central School in what was then theBelgian Congo in September 1953. Within weeks he established an ensemble consisting of a male choir -- about forty-five boys aged nine to fourteen and fifteen adults -- and percussion. In 1957 he received royal consent to name the ensemble Les Troubadours du Roi Bauduoin in honour of the Belgian king Baudouin I. In the same year Haazen and the Baluba people of Kasai and Katanga began developing the Missa Luba from collective improvisations on traditional song forms. It was first performed at the Catholic mission of St. Bravo in Kamina on 23 March 1958. The next day, the ensemble left for a tour of Europe, performing the Mass and Congolese folk music in Belgium (where they gave concerts at the World's Fair in Brussels), the Netherlands, and Germany (where they sang with the Vienna Boys Choir). The celebrated recording of the Missa Luba by the Troubadours and soloist Joachim Ngoi, a teacher at Kamina Central School, was made at this time The music for the Mass was not written down. Father Haazen responded to demands from choirs wanting to perform the piece by publishing a transcription of the recorded version in 1964, with a new edition in 1969.  The Kyrie is in the style of a kasala, a Luba song of mourning. The Gloria is improvised in the Kiluba style characteristic of Katanga. The Credo, the longest section of the Mass, is based on five different folk songs linked by improvisations. The text of the Credo refers to the crucifixion of Christ and the vocal part in the Missa Luba is preceded by the customary announcement of death, first on the kyondo (log drum), then on the kikumvi (tom-tom). There follows a kilio (elegy) without percussion accompaniment, sung by the solo voice. TheSanctus and the Benedictus were inspired by a Bantu farewell song. The Hosannah is a rhythmic dance of Kasai, and the Agnus Dei is a typical Bena Luluwa song, such as might be heard around Kananga  Síguenos en: Facebook: http://www.facebook.com/vintagem.es Spotify: http://open.spotify.com/user/vintagemusic Web: http://www.vintagemusic.es BoutiqAlia: http://boutiqalia.com/store/vintage/ (compra física de CD) Compra nuestros Cd's en formato físico en estas plataformas: Ebay:  http://stores.ebay.com/VintageMusicFm BoutiqAlia: www.boutiqalia-vintagemusic.com Síguenos en: Spotify: https://goo.gl/raouHQ Facebook: https://goo.gl/L92BHL Instagram: https://goo.gl/3oYDGH Web: http://www.vintagemusic.es   Compra nuestros Cd's en formato físico en estas plataformas: Ebay:  http://stores.ebay.com/VintageMusicFm BoutiqAlia: www.boutiqalia-vintagemusic.com Discogs: https://www.discogs.com/es/seller/vintagemusicfm/profile" title="Les Troubadours Du Roi Baudouin --  Sanctus (Missa Luba Song)">
            <a:hlinkClick r:id="rId3"/>
          </p:cNvPr>
          <p:cNvSpPr/>
          <p:nvPr/>
        </p:nvSpPr>
        <p:spPr>
          <a:xfrm>
            <a:off x="6637250" y="3242925"/>
            <a:ext cx="2438500" cy="1828875"/>
          </a:xfrm>
          <a:prstGeom prst="rect">
            <a:avLst/>
          </a:prstGeom>
          <a:blipFill>
            <a:blip r:embed="rId4">
              <a:alphaModFix/>
            </a:blip>
            <a:stretch>
              <a:fillRect/>
            </a:stretch>
          </a:blipFill>
          <a:ln>
            <a:noFill/>
          </a:ln>
        </p:spPr>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Homework</a:t>
            </a:r>
            <a:endParaRPr b="1"/>
          </a:p>
        </p:txBody>
      </p:sp>
      <p:sp>
        <p:nvSpPr>
          <p:cNvPr id="71" name="Shape 71"/>
          <p:cNvSpPr txBox="1">
            <a:spLocks noGrp="1"/>
          </p:cNvSpPr>
          <p:nvPr>
            <p:ph type="body" idx="1"/>
          </p:nvPr>
        </p:nvSpPr>
        <p:spPr>
          <a:xfrm>
            <a:off x="4644675" y="500925"/>
            <a:ext cx="4166400" cy="4447200"/>
          </a:xfrm>
          <a:prstGeom prst="rect">
            <a:avLst/>
          </a:prstGeom>
        </p:spPr>
        <p:txBody>
          <a:bodyPr spcFirstLastPara="1" wrap="square" lIns="91425" tIns="91425" rIns="91425" bIns="91425" anchor="t" anchorCtr="0">
            <a:noAutofit/>
          </a:bodyPr>
          <a:lstStyle/>
          <a:p>
            <a:pPr marL="0" lvl="0" indent="0">
              <a:lnSpc>
                <a:spcPct val="100000"/>
              </a:lnSpc>
              <a:spcBef>
                <a:spcPts val="0"/>
              </a:spcBef>
              <a:spcAft>
                <a:spcPts val="0"/>
              </a:spcAft>
              <a:buNone/>
            </a:pPr>
            <a:r>
              <a:rPr lang="en-GB" sz="1800" b="1">
                <a:solidFill>
                  <a:srgbClr val="000000"/>
                </a:solidFill>
              </a:rPr>
              <a:t>Please hand in your homework for checking.</a:t>
            </a:r>
            <a:endParaRPr sz="1800" b="1">
              <a:solidFill>
                <a:srgbClr val="000000"/>
              </a:solidFill>
            </a:endParaRPr>
          </a:p>
          <a:p>
            <a:pPr marL="0" lvl="0" indent="0" rtl="0">
              <a:lnSpc>
                <a:spcPct val="100000"/>
              </a:lnSpc>
              <a:spcBef>
                <a:spcPts val="0"/>
              </a:spcBef>
              <a:spcAft>
                <a:spcPts val="0"/>
              </a:spcAft>
              <a:buNone/>
            </a:pPr>
            <a:endParaRPr sz="1800" b="1">
              <a:solidFill>
                <a:srgbClr val="000000"/>
              </a:solidFill>
            </a:endParaRPr>
          </a:p>
          <a:p>
            <a:pPr marL="0" lvl="0" indent="0">
              <a:lnSpc>
                <a:spcPct val="100000"/>
              </a:lnSpc>
              <a:spcBef>
                <a:spcPts val="0"/>
              </a:spcBef>
              <a:spcAft>
                <a:spcPts val="0"/>
              </a:spcAft>
              <a:buNone/>
            </a:pPr>
            <a:endParaRPr sz="1800" b="1">
              <a:solidFill>
                <a:srgbClr val="000000"/>
              </a:solidFill>
            </a:endParaRPr>
          </a:p>
          <a:p>
            <a:pPr marL="0" lvl="0" indent="0" rtl="0">
              <a:lnSpc>
                <a:spcPct val="100000"/>
              </a:lnSpc>
              <a:spcBef>
                <a:spcPts val="0"/>
              </a:spcBef>
              <a:spcAft>
                <a:spcPts val="0"/>
              </a:spcAft>
              <a:buNone/>
            </a:pPr>
            <a:r>
              <a:rPr lang="en-GB" sz="1800" b="1" u="sng">
                <a:solidFill>
                  <a:srgbClr val="000000"/>
                </a:solidFill>
              </a:rPr>
              <a:t>Homework for this lesson</a:t>
            </a:r>
            <a:r>
              <a:rPr lang="en-GB" sz="1800" b="1">
                <a:solidFill>
                  <a:srgbClr val="000000"/>
                </a:solidFill>
              </a:rPr>
              <a:t>:</a:t>
            </a:r>
            <a:endParaRPr sz="1800" b="1">
              <a:solidFill>
                <a:srgbClr val="000000"/>
              </a:solidFill>
            </a:endParaRPr>
          </a:p>
          <a:p>
            <a:pPr marL="0" lvl="0" indent="0" rtl="0">
              <a:lnSpc>
                <a:spcPct val="100000"/>
              </a:lnSpc>
              <a:spcBef>
                <a:spcPts val="0"/>
              </a:spcBef>
              <a:spcAft>
                <a:spcPts val="0"/>
              </a:spcAft>
              <a:buNone/>
            </a:pPr>
            <a:endParaRPr sz="1800" b="1">
              <a:solidFill>
                <a:srgbClr val="000000"/>
              </a:solidFill>
            </a:endParaRPr>
          </a:p>
          <a:p>
            <a:pPr marL="0" lvl="0" indent="0" rtl="0">
              <a:lnSpc>
                <a:spcPct val="100000"/>
              </a:lnSpc>
              <a:spcBef>
                <a:spcPts val="0"/>
              </a:spcBef>
              <a:spcAft>
                <a:spcPts val="0"/>
              </a:spcAft>
              <a:buNone/>
            </a:pPr>
            <a:r>
              <a:rPr lang="en-GB" sz="1800" b="1">
                <a:solidFill>
                  <a:srgbClr val="000000"/>
                </a:solidFill>
              </a:rPr>
              <a:t>Unfamiliar listening on the final slide of this presentation. All the questions are on the listening sheet.</a:t>
            </a:r>
            <a:endParaRPr sz="1800" b="1">
              <a:solidFill>
                <a:srgbClr val="000000"/>
              </a:solidFill>
            </a:endParaRPr>
          </a:p>
          <a:p>
            <a:pPr marL="0" lvl="0" indent="0">
              <a:lnSpc>
                <a:spcPct val="100000"/>
              </a:lnSpc>
              <a:spcBef>
                <a:spcPts val="0"/>
              </a:spcBef>
              <a:spcAft>
                <a:spcPts val="0"/>
              </a:spcAft>
              <a:buNone/>
            </a:pPr>
            <a:endParaRPr sz="1800" b="1">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25" y="500925"/>
            <a:ext cx="3798600" cy="25089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While we listen to </a:t>
            </a:r>
            <a:r>
              <a:rPr lang="en-GB" b="1" i="1"/>
              <a:t>Release</a:t>
            </a:r>
            <a:endParaRPr b="1" i="1"/>
          </a:p>
        </p:txBody>
      </p:sp>
      <p:sp>
        <p:nvSpPr>
          <p:cNvPr id="77" name="Shape 77"/>
          <p:cNvSpPr txBox="1">
            <a:spLocks noGrp="1"/>
          </p:cNvSpPr>
          <p:nvPr>
            <p:ph type="body" idx="1"/>
          </p:nvPr>
        </p:nvSpPr>
        <p:spPr>
          <a:xfrm>
            <a:off x="4216625" y="141225"/>
            <a:ext cx="4838100" cy="4790400"/>
          </a:xfrm>
          <a:prstGeom prst="rect">
            <a:avLst/>
          </a:prstGeom>
        </p:spPr>
        <p:txBody>
          <a:bodyPr spcFirstLastPara="1" wrap="square" lIns="91425" tIns="91425" rIns="91425" bIns="91425" anchor="t" anchorCtr="0">
            <a:noAutofit/>
          </a:bodyPr>
          <a:lstStyle/>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What is fusion music?</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What styles of music are ‘fused’ in this piece?</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When was this song composed and in what circumstances?</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Who is the female vocalist on our recording?</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What is the main texture in this song?</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457200" lvl="0" indent="-342900" rtl="0">
              <a:lnSpc>
                <a:spcPct val="100000"/>
              </a:lnSpc>
              <a:spcBef>
                <a:spcPts val="0"/>
              </a:spcBef>
              <a:spcAft>
                <a:spcPts val="0"/>
              </a:spcAft>
              <a:buClr>
                <a:schemeClr val="dk1"/>
              </a:buClr>
              <a:buSzPts val="1800"/>
              <a:buAutoNum type="arabicPeriod"/>
            </a:pPr>
            <a:r>
              <a:rPr lang="en-GB" sz="1800" b="1">
                <a:solidFill>
                  <a:schemeClr val="dk1"/>
                </a:solidFill>
              </a:rPr>
              <a:t>Describe how the loops are used in the accompaniment.</a:t>
            </a:r>
            <a:endParaRPr sz="1800" b="1">
              <a:solidFill>
                <a:schemeClr val="dk1"/>
              </a:solidFill>
            </a:endParaRPr>
          </a:p>
          <a:p>
            <a:pPr marL="0" lvl="0" indent="0" rtl="0">
              <a:lnSpc>
                <a:spcPct val="100000"/>
              </a:lnSpc>
              <a:spcBef>
                <a:spcPts val="0"/>
              </a:spcBef>
              <a:spcAft>
                <a:spcPts val="0"/>
              </a:spcAft>
              <a:buNone/>
            </a:pPr>
            <a:endParaRPr sz="1800" b="1">
              <a:solidFill>
                <a:schemeClr val="dk1"/>
              </a:solidFill>
            </a:endParaRPr>
          </a:p>
          <a:p>
            <a:pPr marL="0" lvl="0" indent="0" rtl="0">
              <a:lnSpc>
                <a:spcPct val="100000"/>
              </a:lnSpc>
              <a:spcBef>
                <a:spcPts val="0"/>
              </a:spcBef>
              <a:spcAft>
                <a:spcPts val="0"/>
              </a:spcAft>
              <a:buNone/>
            </a:pPr>
            <a:endParaRPr sz="1400" b="1">
              <a:solidFill>
                <a:schemeClr val="dk1"/>
              </a:solidFill>
            </a:endParaRPr>
          </a:p>
          <a:p>
            <a:pPr marL="0" lvl="0" indent="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201700" y="500925"/>
            <a:ext cx="3913200" cy="25089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GB" b="1"/>
              <a:t>Performing Forces and Sonority</a:t>
            </a:r>
            <a:endParaRPr b="1"/>
          </a:p>
          <a:p>
            <a:pPr marL="0" lvl="0" indent="0">
              <a:spcBef>
                <a:spcPts val="0"/>
              </a:spcBef>
              <a:spcAft>
                <a:spcPts val="0"/>
              </a:spcAft>
              <a:buNone/>
            </a:pPr>
            <a:endParaRPr b="1"/>
          </a:p>
          <a:p>
            <a:pPr marL="0" lvl="0" indent="0" rtl="0">
              <a:spcBef>
                <a:spcPts val="0"/>
              </a:spcBef>
              <a:spcAft>
                <a:spcPts val="0"/>
              </a:spcAft>
              <a:buNone/>
            </a:pPr>
            <a:r>
              <a:rPr lang="en-GB" sz="1800" b="1"/>
              <a:t>Work with your partner to answer these questions. You have 5 minutes.</a:t>
            </a:r>
            <a:endParaRPr sz="1800" b="1"/>
          </a:p>
        </p:txBody>
      </p:sp>
      <p:sp>
        <p:nvSpPr>
          <p:cNvPr id="83" name="Shape 83"/>
          <p:cNvSpPr txBox="1">
            <a:spLocks noGrp="1"/>
          </p:cNvSpPr>
          <p:nvPr>
            <p:ph type="body" idx="1"/>
          </p:nvPr>
        </p:nvSpPr>
        <p:spPr>
          <a:xfrm>
            <a:off x="4273150" y="165100"/>
            <a:ext cx="4813800" cy="44343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Identify the Irish instruments. In which sections are they most featured?</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are the African influences heard in this song?</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‘sound-system’ part of the fusion?</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is looping used in this piece?</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Identify the vocal forces and say how they are used.</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p:txBody>
      </p:sp>
      <p:sp>
        <p:nvSpPr>
          <p:cNvPr id="84" name="Shape 84" descr="Download today. Simple 5 minute countdown timer with no sound. Perfect for corporate or school activities and presentations.   You can also use this timer in your video project!  Available in full 1080p HD. Check out our other countdown timers for other times and timers with sound alerts.  Let us know if there's a similar video that would help you or that you would like to see!" title="5 minute HD COUNTDOWN TIMER  - no sound">
            <a:hlinkClick r:id="rId3"/>
          </p:cNvPr>
          <p:cNvSpPr/>
          <p:nvPr/>
        </p:nvSpPr>
        <p:spPr>
          <a:xfrm>
            <a:off x="373175" y="2887925"/>
            <a:ext cx="2704850" cy="2028625"/>
          </a:xfrm>
          <a:prstGeom prst="rect">
            <a:avLst/>
          </a:prstGeom>
          <a:blipFill>
            <a:blip r:embed="rId4">
              <a:alphaModFix/>
            </a:blip>
            <a:stretch>
              <a:fillRect/>
            </a:stretch>
          </a:blipFill>
          <a:ln>
            <a:no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201700" y="500925"/>
            <a:ext cx="39132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Performing Forces and Sonority</a:t>
            </a:r>
            <a:endParaRPr b="1"/>
          </a:p>
          <a:p>
            <a:pPr marL="0" lvl="0" indent="0" rtl="0">
              <a:spcBef>
                <a:spcPts val="0"/>
              </a:spcBef>
              <a:spcAft>
                <a:spcPts val="0"/>
              </a:spcAft>
              <a:buNone/>
            </a:pPr>
            <a:endParaRPr b="1"/>
          </a:p>
          <a:p>
            <a:pPr marL="0" lvl="0" indent="0" rtl="0">
              <a:spcBef>
                <a:spcPts val="0"/>
              </a:spcBef>
              <a:spcAft>
                <a:spcPts val="0"/>
              </a:spcAft>
              <a:buNone/>
            </a:pPr>
            <a:r>
              <a:rPr lang="en-GB" sz="1800" b="1"/>
              <a:t>Work with your partner to answer these questions. You have 5 minutes.</a:t>
            </a:r>
            <a:endParaRPr sz="1800" b="1"/>
          </a:p>
        </p:txBody>
      </p:sp>
      <p:sp>
        <p:nvSpPr>
          <p:cNvPr id="90" name="Shape 90"/>
          <p:cNvSpPr txBox="1">
            <a:spLocks noGrp="1"/>
          </p:cNvSpPr>
          <p:nvPr>
            <p:ph type="body" idx="1"/>
          </p:nvPr>
        </p:nvSpPr>
        <p:spPr>
          <a:xfrm>
            <a:off x="4273150" y="165100"/>
            <a:ext cx="4813800" cy="47916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Identify the Irish instruments. In which sections are they most featured?</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Uilleann pipes, hurdy-gurdy, bodhran, fiddle,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whistle, accordian. The pipes, whistles and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hurdy-gurdy are featured in the solos section. The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bodhran is heard in loops for much of the piece.</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are the African influences heard in this song?</a:t>
            </a:r>
            <a:endParaRPr sz="1400" b="1">
              <a:solidFill>
                <a:srgbClr val="000000"/>
              </a:solidFill>
            </a:endParaRPr>
          </a:p>
          <a:p>
            <a:pPr marL="0" lvl="0" indent="457200" rtl="0">
              <a:lnSpc>
                <a:spcPct val="100000"/>
              </a:lnSpc>
              <a:spcBef>
                <a:spcPts val="0"/>
              </a:spcBef>
              <a:spcAft>
                <a:spcPts val="0"/>
              </a:spcAft>
              <a:buNone/>
            </a:pPr>
            <a:r>
              <a:rPr lang="en-GB" sz="1400" b="1">
                <a:solidFill>
                  <a:srgbClr val="0000FF"/>
                </a:solidFill>
              </a:rPr>
              <a:t>Kora and talking drum are heard prominently in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accompaniment loops.</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‘sound-system’ part of the fusion?</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Western-style vocals, synths, samples, drum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machines and electric piano, looping.</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is looping used in this piece?</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Loops are layered up to create the accompaniment.</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Identify the vocal forces and say how they are used.</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1 female and 2 male singers. The female (Sinead </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O’Connor) sings in English, then the men speak/sing</a:t>
            </a:r>
            <a:endParaRPr sz="1400" b="1">
              <a:solidFill>
                <a:srgbClr val="0000FF"/>
              </a:solidFill>
            </a:endParaRPr>
          </a:p>
          <a:p>
            <a:pPr marL="0" lvl="0" indent="457200" rtl="0">
              <a:lnSpc>
                <a:spcPct val="100000"/>
              </a:lnSpc>
              <a:spcBef>
                <a:spcPts val="0"/>
              </a:spcBef>
              <a:spcAft>
                <a:spcPts val="0"/>
              </a:spcAft>
              <a:buNone/>
            </a:pPr>
            <a:r>
              <a:rPr lang="en-GB" sz="1400" b="1">
                <a:solidFill>
                  <a:srgbClr val="0000FF"/>
                </a:solidFill>
              </a:rPr>
              <a:t>in Maninka (an African language) and Gaelic.</a:t>
            </a:r>
            <a:endParaRPr sz="1400" b="1">
              <a:solidFill>
                <a:srgbClr val="0000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Structure and Texture</a:t>
            </a:r>
            <a:endParaRPr b="1"/>
          </a:p>
        </p:txBody>
      </p:sp>
      <p:sp>
        <p:nvSpPr>
          <p:cNvPr id="96" name="Shape 96"/>
          <p:cNvSpPr txBox="1">
            <a:spLocks noGrp="1"/>
          </p:cNvSpPr>
          <p:nvPr>
            <p:ph type="body" idx="1"/>
          </p:nvPr>
        </p:nvSpPr>
        <p:spPr>
          <a:xfrm>
            <a:off x="4273150" y="165100"/>
            <a:ext cx="4537800" cy="44343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overall structure called?</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does the piece start?</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Give the timings for verse 1 and verse 2.</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Which instruments feature in the solos section?</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The solo section has a change of texture; what texture is used here?</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new texture is introduced near the end of the build section? What does this mean?</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Structure and Texture</a:t>
            </a:r>
            <a:endParaRPr b="1"/>
          </a:p>
        </p:txBody>
      </p:sp>
      <p:sp>
        <p:nvSpPr>
          <p:cNvPr id="102" name="Shape 102"/>
          <p:cNvSpPr txBox="1">
            <a:spLocks noGrp="1"/>
          </p:cNvSpPr>
          <p:nvPr>
            <p:ph type="body" idx="1"/>
          </p:nvPr>
        </p:nvSpPr>
        <p:spPr>
          <a:xfrm>
            <a:off x="4273150" y="165100"/>
            <a:ext cx="4537800" cy="44343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overall structure called?</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Verse form.</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does the piece start?</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It starts with a synth drone and in free time.</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Give the timings for verse 1 and verse 2.</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Verse 1 is 1’38”-2’55”. Verse 2 is 2’55”-3’51”.</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Which instruments feature in the solos section?</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Uilleann pipes, whistle, low whistle, hurdy-gurdy. In other words, the Irish instruments.</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The solo section has a change of texture; what texture is used here?</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Polyphonic.</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new texture is introduced near the end of the build section? What does this mean?</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Heterophony. This means 2 or more versions of the same melody played at the same time.</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Tonality and Harmony</a:t>
            </a:r>
            <a:endParaRPr b="1"/>
          </a:p>
        </p:txBody>
      </p:sp>
      <p:sp>
        <p:nvSpPr>
          <p:cNvPr id="108" name="Shape 108"/>
          <p:cNvSpPr txBox="1">
            <a:spLocks noGrp="1"/>
          </p:cNvSpPr>
          <p:nvPr>
            <p:ph type="body" idx="1"/>
          </p:nvPr>
        </p:nvSpPr>
        <p:spPr>
          <a:xfrm>
            <a:off x="4390800" y="236150"/>
            <a:ext cx="4671300" cy="47376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key?</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Is the harmony diatonic or chromatic?</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is the repetitive harmony related to the use of looped material?</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Describe the harmonic rhythm.</a:t>
            </a: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Which fusion influence is reflected in the use of a drone in this song?</a:t>
            </a:r>
            <a:endParaRPr sz="1400" b="1">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GB" b="1"/>
              <a:t>Tonality and Harmony</a:t>
            </a:r>
            <a:endParaRPr b="1"/>
          </a:p>
        </p:txBody>
      </p:sp>
      <p:sp>
        <p:nvSpPr>
          <p:cNvPr id="114" name="Shape 114"/>
          <p:cNvSpPr txBox="1">
            <a:spLocks noGrp="1"/>
          </p:cNvSpPr>
          <p:nvPr>
            <p:ph type="body" idx="1"/>
          </p:nvPr>
        </p:nvSpPr>
        <p:spPr>
          <a:xfrm>
            <a:off x="4390800" y="236150"/>
            <a:ext cx="4671300" cy="4737600"/>
          </a:xfrm>
          <a:prstGeom prst="rect">
            <a:avLst/>
          </a:prstGeom>
        </p:spPr>
        <p:txBody>
          <a:bodyPr spcFirstLastPara="1" wrap="square" lIns="91425" tIns="91425" rIns="91425" bIns="91425" anchor="t" anchorCtr="0">
            <a:noAutofit/>
          </a:bodyPr>
          <a:lstStyle/>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What is the key?</a:t>
            </a:r>
            <a:endParaRPr sz="1400" b="1">
              <a:solidFill>
                <a:srgbClr val="000000"/>
              </a:solidFill>
            </a:endParaRPr>
          </a:p>
          <a:p>
            <a:pPr marL="0" lvl="0" indent="0" rtl="0">
              <a:lnSpc>
                <a:spcPct val="100000"/>
              </a:lnSpc>
              <a:spcBef>
                <a:spcPts val="0"/>
              </a:spcBef>
              <a:spcAft>
                <a:spcPts val="0"/>
              </a:spcAft>
              <a:buNone/>
            </a:pPr>
            <a:r>
              <a:rPr lang="en-GB" sz="1400" b="1">
                <a:solidFill>
                  <a:srgbClr val="000000"/>
                </a:solidFill>
              </a:rPr>
              <a:t>	</a:t>
            </a:r>
            <a:r>
              <a:rPr lang="en-GB" sz="1400" b="1">
                <a:solidFill>
                  <a:srgbClr val="0000FF"/>
                </a:solidFill>
              </a:rPr>
              <a:t>C minor.</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Is the harmony diatonic or chromatic?</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Diatonic, although there are a couple of chromatic moments with the kora and low synth strings in verse 1.</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How is the repetitive harmony related to the use of looped material?</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Loops are repetitive by their nature!</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Describe the harmonic rhythm.</a:t>
            </a:r>
            <a:endParaRPr sz="1400" b="1">
              <a:solidFill>
                <a:srgbClr val="000000"/>
              </a:solidFill>
            </a:endParaRPr>
          </a:p>
          <a:p>
            <a:pPr marL="457200" lvl="0" indent="0" rtl="0">
              <a:lnSpc>
                <a:spcPct val="100000"/>
              </a:lnSpc>
              <a:spcBef>
                <a:spcPts val="0"/>
              </a:spcBef>
              <a:spcAft>
                <a:spcPts val="0"/>
              </a:spcAft>
              <a:buNone/>
            </a:pPr>
            <a:r>
              <a:rPr lang="en-GB" sz="1400" b="1">
                <a:solidFill>
                  <a:srgbClr val="0000FF"/>
                </a:solidFill>
              </a:rPr>
              <a:t>Slow.</a:t>
            </a:r>
            <a:endParaRPr sz="1400" b="1">
              <a:solidFill>
                <a:srgbClr val="0000FF"/>
              </a:solidFill>
            </a:endParaRPr>
          </a:p>
          <a:p>
            <a:pPr marL="0" lvl="0" indent="0" rtl="0">
              <a:lnSpc>
                <a:spcPct val="100000"/>
              </a:lnSpc>
              <a:spcBef>
                <a:spcPts val="0"/>
              </a:spcBef>
              <a:spcAft>
                <a:spcPts val="0"/>
              </a:spcAft>
              <a:buNone/>
            </a:pPr>
            <a:endParaRPr sz="1400" b="1">
              <a:solidFill>
                <a:srgbClr val="000000"/>
              </a:solidFill>
            </a:endParaRPr>
          </a:p>
          <a:p>
            <a:pPr marL="457200" lvl="0" indent="-317500" rtl="0">
              <a:lnSpc>
                <a:spcPct val="100000"/>
              </a:lnSpc>
              <a:spcBef>
                <a:spcPts val="0"/>
              </a:spcBef>
              <a:spcAft>
                <a:spcPts val="0"/>
              </a:spcAft>
              <a:buClr>
                <a:srgbClr val="000000"/>
              </a:buClr>
              <a:buSzPts val="1400"/>
              <a:buAutoNum type="arabicPeriod"/>
            </a:pPr>
            <a:r>
              <a:rPr lang="en-GB" sz="1400" b="1">
                <a:solidFill>
                  <a:srgbClr val="000000"/>
                </a:solidFill>
              </a:rPr>
              <a:t>Which fusion influence is reflected in the use of a drone in this song?</a:t>
            </a:r>
            <a:endParaRPr sz="1400" b="1">
              <a:solidFill>
                <a:srgbClr val="000000"/>
              </a:solidFill>
            </a:endParaRPr>
          </a:p>
          <a:p>
            <a:pPr marL="0" lvl="0" indent="457200" rtl="0">
              <a:lnSpc>
                <a:spcPct val="100000"/>
              </a:lnSpc>
              <a:spcBef>
                <a:spcPts val="0"/>
              </a:spcBef>
              <a:spcAft>
                <a:spcPts val="0"/>
              </a:spcAft>
              <a:buNone/>
            </a:pPr>
            <a:r>
              <a:rPr lang="en-GB" sz="1400" b="1">
                <a:solidFill>
                  <a:srgbClr val="0000FF"/>
                </a:solidFill>
              </a:rPr>
              <a:t>Irish.</a:t>
            </a:r>
            <a:r>
              <a:rPr lang="en-GB" sz="1400" b="1">
                <a:solidFill>
                  <a:srgbClr val="000000"/>
                </a:solidFill>
              </a:rPr>
              <a:t>	</a:t>
            </a:r>
            <a:endParaRPr sz="1400" b="1">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On-screen Show (16:9)</PresentationFormat>
  <Paragraphs>151</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Merriweather</vt:lpstr>
      <vt:lpstr>Roboto</vt:lpstr>
      <vt:lpstr>Arial</vt:lpstr>
      <vt:lpstr>Paradigm</vt:lpstr>
      <vt:lpstr>Revision</vt:lpstr>
      <vt:lpstr>Homework</vt:lpstr>
      <vt:lpstr>While we listen to Release</vt:lpstr>
      <vt:lpstr>Performing Forces and Sonority  Work with your partner to answer these questions. You have 5 minutes.</vt:lpstr>
      <vt:lpstr>Performing Forces and Sonority  Work with your partner to answer these questions. You have 5 minutes.</vt:lpstr>
      <vt:lpstr>Structure and Texture</vt:lpstr>
      <vt:lpstr>Structure and Texture</vt:lpstr>
      <vt:lpstr>Tonality and Harmony</vt:lpstr>
      <vt:lpstr>Tonality and Harmony</vt:lpstr>
      <vt:lpstr>With the person next to you...</vt:lpstr>
      <vt:lpstr>Listening Question      Listen from 1’38”-2’54” </vt:lpstr>
      <vt:lpstr>Homework: Unfamiliar Listening      Listen to the whole piece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dc:title>
  <dc:creator>Caroline Robinson</dc:creator>
  <cp:lastModifiedBy>Caroline Robinson</cp:lastModifiedBy>
  <cp:revision>1</cp:revision>
  <dcterms:modified xsi:type="dcterms:W3CDTF">2019-05-08T11:00:11Z</dcterms:modified>
</cp:coreProperties>
</file>