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60" r:id="rId2"/>
    <p:sldId id="262" r:id="rId3"/>
    <p:sldId id="290" r:id="rId4"/>
    <p:sldId id="291" r:id="rId5"/>
    <p:sldId id="292" r:id="rId6"/>
    <p:sldId id="294" r:id="rId7"/>
    <p:sldId id="310" r:id="rId8"/>
    <p:sldId id="311" r:id="rId9"/>
    <p:sldId id="293" r:id="rId10"/>
    <p:sldId id="312" r:id="rId11"/>
    <p:sldId id="298" r:id="rId12"/>
    <p:sldId id="299" r:id="rId13"/>
    <p:sldId id="313" r:id="rId14"/>
    <p:sldId id="288" r:id="rId15"/>
    <p:sldId id="303" r:id="rId16"/>
    <p:sldId id="304" r:id="rId17"/>
    <p:sldId id="305" r:id="rId18"/>
    <p:sldId id="307" r:id="rId19"/>
    <p:sldId id="308" r:id="rId20"/>
    <p:sldId id="309" r:id="rId21"/>
    <p:sldId id="301" r:id="rId22"/>
    <p:sldId id="306" r:id="rId23"/>
  </p:sldIdLst>
  <p:sldSz cx="9144000" cy="6858000" type="screen4x3"/>
  <p:notesSz cx="6858000" cy="9144000"/>
  <p:embeddedFontLst>
    <p:embeddedFont>
      <p:font typeface="Museo 500" panose="02000000000000000000" pitchFamily="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useo 100" panose="02000000000000000000" pitchFamily="2" charset="0"/>
      <p:regular r:id="rId30"/>
    </p:embeddedFont>
    <p:embeddedFont>
      <p:font typeface="Museo900-Regular" panose="02000000000000000000" pitchFamily="2" charset="0"/>
      <p:bold r:id="rId31"/>
    </p:embeddedFont>
    <p:embeddedFont>
      <p:font typeface="Museo 900" panose="02000000000000000000" pitchFamily="2" charset="0"/>
      <p:bold r:id="rId32"/>
    </p:embeddedFont>
    <p:embeddedFont>
      <p:font typeface="Museo 700" panose="02000000000000000000" pitchFamily="2" charset="0"/>
      <p:bold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296"/>
    <a:srgbClr val="89CAE4"/>
    <a:srgbClr val="5C89A4"/>
    <a:srgbClr val="FEFEFE"/>
    <a:srgbClr val="ADDCF3"/>
    <a:srgbClr val="59C4D9"/>
    <a:srgbClr val="FCFCFC"/>
    <a:srgbClr val="D1919B"/>
    <a:srgbClr val="C396A3"/>
    <a:srgbClr val="98A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672" y="108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t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5C89A4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5C89A4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5C89A4"/>
                </a:solidFill>
                <a:latin typeface="Arial"/>
                <a:cs typeface="Arial"/>
              </a:rPr>
              <a:t>5</a:t>
            </a:r>
            <a:endParaRPr lang="en-US" sz="4500" b="1" dirty="0">
              <a:solidFill>
                <a:srgbClr val="5C89A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2382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379256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5C8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7145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Unit 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Logic Gates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  <p:pic>
        <p:nvPicPr>
          <p:cNvPr id="35" name="Picture 34" descr="Logo Unit 4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 Unit 4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50" name="Picture 49" descr="Unit 4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Logic Gates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42" name="Picture 41" descr="Unit 4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Logic Gates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Unit 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Logic Gates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Logic gates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/>
            <a:endParaRPr lang="en-US" sz="2000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Unit 4</a:t>
            </a: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Hardware </a:t>
            </a:r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46"/>
          <p:cNvSpPr>
            <a:spLocks noChangeShapeType="1"/>
          </p:cNvSpPr>
          <p:nvPr/>
        </p:nvSpPr>
        <p:spPr bwMode="auto">
          <a:xfrm>
            <a:off x="4051581" y="3431026"/>
            <a:ext cx="2739744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Creating logic circuits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Multiple logic gates can be connected to produce an output based on multiple inputs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707960" y="2662664"/>
            <a:ext cx="6108506" cy="1556047"/>
            <a:chOff x="1707960" y="2662664"/>
            <a:chExt cx="6108506" cy="1556047"/>
          </a:xfrm>
        </p:grpSpPr>
        <p:sp>
          <p:nvSpPr>
            <p:cNvPr id="5" name="TextBox 4"/>
            <p:cNvSpPr txBox="1"/>
            <p:nvPr/>
          </p:nvSpPr>
          <p:spPr>
            <a:xfrm>
              <a:off x="1707960" y="2787697"/>
              <a:ext cx="769763" cy="6463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glow rad="101600">
                <a:srgbClr val="F599BE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/>
            </a:lstStyle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80769" y="2802869"/>
              <a:ext cx="10262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  <a:p>
              <a:pPr algn="ctr"/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15"/>
            <p:cNvSpPr>
              <a:spLocks/>
            </p:cNvSpPr>
            <p:nvPr/>
          </p:nvSpPr>
          <p:spPr bwMode="auto">
            <a:xfrm>
              <a:off x="2560654" y="3054425"/>
              <a:ext cx="1884695" cy="759206"/>
            </a:xfrm>
            <a:custGeom>
              <a:avLst/>
              <a:gdLst>
                <a:gd name="T0" fmla="*/ 0 w 566"/>
                <a:gd name="T1" fmla="*/ 0 h 228"/>
                <a:gd name="T2" fmla="*/ 566 w 566"/>
                <a:gd name="T3" fmla="*/ 114 h 228"/>
                <a:gd name="T4" fmla="*/ 0 w 566"/>
                <a:gd name="T5" fmla="*/ 228 h 228"/>
                <a:gd name="T6" fmla="*/ 0 w 566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6" h="228">
                  <a:moveTo>
                    <a:pt x="0" y="0"/>
                  </a:moveTo>
                  <a:lnTo>
                    <a:pt x="566" y="114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" name="Group 862"/>
            <p:cNvGrpSpPr>
              <a:grpSpLocks/>
            </p:cNvGrpSpPr>
            <p:nvPr/>
          </p:nvGrpSpPr>
          <p:grpSpPr bwMode="auto">
            <a:xfrm>
              <a:off x="4412136" y="2662664"/>
              <a:ext cx="1944216" cy="1556047"/>
              <a:chOff x="1152" y="1699"/>
              <a:chExt cx="576" cy="461"/>
            </a:xfrm>
          </p:grpSpPr>
          <p:grpSp>
            <p:nvGrpSpPr>
              <p:cNvPr id="13" name="Group 64"/>
              <p:cNvGrpSpPr>
                <a:grpSpLocks/>
              </p:cNvGrpSpPr>
              <p:nvPr/>
            </p:nvGrpSpPr>
            <p:grpSpPr bwMode="auto">
              <a:xfrm>
                <a:off x="1335" y="1699"/>
                <a:ext cx="385" cy="461"/>
                <a:chOff x="2348" y="3427"/>
                <a:chExt cx="385" cy="461"/>
              </a:xfrm>
            </p:grpSpPr>
            <p:sp>
              <p:nvSpPr>
                <p:cNvPr id="16" name="AutoShape 59"/>
                <p:cNvSpPr>
                  <a:spLocks noChangeArrowheads="1"/>
                </p:cNvSpPr>
                <p:nvPr/>
              </p:nvSpPr>
              <p:spPr bwMode="auto">
                <a:xfrm rot="5400000">
                  <a:off x="2278" y="3497"/>
                  <a:ext cx="461" cy="32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76200">
                  <a:solidFill>
                    <a:srgbClr val="23829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altLang="en-US">
                    <a:solidFill>
                      <a:srgbClr val="70D90B"/>
                    </a:solidFill>
                  </a:endParaRPr>
                </a:p>
              </p:txBody>
            </p:sp>
            <p:sp>
              <p:nvSpPr>
                <p:cNvPr id="17" name="Oval 61"/>
                <p:cNvSpPr>
                  <a:spLocks noChangeArrowheads="1"/>
                </p:cNvSpPr>
                <p:nvPr/>
              </p:nvSpPr>
              <p:spPr bwMode="auto">
                <a:xfrm>
                  <a:off x="2675" y="3627"/>
                  <a:ext cx="58" cy="58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23829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srgbClr val="70D90B"/>
                    </a:solidFill>
                  </a:endParaRPr>
                </a:p>
              </p:txBody>
            </p:sp>
          </p:grpSp>
          <p:sp>
            <p:nvSpPr>
              <p:cNvPr id="14" name="Freeform 861"/>
              <p:cNvSpPr>
                <a:spLocks/>
              </p:cNvSpPr>
              <p:nvPr/>
            </p:nvSpPr>
            <p:spPr bwMode="auto">
              <a:xfrm>
                <a:off x="1152" y="1699"/>
                <a:ext cx="576" cy="461"/>
              </a:xfrm>
              <a:custGeom>
                <a:avLst/>
                <a:gdLst>
                  <a:gd name="T0" fmla="*/ 0 w 576"/>
                  <a:gd name="T1" fmla="*/ 231 h 461"/>
                  <a:gd name="T2" fmla="*/ 115 w 576"/>
                  <a:gd name="T3" fmla="*/ 461 h 461"/>
                  <a:gd name="T4" fmla="*/ 576 w 576"/>
                  <a:gd name="T5" fmla="*/ 231 h 461"/>
                  <a:gd name="T6" fmla="*/ 115 w 576"/>
                  <a:gd name="T7" fmla="*/ 0 h 461"/>
                  <a:gd name="T8" fmla="*/ 0 w 576"/>
                  <a:gd name="T9" fmla="*/ 23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461">
                    <a:moveTo>
                      <a:pt x="0" y="231"/>
                    </a:moveTo>
                    <a:lnTo>
                      <a:pt x="115" y="461"/>
                    </a:lnTo>
                    <a:lnTo>
                      <a:pt x="576" y="231"/>
                    </a:lnTo>
                    <a:lnTo>
                      <a:pt x="115" y="0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790223" y="3095673"/>
              <a:ext cx="10262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07960" y="3542623"/>
              <a:ext cx="769763" cy="6463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glow rad="101600">
                <a:srgbClr val="F599BE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/>
            </a:lstStyle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  <a:p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36357" y="4597642"/>
            <a:ext cx="22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Boolean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 = NOT (A AND B)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84495" y="5426658"/>
                <a:ext cx="2416046" cy="70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Boolean notation: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•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</m:bar>
                    </m:oMath>
                  </m:oMathPara>
                </a14:m>
                <a:endParaRPr lang="en-GB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495" y="5426658"/>
                <a:ext cx="2416046" cy="702821"/>
              </a:xfrm>
              <a:prstGeom prst="rect">
                <a:avLst/>
              </a:prstGeom>
              <a:blipFill>
                <a:blip r:embed="rId2"/>
                <a:stretch>
                  <a:fillRect l="-2273" t="-4348" r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147"/>
          <p:cNvSpPr>
            <a:spLocks noChangeShapeType="1"/>
          </p:cNvSpPr>
          <p:nvPr/>
        </p:nvSpPr>
        <p:spPr bwMode="auto">
          <a:xfrm>
            <a:off x="2498121" y="3054429"/>
            <a:ext cx="390046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26" name="AutoShape 65"/>
          <p:cNvSpPr>
            <a:spLocks noChangeArrowheads="1"/>
          </p:cNvSpPr>
          <p:nvPr/>
        </p:nvSpPr>
        <p:spPr bwMode="auto">
          <a:xfrm>
            <a:off x="2917885" y="2836479"/>
            <a:ext cx="1152128" cy="1152128"/>
          </a:xfrm>
          <a:prstGeom prst="flowChartDelay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27" name="Line 147"/>
          <p:cNvSpPr>
            <a:spLocks noChangeShapeType="1"/>
          </p:cNvSpPr>
          <p:nvPr/>
        </p:nvSpPr>
        <p:spPr bwMode="auto">
          <a:xfrm>
            <a:off x="2498121" y="3756481"/>
            <a:ext cx="390046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83197"/>
              </p:ext>
            </p:extLst>
          </p:nvPr>
        </p:nvGraphicFramePr>
        <p:xfrm>
          <a:off x="1171830" y="4477200"/>
          <a:ext cx="441563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917">
                  <a:extLst>
                    <a:ext uri="{9D8B030D-6E8A-4147-A177-3AD203B41FA5}">
                      <a16:colId xmlns:a16="http://schemas.microsoft.com/office/drawing/2014/main" val="783480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A AND B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NOT R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6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79394" cy="670772"/>
          </a:xfrm>
        </p:spPr>
        <p:txBody>
          <a:bodyPr/>
          <a:lstStyle/>
          <a:p>
            <a:r>
              <a:rPr lang="en-GB"/>
              <a:t>Increasing the number of inputs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With three inputs, how many possible combinations of 0 and 1 are there?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1747200" y="2769264"/>
            <a:ext cx="6030273" cy="2052715"/>
            <a:chOff x="442773" y="1904612"/>
            <a:chExt cx="6030273" cy="2052715"/>
          </a:xfrm>
        </p:grpSpPr>
        <p:sp>
          <p:nvSpPr>
            <p:cNvPr id="12" name="TextBox 11"/>
            <p:cNvSpPr txBox="1"/>
            <p:nvPr/>
          </p:nvSpPr>
          <p:spPr>
            <a:xfrm>
              <a:off x="5446803" y="2998621"/>
              <a:ext cx="10262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42773" y="1904612"/>
              <a:ext cx="2753288" cy="1324855"/>
              <a:chOff x="1130778" y="3856129"/>
              <a:chExt cx="2753288" cy="1324855"/>
            </a:xfrm>
          </p:grpSpPr>
          <p:grpSp>
            <p:nvGrpSpPr>
              <p:cNvPr id="5" name="Group 69"/>
              <p:cNvGrpSpPr>
                <a:grpSpLocks/>
              </p:cNvGrpSpPr>
              <p:nvPr/>
            </p:nvGrpSpPr>
            <p:grpSpPr bwMode="auto">
              <a:xfrm>
                <a:off x="1996043" y="3933056"/>
                <a:ext cx="1888023" cy="1152128"/>
                <a:chOff x="2304" y="3542"/>
                <a:chExt cx="567" cy="346"/>
              </a:xfrm>
            </p:grpSpPr>
            <p:sp>
              <p:nvSpPr>
                <p:cNvPr id="7" name="AutoShape 65"/>
                <p:cNvSpPr>
                  <a:spLocks noChangeArrowheads="1"/>
                </p:cNvSpPr>
                <p:nvPr/>
              </p:nvSpPr>
              <p:spPr bwMode="auto">
                <a:xfrm>
                  <a:off x="2419" y="3542"/>
                  <a:ext cx="346" cy="346"/>
                </a:xfrm>
                <a:prstGeom prst="flowChartDelay">
                  <a:avLst/>
                </a:prstGeom>
                <a:noFill/>
                <a:ln w="76200">
                  <a:solidFill>
                    <a:srgbClr val="2382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srgbClr val="70D90B"/>
                    </a:solidFill>
                  </a:endParaRPr>
                </a:p>
              </p:txBody>
            </p:sp>
            <p:sp>
              <p:nvSpPr>
                <p:cNvPr id="8" name="Line 66"/>
                <p:cNvSpPr>
                  <a:spLocks noChangeShapeType="1"/>
                </p:cNvSpPr>
                <p:nvPr/>
              </p:nvSpPr>
              <p:spPr bwMode="auto">
                <a:xfrm>
                  <a:off x="2764" y="3715"/>
                  <a:ext cx="107" cy="0"/>
                </a:xfrm>
                <a:prstGeom prst="line">
                  <a:avLst/>
                </a:prstGeom>
                <a:noFill/>
                <a:ln w="76200">
                  <a:solidFill>
                    <a:srgbClr val="2382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srgbClr val="70D90B"/>
                    </a:solidFill>
                  </a:endParaRPr>
                </a:p>
              </p:txBody>
            </p:sp>
            <p:sp>
              <p:nvSpPr>
                <p:cNvPr id="9" name="Line 67"/>
                <p:cNvSpPr>
                  <a:spLocks noChangeShapeType="1"/>
                </p:cNvSpPr>
                <p:nvPr/>
              </p:nvSpPr>
              <p:spPr bwMode="auto">
                <a:xfrm>
                  <a:off x="2304" y="3600"/>
                  <a:ext cx="115" cy="0"/>
                </a:xfrm>
                <a:prstGeom prst="line">
                  <a:avLst/>
                </a:prstGeom>
                <a:noFill/>
                <a:ln w="76200">
                  <a:solidFill>
                    <a:srgbClr val="2382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srgbClr val="70D90B"/>
                    </a:solidFill>
                  </a:endParaRPr>
                </a:p>
              </p:txBody>
            </p:sp>
            <p:sp>
              <p:nvSpPr>
                <p:cNvPr id="10" name="Line 68"/>
                <p:cNvSpPr>
                  <a:spLocks noChangeShapeType="1"/>
                </p:cNvSpPr>
                <p:nvPr/>
              </p:nvSpPr>
              <p:spPr bwMode="auto">
                <a:xfrm>
                  <a:off x="2304" y="3830"/>
                  <a:ext cx="115" cy="0"/>
                </a:xfrm>
                <a:prstGeom prst="line">
                  <a:avLst/>
                </a:prstGeom>
                <a:noFill/>
                <a:ln w="76200">
                  <a:solidFill>
                    <a:srgbClr val="2382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srgbClr val="70D90B"/>
                    </a:solidFill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135588" y="3856129"/>
                <a:ext cx="79861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</a:t>
                </a:r>
              </a:p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30778" y="4596209"/>
                <a:ext cx="79861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</a:t>
                </a:r>
              </a:p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5" name="Group 155"/>
            <p:cNvGrpSpPr>
              <a:grpSpLocks/>
            </p:cNvGrpSpPr>
            <p:nvPr/>
          </p:nvGrpSpPr>
          <p:grpSpPr bwMode="auto">
            <a:xfrm>
              <a:off x="1308051" y="2741761"/>
              <a:ext cx="4095490" cy="1163414"/>
              <a:chOff x="3614" y="3715"/>
              <a:chExt cx="1218" cy="346"/>
            </a:xfrm>
          </p:grpSpPr>
          <p:sp>
            <p:nvSpPr>
              <p:cNvPr id="17" name="Line 146"/>
              <p:cNvSpPr>
                <a:spLocks noChangeShapeType="1"/>
              </p:cNvSpPr>
              <p:nvPr/>
            </p:nvSpPr>
            <p:spPr bwMode="auto">
              <a:xfrm>
                <a:off x="4717" y="3888"/>
                <a:ext cx="115" cy="0"/>
              </a:xfrm>
              <a:prstGeom prst="line">
                <a:avLst/>
              </a:prstGeom>
              <a:noFill/>
              <a:ln w="76200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70D90B"/>
                  </a:solidFill>
                </a:endParaRPr>
              </a:p>
            </p:txBody>
          </p:sp>
          <p:sp>
            <p:nvSpPr>
              <p:cNvPr id="18" name="Line 147"/>
              <p:cNvSpPr>
                <a:spLocks noChangeShapeType="1"/>
              </p:cNvSpPr>
              <p:nvPr/>
            </p:nvSpPr>
            <p:spPr bwMode="auto">
              <a:xfrm flipV="1">
                <a:off x="4176" y="3773"/>
                <a:ext cx="202" cy="1"/>
              </a:xfrm>
              <a:prstGeom prst="line">
                <a:avLst/>
              </a:prstGeom>
              <a:noFill/>
              <a:ln w="76200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70D90B"/>
                  </a:solidFill>
                </a:endParaRPr>
              </a:p>
            </p:txBody>
          </p:sp>
          <p:sp>
            <p:nvSpPr>
              <p:cNvPr id="19" name="Line 148"/>
              <p:cNvSpPr>
                <a:spLocks noChangeShapeType="1"/>
              </p:cNvSpPr>
              <p:nvPr/>
            </p:nvSpPr>
            <p:spPr bwMode="auto">
              <a:xfrm>
                <a:off x="3614" y="4003"/>
                <a:ext cx="764" cy="0"/>
              </a:xfrm>
              <a:prstGeom prst="line">
                <a:avLst/>
              </a:prstGeom>
              <a:noFill/>
              <a:ln w="76200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70D90B"/>
                  </a:solidFill>
                </a:endParaRPr>
              </a:p>
            </p:txBody>
          </p:sp>
          <p:grpSp>
            <p:nvGrpSpPr>
              <p:cNvPr id="20" name="Group 149"/>
              <p:cNvGrpSpPr>
                <a:grpSpLocks/>
              </p:cNvGrpSpPr>
              <p:nvPr/>
            </p:nvGrpSpPr>
            <p:grpSpPr bwMode="auto">
              <a:xfrm>
                <a:off x="4341" y="3715"/>
                <a:ext cx="380" cy="346"/>
                <a:chOff x="2416" y="3542"/>
                <a:chExt cx="346" cy="346"/>
              </a:xfrm>
            </p:grpSpPr>
            <p:grpSp>
              <p:nvGrpSpPr>
                <p:cNvPr id="21" name="Group 150"/>
                <p:cNvGrpSpPr>
                  <a:grpSpLocks/>
                </p:cNvGrpSpPr>
                <p:nvPr/>
              </p:nvGrpSpPr>
              <p:grpSpPr bwMode="auto">
                <a:xfrm>
                  <a:off x="2416" y="3542"/>
                  <a:ext cx="346" cy="346"/>
                  <a:chOff x="2475" y="3542"/>
                  <a:chExt cx="288" cy="346"/>
                </a:xfrm>
              </p:grpSpPr>
              <p:sp>
                <p:nvSpPr>
                  <p:cNvPr id="23" name="Freeform 151"/>
                  <p:cNvSpPr>
                    <a:spLocks/>
                  </p:cNvSpPr>
                  <p:nvPr/>
                </p:nvSpPr>
                <p:spPr bwMode="auto">
                  <a:xfrm>
                    <a:off x="2475" y="3542"/>
                    <a:ext cx="288" cy="173"/>
                  </a:xfrm>
                  <a:custGeom>
                    <a:avLst/>
                    <a:gdLst>
                      <a:gd name="T0" fmla="*/ 0 w 173"/>
                      <a:gd name="T1" fmla="*/ 0 h 173"/>
                      <a:gd name="T2" fmla="*/ 115 w 173"/>
                      <a:gd name="T3" fmla="*/ 58 h 173"/>
                      <a:gd name="T4" fmla="*/ 173 w 173"/>
                      <a:gd name="T5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3" h="173">
                        <a:moveTo>
                          <a:pt x="0" y="0"/>
                        </a:moveTo>
                        <a:cubicBezTo>
                          <a:pt x="43" y="14"/>
                          <a:pt x="86" y="29"/>
                          <a:pt x="115" y="58"/>
                        </a:cubicBezTo>
                        <a:cubicBezTo>
                          <a:pt x="144" y="87"/>
                          <a:pt x="158" y="130"/>
                          <a:pt x="173" y="173"/>
                        </a:cubicBezTo>
                      </a:path>
                    </a:pathLst>
                  </a:custGeom>
                  <a:noFill/>
                  <a:ln w="76200">
                    <a:solidFill>
                      <a:srgbClr val="23829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>
                      <a:solidFill>
                        <a:srgbClr val="70D90B"/>
                      </a:solidFill>
                    </a:endParaRPr>
                  </a:p>
                </p:txBody>
              </p:sp>
              <p:sp>
                <p:nvSpPr>
                  <p:cNvPr id="24" name="Freeform 152"/>
                  <p:cNvSpPr>
                    <a:spLocks/>
                  </p:cNvSpPr>
                  <p:nvPr/>
                </p:nvSpPr>
                <p:spPr bwMode="auto">
                  <a:xfrm flipV="1">
                    <a:off x="2475" y="3715"/>
                    <a:ext cx="288" cy="173"/>
                  </a:xfrm>
                  <a:custGeom>
                    <a:avLst/>
                    <a:gdLst>
                      <a:gd name="T0" fmla="*/ 0 w 173"/>
                      <a:gd name="T1" fmla="*/ 0 h 173"/>
                      <a:gd name="T2" fmla="*/ 115 w 173"/>
                      <a:gd name="T3" fmla="*/ 58 h 173"/>
                      <a:gd name="T4" fmla="*/ 173 w 173"/>
                      <a:gd name="T5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3" h="173">
                        <a:moveTo>
                          <a:pt x="0" y="0"/>
                        </a:moveTo>
                        <a:cubicBezTo>
                          <a:pt x="43" y="14"/>
                          <a:pt x="86" y="29"/>
                          <a:pt x="115" y="58"/>
                        </a:cubicBezTo>
                        <a:cubicBezTo>
                          <a:pt x="144" y="87"/>
                          <a:pt x="158" y="130"/>
                          <a:pt x="173" y="173"/>
                        </a:cubicBezTo>
                      </a:path>
                    </a:pathLst>
                  </a:custGeom>
                  <a:noFill/>
                  <a:ln w="76200">
                    <a:solidFill>
                      <a:srgbClr val="23829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>
                      <a:solidFill>
                        <a:srgbClr val="70D90B"/>
                      </a:solidFill>
                    </a:endParaRPr>
                  </a:p>
                </p:txBody>
              </p:sp>
            </p:grpSp>
            <p:sp>
              <p:nvSpPr>
                <p:cNvPr id="22" name="Freeform 153"/>
                <p:cNvSpPr>
                  <a:spLocks/>
                </p:cNvSpPr>
                <p:nvPr/>
              </p:nvSpPr>
              <p:spPr bwMode="auto">
                <a:xfrm>
                  <a:off x="2423" y="3548"/>
                  <a:ext cx="58" cy="334"/>
                </a:xfrm>
                <a:custGeom>
                  <a:avLst/>
                  <a:gdLst>
                    <a:gd name="T0" fmla="*/ 0 w 58"/>
                    <a:gd name="T1" fmla="*/ 0 h 346"/>
                    <a:gd name="T2" fmla="*/ 58 w 58"/>
                    <a:gd name="T3" fmla="*/ 173 h 346"/>
                    <a:gd name="T4" fmla="*/ 0 w 58"/>
                    <a:gd name="T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346">
                      <a:moveTo>
                        <a:pt x="0" y="0"/>
                      </a:moveTo>
                      <a:cubicBezTo>
                        <a:pt x="29" y="57"/>
                        <a:pt x="58" y="115"/>
                        <a:pt x="58" y="173"/>
                      </a:cubicBezTo>
                      <a:cubicBezTo>
                        <a:pt x="58" y="231"/>
                        <a:pt x="29" y="288"/>
                        <a:pt x="0" y="346"/>
                      </a:cubicBezTo>
                    </a:path>
                  </a:pathLst>
                </a:custGeom>
                <a:noFill/>
                <a:ln w="76200">
                  <a:solidFill>
                    <a:srgbClr val="2382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srgbClr val="70D90B"/>
                    </a:solidFill>
                  </a:endParaRPr>
                </a:p>
              </p:txBody>
            </p:sp>
          </p:grpSp>
        </p:grpSp>
        <p:cxnSp>
          <p:nvCxnSpPr>
            <p:cNvPr id="29" name="Straight Connector 28"/>
            <p:cNvCxnSpPr/>
            <p:nvPr/>
          </p:nvCxnSpPr>
          <p:spPr>
            <a:xfrm flipV="1">
              <a:off x="3197751" y="2523411"/>
              <a:ext cx="1648" cy="452561"/>
            </a:xfrm>
            <a:prstGeom prst="line">
              <a:avLst/>
            </a:prstGeom>
            <a:noFill/>
            <a:ln w="76200">
              <a:solidFill>
                <a:srgbClr val="2382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TextBox 30"/>
            <p:cNvSpPr txBox="1"/>
            <p:nvPr/>
          </p:nvSpPr>
          <p:spPr>
            <a:xfrm>
              <a:off x="475442" y="3372552"/>
              <a:ext cx="7986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23929" y="2504837"/>
              <a:ext cx="3321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998165" y="5371636"/>
            <a:ext cx="275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Boolean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 = (A AND B) OR 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5081" y="5371925"/>
            <a:ext cx="275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Boolean notation: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 = (A </a:t>
            </a:r>
            <a:r>
              <a:rPr lang="en-GB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• </a:t>
            </a:r>
            <a:r>
              <a:rPr lang="en-GB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B) </a:t>
            </a:r>
            <a:r>
              <a:rPr lang="en-GB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GB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9557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Combining logic </a:t>
            </a:r>
            <a:r>
              <a:rPr lang="en-GB" dirty="0" smtClean="0"/>
              <a:t>gates</a:t>
            </a:r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1450906" y="1794357"/>
            <a:ext cx="3727796" cy="993452"/>
            <a:chOff x="-648206" y="1904612"/>
            <a:chExt cx="7637892" cy="2035483"/>
          </a:xfrm>
        </p:grpSpPr>
        <p:sp>
          <p:nvSpPr>
            <p:cNvPr id="12" name="TextBox 11"/>
            <p:cNvSpPr txBox="1"/>
            <p:nvPr/>
          </p:nvSpPr>
          <p:spPr>
            <a:xfrm>
              <a:off x="5020754" y="3018137"/>
              <a:ext cx="1968932" cy="56754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smtClean="0">
                  <a:latin typeface="Arial" panose="020B0604020202020204" pitchFamily="34" charset="0"/>
                  <a:cs typeface="Arial" panose="020B0604020202020204" pitchFamily="34" charset="0"/>
                </a:rPr>
                <a:t>OUTPUT P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-648206" y="1904612"/>
              <a:ext cx="3874243" cy="1307624"/>
              <a:chOff x="39799" y="3856129"/>
              <a:chExt cx="3874243" cy="1307624"/>
            </a:xfrm>
          </p:grpSpPr>
          <p:grpSp>
            <p:nvGrpSpPr>
              <p:cNvPr id="4" name="Group 818"/>
              <p:cNvGrpSpPr>
                <a:grpSpLocks/>
              </p:cNvGrpSpPr>
              <p:nvPr/>
            </p:nvGrpSpPr>
            <p:grpSpPr bwMode="auto">
              <a:xfrm>
                <a:off x="1996049" y="3933056"/>
                <a:ext cx="1917993" cy="1152128"/>
                <a:chOff x="2650" y="605"/>
                <a:chExt cx="576" cy="346"/>
              </a:xfrm>
            </p:grpSpPr>
            <p:grpSp>
              <p:nvGrpSpPr>
                <p:cNvPr id="5" name="Group 69"/>
                <p:cNvGrpSpPr>
                  <a:grpSpLocks/>
                </p:cNvGrpSpPr>
                <p:nvPr/>
              </p:nvGrpSpPr>
              <p:grpSpPr bwMode="auto">
                <a:xfrm>
                  <a:off x="2650" y="605"/>
                  <a:ext cx="576" cy="346"/>
                  <a:chOff x="2304" y="3542"/>
                  <a:chExt cx="576" cy="346"/>
                </a:xfrm>
              </p:grpSpPr>
              <p:sp>
                <p:nvSpPr>
                  <p:cNvPr id="7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2419" y="3542"/>
                    <a:ext cx="346" cy="346"/>
                  </a:xfrm>
                  <a:prstGeom prst="flowChartDelay">
                    <a:avLst/>
                  </a:prstGeom>
                  <a:noFill/>
                  <a:ln w="28575">
                    <a:solidFill>
                      <a:srgbClr val="238296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200"/>
                  </a:p>
                </p:txBody>
              </p:sp>
              <p:sp>
                <p:nvSpPr>
                  <p:cNvPr id="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765" y="3715"/>
                    <a:ext cx="11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23829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200"/>
                  </a:p>
                </p:txBody>
              </p:sp>
              <p:sp>
                <p:nvSpPr>
                  <p:cNvPr id="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600"/>
                    <a:ext cx="11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23829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200"/>
                  </a:p>
                </p:txBody>
              </p:sp>
              <p:sp>
                <p:nvSpPr>
                  <p:cNvPr id="10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830"/>
                    <a:ext cx="11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23829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200"/>
                  </a:p>
                </p:txBody>
              </p:sp>
            </p:grpSp>
            <p:sp>
              <p:nvSpPr>
                <p:cNvPr id="6" name="Freeform 815"/>
                <p:cNvSpPr>
                  <a:spLocks/>
                </p:cNvSpPr>
                <p:nvPr/>
              </p:nvSpPr>
              <p:spPr bwMode="auto">
                <a:xfrm>
                  <a:off x="2652" y="662"/>
                  <a:ext cx="566" cy="228"/>
                </a:xfrm>
                <a:custGeom>
                  <a:avLst/>
                  <a:gdLst>
                    <a:gd name="T0" fmla="*/ 0 w 566"/>
                    <a:gd name="T1" fmla="*/ 0 h 228"/>
                    <a:gd name="T2" fmla="*/ 566 w 566"/>
                    <a:gd name="T3" fmla="*/ 114 h 228"/>
                    <a:gd name="T4" fmla="*/ 0 w 566"/>
                    <a:gd name="T5" fmla="*/ 228 h 228"/>
                    <a:gd name="T6" fmla="*/ 0 w 566"/>
                    <a:gd name="T7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6" h="228">
                      <a:moveTo>
                        <a:pt x="0" y="0"/>
                      </a:moveTo>
                      <a:lnTo>
                        <a:pt x="566" y="114"/>
                      </a:lnTo>
                      <a:lnTo>
                        <a:pt x="0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 cap="flat" cmpd="sng">
                  <a:noFill/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120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44610" y="3856129"/>
                <a:ext cx="2152425" cy="5675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INPUT A</a:t>
                </a: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799" y="4596210"/>
                <a:ext cx="2152425" cy="5675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INPUT B</a:t>
                </a: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55"/>
            <p:cNvGrpSpPr>
              <a:grpSpLocks/>
            </p:cNvGrpSpPr>
            <p:nvPr/>
          </p:nvGrpSpPr>
          <p:grpSpPr bwMode="auto">
            <a:xfrm>
              <a:off x="1308043" y="2741761"/>
              <a:ext cx="3759241" cy="1163414"/>
              <a:chOff x="3614" y="3715"/>
              <a:chExt cx="1118" cy="346"/>
            </a:xfrm>
          </p:grpSpPr>
          <p:sp>
            <p:nvSpPr>
              <p:cNvPr id="17" name="Line 146"/>
              <p:cNvSpPr>
                <a:spLocks noChangeShapeType="1"/>
              </p:cNvSpPr>
              <p:nvPr/>
            </p:nvSpPr>
            <p:spPr bwMode="auto">
              <a:xfrm>
                <a:off x="4617" y="3888"/>
                <a:ext cx="115" cy="0"/>
              </a:xfrm>
              <a:prstGeom prst="line">
                <a:avLst/>
              </a:prstGeom>
              <a:noFill/>
              <a:ln w="28575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8" name="Line 147"/>
              <p:cNvSpPr>
                <a:spLocks noChangeShapeType="1"/>
              </p:cNvSpPr>
              <p:nvPr/>
            </p:nvSpPr>
            <p:spPr bwMode="auto">
              <a:xfrm flipV="1">
                <a:off x="4177" y="3778"/>
                <a:ext cx="89" cy="0"/>
              </a:xfrm>
              <a:prstGeom prst="line">
                <a:avLst/>
              </a:prstGeom>
              <a:noFill/>
              <a:ln w="28575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9" name="Line 148"/>
              <p:cNvSpPr>
                <a:spLocks noChangeShapeType="1"/>
              </p:cNvSpPr>
              <p:nvPr/>
            </p:nvSpPr>
            <p:spPr bwMode="auto">
              <a:xfrm>
                <a:off x="3614" y="4003"/>
                <a:ext cx="647" cy="0"/>
              </a:xfrm>
              <a:prstGeom prst="line">
                <a:avLst/>
              </a:prstGeom>
              <a:noFill/>
              <a:ln w="28575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200"/>
              </a:p>
            </p:txBody>
          </p:sp>
          <p:grpSp>
            <p:nvGrpSpPr>
              <p:cNvPr id="20" name="Group 149"/>
              <p:cNvGrpSpPr>
                <a:grpSpLocks/>
              </p:cNvGrpSpPr>
              <p:nvPr/>
            </p:nvGrpSpPr>
            <p:grpSpPr bwMode="auto">
              <a:xfrm>
                <a:off x="4236" y="3715"/>
                <a:ext cx="380" cy="346"/>
                <a:chOff x="2333" y="3542"/>
                <a:chExt cx="346" cy="346"/>
              </a:xfrm>
            </p:grpSpPr>
            <p:grpSp>
              <p:nvGrpSpPr>
                <p:cNvPr id="21" name="Group 150"/>
                <p:cNvGrpSpPr>
                  <a:grpSpLocks/>
                </p:cNvGrpSpPr>
                <p:nvPr/>
              </p:nvGrpSpPr>
              <p:grpSpPr bwMode="auto">
                <a:xfrm>
                  <a:off x="2333" y="3542"/>
                  <a:ext cx="346" cy="346"/>
                  <a:chOff x="2396" y="3542"/>
                  <a:chExt cx="288" cy="346"/>
                </a:xfrm>
              </p:grpSpPr>
              <p:sp>
                <p:nvSpPr>
                  <p:cNvPr id="23" name="Freeform 151"/>
                  <p:cNvSpPr>
                    <a:spLocks/>
                  </p:cNvSpPr>
                  <p:nvPr/>
                </p:nvSpPr>
                <p:spPr bwMode="auto">
                  <a:xfrm>
                    <a:off x="2396" y="3542"/>
                    <a:ext cx="288" cy="173"/>
                  </a:xfrm>
                  <a:custGeom>
                    <a:avLst/>
                    <a:gdLst>
                      <a:gd name="T0" fmla="*/ 0 w 173"/>
                      <a:gd name="T1" fmla="*/ 0 h 173"/>
                      <a:gd name="T2" fmla="*/ 115 w 173"/>
                      <a:gd name="T3" fmla="*/ 58 h 173"/>
                      <a:gd name="T4" fmla="*/ 173 w 173"/>
                      <a:gd name="T5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3" h="173">
                        <a:moveTo>
                          <a:pt x="0" y="0"/>
                        </a:moveTo>
                        <a:cubicBezTo>
                          <a:pt x="43" y="14"/>
                          <a:pt x="86" y="29"/>
                          <a:pt x="115" y="58"/>
                        </a:cubicBezTo>
                        <a:cubicBezTo>
                          <a:pt x="144" y="87"/>
                          <a:pt x="158" y="130"/>
                          <a:pt x="173" y="173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rgbClr val="238296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200"/>
                  </a:p>
                </p:txBody>
              </p:sp>
              <p:sp>
                <p:nvSpPr>
                  <p:cNvPr id="24" name="Freeform 152"/>
                  <p:cNvSpPr>
                    <a:spLocks/>
                  </p:cNvSpPr>
                  <p:nvPr/>
                </p:nvSpPr>
                <p:spPr bwMode="auto">
                  <a:xfrm flipV="1">
                    <a:off x="2396" y="3715"/>
                    <a:ext cx="288" cy="173"/>
                  </a:xfrm>
                  <a:custGeom>
                    <a:avLst/>
                    <a:gdLst>
                      <a:gd name="T0" fmla="*/ 0 w 173"/>
                      <a:gd name="T1" fmla="*/ 0 h 173"/>
                      <a:gd name="T2" fmla="*/ 115 w 173"/>
                      <a:gd name="T3" fmla="*/ 58 h 173"/>
                      <a:gd name="T4" fmla="*/ 173 w 173"/>
                      <a:gd name="T5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3" h="173">
                        <a:moveTo>
                          <a:pt x="0" y="0"/>
                        </a:moveTo>
                        <a:cubicBezTo>
                          <a:pt x="43" y="14"/>
                          <a:pt x="86" y="29"/>
                          <a:pt x="115" y="58"/>
                        </a:cubicBezTo>
                        <a:cubicBezTo>
                          <a:pt x="144" y="87"/>
                          <a:pt x="158" y="130"/>
                          <a:pt x="173" y="173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rgbClr val="238296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200"/>
                  </a:p>
                </p:txBody>
              </p:sp>
            </p:grpSp>
            <p:sp>
              <p:nvSpPr>
                <p:cNvPr id="22" name="Freeform 153"/>
                <p:cNvSpPr>
                  <a:spLocks/>
                </p:cNvSpPr>
                <p:nvPr/>
              </p:nvSpPr>
              <p:spPr bwMode="auto">
                <a:xfrm>
                  <a:off x="2334" y="3542"/>
                  <a:ext cx="58" cy="346"/>
                </a:xfrm>
                <a:custGeom>
                  <a:avLst/>
                  <a:gdLst>
                    <a:gd name="T0" fmla="*/ 0 w 58"/>
                    <a:gd name="T1" fmla="*/ 0 h 346"/>
                    <a:gd name="T2" fmla="*/ 58 w 58"/>
                    <a:gd name="T3" fmla="*/ 173 h 346"/>
                    <a:gd name="T4" fmla="*/ 0 w 58"/>
                    <a:gd name="T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346">
                      <a:moveTo>
                        <a:pt x="0" y="0"/>
                      </a:moveTo>
                      <a:cubicBezTo>
                        <a:pt x="29" y="57"/>
                        <a:pt x="58" y="115"/>
                        <a:pt x="58" y="173"/>
                      </a:cubicBezTo>
                      <a:cubicBezTo>
                        <a:pt x="58" y="231"/>
                        <a:pt x="29" y="288"/>
                        <a:pt x="0" y="346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238296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200"/>
                </a:p>
              </p:txBody>
            </p:sp>
          </p:grpSp>
        </p:grpSp>
        <p:cxnSp>
          <p:nvCxnSpPr>
            <p:cNvPr id="29" name="Straight Connector 28"/>
            <p:cNvCxnSpPr/>
            <p:nvPr/>
          </p:nvCxnSpPr>
          <p:spPr>
            <a:xfrm flipV="1">
              <a:off x="3197751" y="2557201"/>
              <a:ext cx="1647" cy="398697"/>
            </a:xfrm>
            <a:prstGeom prst="line">
              <a:avLst/>
            </a:prstGeom>
            <a:ln w="28575" cap="rnd">
              <a:solidFill>
                <a:srgbClr val="2382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-615536" y="3372552"/>
              <a:ext cx="2152426" cy="56754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smtClean="0">
                  <a:latin typeface="Arial" panose="020B0604020202020204" pitchFamily="34" charset="0"/>
                  <a:cs typeface="Arial" panose="020B0604020202020204" pitchFamily="34" charset="0"/>
                </a:rPr>
                <a:t>INPUT C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32076" y="1979587"/>
              <a:ext cx="604988" cy="56754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4641"/>
              </p:ext>
            </p:extLst>
          </p:nvPr>
        </p:nvGraphicFramePr>
        <p:xfrm>
          <a:off x="1097433" y="3069172"/>
          <a:ext cx="4461108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1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A AND B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R OR C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459643" y="2990267"/>
            <a:ext cx="326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Boolean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 = (A AND B) OR 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59643" y="3942762"/>
            <a:ext cx="32641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 Boolean notation: 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 = (A • B) + C</a:t>
            </a:r>
          </a:p>
        </p:txBody>
      </p:sp>
    </p:spTree>
    <p:extLst>
      <p:ext uri="{BB962C8B-B14F-4D97-AF65-F5344CB8AC3E}">
        <p14:creationId xmlns:p14="http://schemas.microsoft.com/office/powerpoint/2010/main" val="412115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Combining logic </a:t>
            </a:r>
            <a:r>
              <a:rPr lang="en-GB" dirty="0" smtClean="0"/>
              <a:t>gates</a:t>
            </a:r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1450906" y="1794357"/>
            <a:ext cx="3727796" cy="993452"/>
            <a:chOff x="-648206" y="1904612"/>
            <a:chExt cx="7637892" cy="2035483"/>
          </a:xfrm>
        </p:grpSpPr>
        <p:sp>
          <p:nvSpPr>
            <p:cNvPr id="12" name="TextBox 11"/>
            <p:cNvSpPr txBox="1"/>
            <p:nvPr/>
          </p:nvSpPr>
          <p:spPr>
            <a:xfrm>
              <a:off x="5020754" y="3018137"/>
              <a:ext cx="1968932" cy="56754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smtClean="0">
                  <a:latin typeface="Arial" panose="020B0604020202020204" pitchFamily="34" charset="0"/>
                  <a:cs typeface="Arial" panose="020B0604020202020204" pitchFamily="34" charset="0"/>
                </a:rPr>
                <a:t>OUTPUT P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-648206" y="1904612"/>
              <a:ext cx="3874243" cy="1307624"/>
              <a:chOff x="39799" y="3856129"/>
              <a:chExt cx="3874243" cy="1307624"/>
            </a:xfrm>
          </p:grpSpPr>
          <p:grpSp>
            <p:nvGrpSpPr>
              <p:cNvPr id="4" name="Group 818"/>
              <p:cNvGrpSpPr>
                <a:grpSpLocks/>
              </p:cNvGrpSpPr>
              <p:nvPr/>
            </p:nvGrpSpPr>
            <p:grpSpPr bwMode="auto">
              <a:xfrm>
                <a:off x="1996049" y="3933056"/>
                <a:ext cx="1917993" cy="1152128"/>
                <a:chOff x="2650" y="605"/>
                <a:chExt cx="576" cy="346"/>
              </a:xfrm>
            </p:grpSpPr>
            <p:grpSp>
              <p:nvGrpSpPr>
                <p:cNvPr id="5" name="Group 69"/>
                <p:cNvGrpSpPr>
                  <a:grpSpLocks/>
                </p:cNvGrpSpPr>
                <p:nvPr/>
              </p:nvGrpSpPr>
              <p:grpSpPr bwMode="auto">
                <a:xfrm>
                  <a:off x="2650" y="605"/>
                  <a:ext cx="576" cy="346"/>
                  <a:chOff x="2304" y="3542"/>
                  <a:chExt cx="576" cy="346"/>
                </a:xfrm>
              </p:grpSpPr>
              <p:sp>
                <p:nvSpPr>
                  <p:cNvPr id="7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2419" y="3542"/>
                    <a:ext cx="346" cy="346"/>
                  </a:xfrm>
                  <a:prstGeom prst="flowChartDelay">
                    <a:avLst/>
                  </a:prstGeom>
                  <a:noFill/>
                  <a:ln w="28575">
                    <a:solidFill>
                      <a:srgbClr val="238296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200"/>
                  </a:p>
                </p:txBody>
              </p:sp>
              <p:sp>
                <p:nvSpPr>
                  <p:cNvPr id="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765" y="3715"/>
                    <a:ext cx="11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23829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200"/>
                  </a:p>
                </p:txBody>
              </p:sp>
              <p:sp>
                <p:nvSpPr>
                  <p:cNvPr id="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600"/>
                    <a:ext cx="11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23829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200"/>
                  </a:p>
                </p:txBody>
              </p:sp>
              <p:sp>
                <p:nvSpPr>
                  <p:cNvPr id="10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830"/>
                    <a:ext cx="11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23829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200"/>
                  </a:p>
                </p:txBody>
              </p:sp>
            </p:grpSp>
            <p:sp>
              <p:nvSpPr>
                <p:cNvPr id="6" name="Freeform 815"/>
                <p:cNvSpPr>
                  <a:spLocks/>
                </p:cNvSpPr>
                <p:nvPr/>
              </p:nvSpPr>
              <p:spPr bwMode="auto">
                <a:xfrm>
                  <a:off x="2652" y="662"/>
                  <a:ext cx="566" cy="228"/>
                </a:xfrm>
                <a:custGeom>
                  <a:avLst/>
                  <a:gdLst>
                    <a:gd name="T0" fmla="*/ 0 w 566"/>
                    <a:gd name="T1" fmla="*/ 0 h 228"/>
                    <a:gd name="T2" fmla="*/ 566 w 566"/>
                    <a:gd name="T3" fmla="*/ 114 h 228"/>
                    <a:gd name="T4" fmla="*/ 0 w 566"/>
                    <a:gd name="T5" fmla="*/ 228 h 228"/>
                    <a:gd name="T6" fmla="*/ 0 w 566"/>
                    <a:gd name="T7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6" h="228">
                      <a:moveTo>
                        <a:pt x="0" y="0"/>
                      </a:moveTo>
                      <a:lnTo>
                        <a:pt x="566" y="114"/>
                      </a:lnTo>
                      <a:lnTo>
                        <a:pt x="0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 cap="flat" cmpd="sng">
                  <a:noFill/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120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44610" y="3856129"/>
                <a:ext cx="2152425" cy="5675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INPUT A</a:t>
                </a: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799" y="4596210"/>
                <a:ext cx="2152425" cy="5675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INPUT B</a:t>
                </a: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55"/>
            <p:cNvGrpSpPr>
              <a:grpSpLocks/>
            </p:cNvGrpSpPr>
            <p:nvPr/>
          </p:nvGrpSpPr>
          <p:grpSpPr bwMode="auto">
            <a:xfrm>
              <a:off x="1308043" y="2741761"/>
              <a:ext cx="3759241" cy="1163414"/>
              <a:chOff x="3614" y="3715"/>
              <a:chExt cx="1118" cy="346"/>
            </a:xfrm>
          </p:grpSpPr>
          <p:sp>
            <p:nvSpPr>
              <p:cNvPr id="17" name="Line 146"/>
              <p:cNvSpPr>
                <a:spLocks noChangeShapeType="1"/>
              </p:cNvSpPr>
              <p:nvPr/>
            </p:nvSpPr>
            <p:spPr bwMode="auto">
              <a:xfrm>
                <a:off x="4617" y="3888"/>
                <a:ext cx="115" cy="0"/>
              </a:xfrm>
              <a:prstGeom prst="line">
                <a:avLst/>
              </a:prstGeom>
              <a:noFill/>
              <a:ln w="28575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8" name="Line 147"/>
              <p:cNvSpPr>
                <a:spLocks noChangeShapeType="1"/>
              </p:cNvSpPr>
              <p:nvPr/>
            </p:nvSpPr>
            <p:spPr bwMode="auto">
              <a:xfrm flipV="1">
                <a:off x="4177" y="3778"/>
                <a:ext cx="89" cy="0"/>
              </a:xfrm>
              <a:prstGeom prst="line">
                <a:avLst/>
              </a:prstGeom>
              <a:noFill/>
              <a:ln w="28575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9" name="Line 148"/>
              <p:cNvSpPr>
                <a:spLocks noChangeShapeType="1"/>
              </p:cNvSpPr>
              <p:nvPr/>
            </p:nvSpPr>
            <p:spPr bwMode="auto">
              <a:xfrm>
                <a:off x="3614" y="4003"/>
                <a:ext cx="647" cy="0"/>
              </a:xfrm>
              <a:prstGeom prst="line">
                <a:avLst/>
              </a:prstGeom>
              <a:noFill/>
              <a:ln w="28575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200"/>
              </a:p>
            </p:txBody>
          </p:sp>
          <p:grpSp>
            <p:nvGrpSpPr>
              <p:cNvPr id="20" name="Group 149"/>
              <p:cNvGrpSpPr>
                <a:grpSpLocks/>
              </p:cNvGrpSpPr>
              <p:nvPr/>
            </p:nvGrpSpPr>
            <p:grpSpPr bwMode="auto">
              <a:xfrm>
                <a:off x="4236" y="3715"/>
                <a:ext cx="380" cy="346"/>
                <a:chOff x="2333" y="3542"/>
                <a:chExt cx="346" cy="346"/>
              </a:xfrm>
            </p:grpSpPr>
            <p:grpSp>
              <p:nvGrpSpPr>
                <p:cNvPr id="21" name="Group 150"/>
                <p:cNvGrpSpPr>
                  <a:grpSpLocks/>
                </p:cNvGrpSpPr>
                <p:nvPr/>
              </p:nvGrpSpPr>
              <p:grpSpPr bwMode="auto">
                <a:xfrm>
                  <a:off x="2333" y="3542"/>
                  <a:ext cx="346" cy="346"/>
                  <a:chOff x="2396" y="3542"/>
                  <a:chExt cx="288" cy="346"/>
                </a:xfrm>
              </p:grpSpPr>
              <p:sp>
                <p:nvSpPr>
                  <p:cNvPr id="23" name="Freeform 151"/>
                  <p:cNvSpPr>
                    <a:spLocks/>
                  </p:cNvSpPr>
                  <p:nvPr/>
                </p:nvSpPr>
                <p:spPr bwMode="auto">
                  <a:xfrm>
                    <a:off x="2396" y="3542"/>
                    <a:ext cx="288" cy="173"/>
                  </a:xfrm>
                  <a:custGeom>
                    <a:avLst/>
                    <a:gdLst>
                      <a:gd name="T0" fmla="*/ 0 w 173"/>
                      <a:gd name="T1" fmla="*/ 0 h 173"/>
                      <a:gd name="T2" fmla="*/ 115 w 173"/>
                      <a:gd name="T3" fmla="*/ 58 h 173"/>
                      <a:gd name="T4" fmla="*/ 173 w 173"/>
                      <a:gd name="T5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3" h="173">
                        <a:moveTo>
                          <a:pt x="0" y="0"/>
                        </a:moveTo>
                        <a:cubicBezTo>
                          <a:pt x="43" y="14"/>
                          <a:pt x="86" y="29"/>
                          <a:pt x="115" y="58"/>
                        </a:cubicBezTo>
                        <a:cubicBezTo>
                          <a:pt x="144" y="87"/>
                          <a:pt x="158" y="130"/>
                          <a:pt x="173" y="173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rgbClr val="238296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200"/>
                  </a:p>
                </p:txBody>
              </p:sp>
              <p:sp>
                <p:nvSpPr>
                  <p:cNvPr id="24" name="Freeform 152"/>
                  <p:cNvSpPr>
                    <a:spLocks/>
                  </p:cNvSpPr>
                  <p:nvPr/>
                </p:nvSpPr>
                <p:spPr bwMode="auto">
                  <a:xfrm flipV="1">
                    <a:off x="2396" y="3715"/>
                    <a:ext cx="288" cy="173"/>
                  </a:xfrm>
                  <a:custGeom>
                    <a:avLst/>
                    <a:gdLst>
                      <a:gd name="T0" fmla="*/ 0 w 173"/>
                      <a:gd name="T1" fmla="*/ 0 h 173"/>
                      <a:gd name="T2" fmla="*/ 115 w 173"/>
                      <a:gd name="T3" fmla="*/ 58 h 173"/>
                      <a:gd name="T4" fmla="*/ 173 w 173"/>
                      <a:gd name="T5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3" h="173">
                        <a:moveTo>
                          <a:pt x="0" y="0"/>
                        </a:moveTo>
                        <a:cubicBezTo>
                          <a:pt x="43" y="14"/>
                          <a:pt x="86" y="29"/>
                          <a:pt x="115" y="58"/>
                        </a:cubicBezTo>
                        <a:cubicBezTo>
                          <a:pt x="144" y="87"/>
                          <a:pt x="158" y="130"/>
                          <a:pt x="173" y="173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rgbClr val="238296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200"/>
                  </a:p>
                </p:txBody>
              </p:sp>
            </p:grpSp>
            <p:sp>
              <p:nvSpPr>
                <p:cNvPr id="22" name="Freeform 153"/>
                <p:cNvSpPr>
                  <a:spLocks/>
                </p:cNvSpPr>
                <p:nvPr/>
              </p:nvSpPr>
              <p:spPr bwMode="auto">
                <a:xfrm>
                  <a:off x="2334" y="3542"/>
                  <a:ext cx="58" cy="346"/>
                </a:xfrm>
                <a:custGeom>
                  <a:avLst/>
                  <a:gdLst>
                    <a:gd name="T0" fmla="*/ 0 w 58"/>
                    <a:gd name="T1" fmla="*/ 0 h 346"/>
                    <a:gd name="T2" fmla="*/ 58 w 58"/>
                    <a:gd name="T3" fmla="*/ 173 h 346"/>
                    <a:gd name="T4" fmla="*/ 0 w 58"/>
                    <a:gd name="T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346">
                      <a:moveTo>
                        <a:pt x="0" y="0"/>
                      </a:moveTo>
                      <a:cubicBezTo>
                        <a:pt x="29" y="57"/>
                        <a:pt x="58" y="115"/>
                        <a:pt x="58" y="173"/>
                      </a:cubicBezTo>
                      <a:cubicBezTo>
                        <a:pt x="58" y="231"/>
                        <a:pt x="29" y="288"/>
                        <a:pt x="0" y="346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238296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200"/>
                </a:p>
              </p:txBody>
            </p:sp>
          </p:grpSp>
        </p:grpSp>
        <p:cxnSp>
          <p:nvCxnSpPr>
            <p:cNvPr id="29" name="Straight Connector 28"/>
            <p:cNvCxnSpPr/>
            <p:nvPr/>
          </p:nvCxnSpPr>
          <p:spPr>
            <a:xfrm flipV="1">
              <a:off x="3197751" y="2557201"/>
              <a:ext cx="1647" cy="398697"/>
            </a:xfrm>
            <a:prstGeom prst="line">
              <a:avLst/>
            </a:prstGeom>
            <a:ln w="28575" cap="rnd">
              <a:solidFill>
                <a:srgbClr val="2382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-615536" y="3372552"/>
              <a:ext cx="2152426" cy="56754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smtClean="0">
                  <a:latin typeface="Arial" panose="020B0604020202020204" pitchFamily="34" charset="0"/>
                  <a:cs typeface="Arial" panose="020B0604020202020204" pitchFamily="34" charset="0"/>
                </a:rPr>
                <a:t>INPUT C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32076" y="1979587"/>
              <a:ext cx="604988" cy="56754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1097433" y="3069172"/>
          <a:ext cx="4461108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1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A AND B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R OR C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459643" y="2990267"/>
            <a:ext cx="326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Boolean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 = (A AND B) OR 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59643" y="3942762"/>
            <a:ext cx="32641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 Boolean notation: 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 = (A • B) + C</a:t>
            </a:r>
          </a:p>
        </p:txBody>
      </p:sp>
    </p:spTree>
    <p:extLst>
      <p:ext uri="{BB962C8B-B14F-4D97-AF65-F5344CB8AC3E}">
        <p14:creationId xmlns:p14="http://schemas.microsoft.com/office/powerpoint/2010/main" val="325700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5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try </a:t>
            </a:r>
            <a:r>
              <a:rPr lang="en-GB" smtClean="0"/>
              <a:t>the questions in </a:t>
            </a:r>
            <a:r>
              <a:rPr lang="en-GB" b="1" dirty="0" smtClean="0"/>
              <a:t>Task 1</a:t>
            </a:r>
          </a:p>
        </p:txBody>
      </p:sp>
    </p:spTree>
    <p:extLst>
      <p:ext uri="{BB962C8B-B14F-4D97-AF65-F5344CB8AC3E}">
        <p14:creationId xmlns:p14="http://schemas.microsoft.com/office/powerpoint/2010/main" val="120652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XOR (Exclusive OR) gate</a:t>
            </a:r>
            <a:endParaRPr lang="en-GB" dirty="0"/>
          </a:p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If one, but not both, of the inputs is 1, the </a:t>
            </a:r>
            <a:r>
              <a:rPr lang="en-GB" dirty="0"/>
              <a:t>output is 1</a:t>
            </a:r>
          </a:p>
          <a:p>
            <a:r>
              <a:rPr lang="en-GB" dirty="0"/>
              <a:t>Otherwise the output is 0</a:t>
            </a:r>
          </a:p>
          <a:p>
            <a:endParaRPr lang="en-GB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53413"/>
              </p:ext>
            </p:extLst>
          </p:nvPr>
        </p:nvGraphicFramePr>
        <p:xfrm>
          <a:off x="5801185" y="3091220"/>
          <a:ext cx="1607841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4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89CA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9CA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035825" y="3228982"/>
            <a:ext cx="4225210" cy="2768218"/>
            <a:chOff x="1035825" y="3228982"/>
            <a:chExt cx="4225210" cy="2768218"/>
          </a:xfrm>
        </p:grpSpPr>
        <p:grpSp>
          <p:nvGrpSpPr>
            <p:cNvPr id="23" name="Group 155"/>
            <p:cNvGrpSpPr>
              <a:grpSpLocks/>
            </p:cNvGrpSpPr>
            <p:nvPr/>
          </p:nvGrpSpPr>
          <p:grpSpPr bwMode="auto">
            <a:xfrm>
              <a:off x="2031117" y="3500938"/>
              <a:ext cx="2162068" cy="773368"/>
              <a:chOff x="4196" y="3773"/>
              <a:chExt cx="643" cy="230"/>
            </a:xfrm>
          </p:grpSpPr>
          <p:sp>
            <p:nvSpPr>
              <p:cNvPr id="28" name="Line 146"/>
              <p:cNvSpPr>
                <a:spLocks noChangeShapeType="1"/>
              </p:cNvSpPr>
              <p:nvPr/>
            </p:nvSpPr>
            <p:spPr bwMode="auto">
              <a:xfrm>
                <a:off x="4724" y="3888"/>
                <a:ext cx="115" cy="0"/>
              </a:xfrm>
              <a:prstGeom prst="line">
                <a:avLst/>
              </a:prstGeom>
              <a:noFill/>
              <a:ln w="76200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70D90B"/>
                  </a:solidFill>
                </a:endParaRPr>
              </a:p>
            </p:txBody>
          </p:sp>
          <p:sp>
            <p:nvSpPr>
              <p:cNvPr id="29" name="Line 147"/>
              <p:cNvSpPr>
                <a:spLocks noChangeShapeType="1"/>
              </p:cNvSpPr>
              <p:nvPr/>
            </p:nvSpPr>
            <p:spPr bwMode="auto">
              <a:xfrm>
                <a:off x="4196" y="3773"/>
                <a:ext cx="185" cy="0"/>
              </a:xfrm>
              <a:prstGeom prst="line">
                <a:avLst/>
              </a:prstGeom>
              <a:noFill/>
              <a:ln w="76200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70D90B"/>
                  </a:solidFill>
                </a:endParaRPr>
              </a:p>
            </p:txBody>
          </p:sp>
          <p:sp>
            <p:nvSpPr>
              <p:cNvPr id="30" name="Line 148"/>
              <p:cNvSpPr>
                <a:spLocks noChangeShapeType="1"/>
              </p:cNvSpPr>
              <p:nvPr/>
            </p:nvSpPr>
            <p:spPr bwMode="auto">
              <a:xfrm>
                <a:off x="4196" y="4003"/>
                <a:ext cx="185" cy="0"/>
              </a:xfrm>
              <a:prstGeom prst="line">
                <a:avLst/>
              </a:prstGeom>
              <a:noFill/>
              <a:ln w="76200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70D90B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205123" y="3228982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00313" y="3969062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34792" y="3607391"/>
              <a:ext cx="10262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35825" y="5627868"/>
              <a:ext cx="3508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Boolean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algebra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P = A XOR B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23338" y="5627868"/>
            <a:ext cx="321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Boolean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notation: </a:t>
            </a:r>
            <a:r>
              <a:rPr lang="en-GB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 = A ⊕ B</a:t>
            </a:r>
          </a:p>
        </p:txBody>
      </p:sp>
      <p:sp>
        <p:nvSpPr>
          <p:cNvPr id="31" name="Freeform 151"/>
          <p:cNvSpPr>
            <a:spLocks/>
          </p:cNvSpPr>
          <p:nvPr/>
        </p:nvSpPr>
        <p:spPr bwMode="auto">
          <a:xfrm>
            <a:off x="2549890" y="3297329"/>
            <a:ext cx="1277739" cy="581707"/>
          </a:xfrm>
          <a:custGeom>
            <a:avLst/>
            <a:gdLst>
              <a:gd name="T0" fmla="*/ 0 w 173"/>
              <a:gd name="T1" fmla="*/ 0 h 173"/>
              <a:gd name="T2" fmla="*/ 115 w 173"/>
              <a:gd name="T3" fmla="*/ 58 h 173"/>
              <a:gd name="T4" fmla="*/ 173 w 173"/>
              <a:gd name="T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" h="173">
                <a:moveTo>
                  <a:pt x="0" y="0"/>
                </a:moveTo>
                <a:cubicBezTo>
                  <a:pt x="43" y="14"/>
                  <a:pt x="86" y="29"/>
                  <a:pt x="115" y="58"/>
                </a:cubicBezTo>
                <a:cubicBezTo>
                  <a:pt x="144" y="87"/>
                  <a:pt x="158" y="130"/>
                  <a:pt x="173" y="173"/>
                </a:cubicBezTo>
              </a:path>
            </a:pathLst>
          </a:cu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2" name="Freeform 152"/>
          <p:cNvSpPr>
            <a:spLocks/>
          </p:cNvSpPr>
          <p:nvPr/>
        </p:nvSpPr>
        <p:spPr bwMode="auto">
          <a:xfrm flipV="1">
            <a:off x="2549890" y="3879036"/>
            <a:ext cx="1277739" cy="581707"/>
          </a:xfrm>
          <a:custGeom>
            <a:avLst/>
            <a:gdLst>
              <a:gd name="T0" fmla="*/ 0 w 173"/>
              <a:gd name="T1" fmla="*/ 0 h 173"/>
              <a:gd name="T2" fmla="*/ 115 w 173"/>
              <a:gd name="T3" fmla="*/ 58 h 173"/>
              <a:gd name="T4" fmla="*/ 173 w 173"/>
              <a:gd name="T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" h="173">
                <a:moveTo>
                  <a:pt x="0" y="0"/>
                </a:moveTo>
                <a:cubicBezTo>
                  <a:pt x="43" y="14"/>
                  <a:pt x="86" y="29"/>
                  <a:pt x="115" y="58"/>
                </a:cubicBezTo>
                <a:cubicBezTo>
                  <a:pt x="144" y="87"/>
                  <a:pt x="158" y="130"/>
                  <a:pt x="173" y="173"/>
                </a:cubicBezTo>
              </a:path>
            </a:pathLst>
          </a:cu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3" name="Freeform 153"/>
          <p:cNvSpPr>
            <a:spLocks/>
          </p:cNvSpPr>
          <p:nvPr/>
        </p:nvSpPr>
        <p:spPr bwMode="auto">
          <a:xfrm>
            <a:off x="2575740" y="3317504"/>
            <a:ext cx="214187" cy="1123064"/>
          </a:xfrm>
          <a:custGeom>
            <a:avLst/>
            <a:gdLst>
              <a:gd name="T0" fmla="*/ 0 w 58"/>
              <a:gd name="T1" fmla="*/ 0 h 346"/>
              <a:gd name="T2" fmla="*/ 58 w 58"/>
              <a:gd name="T3" fmla="*/ 173 h 346"/>
              <a:gd name="T4" fmla="*/ 0 w 58"/>
              <a:gd name="T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346">
                <a:moveTo>
                  <a:pt x="0" y="0"/>
                </a:moveTo>
                <a:cubicBezTo>
                  <a:pt x="29" y="57"/>
                  <a:pt x="58" y="115"/>
                  <a:pt x="58" y="173"/>
                </a:cubicBezTo>
                <a:cubicBezTo>
                  <a:pt x="58" y="231"/>
                  <a:pt x="29" y="288"/>
                  <a:pt x="0" y="346"/>
                </a:cubicBezTo>
              </a:path>
            </a:pathLst>
          </a:cu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4" name="Freeform 153"/>
          <p:cNvSpPr>
            <a:spLocks/>
          </p:cNvSpPr>
          <p:nvPr/>
        </p:nvSpPr>
        <p:spPr bwMode="auto">
          <a:xfrm>
            <a:off x="2387290" y="3317504"/>
            <a:ext cx="214187" cy="1123064"/>
          </a:xfrm>
          <a:custGeom>
            <a:avLst/>
            <a:gdLst>
              <a:gd name="T0" fmla="*/ 0 w 58"/>
              <a:gd name="T1" fmla="*/ 0 h 346"/>
              <a:gd name="T2" fmla="*/ 58 w 58"/>
              <a:gd name="T3" fmla="*/ 173 h 346"/>
              <a:gd name="T4" fmla="*/ 0 w 58"/>
              <a:gd name="T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346">
                <a:moveTo>
                  <a:pt x="0" y="0"/>
                </a:moveTo>
                <a:cubicBezTo>
                  <a:pt x="29" y="57"/>
                  <a:pt x="58" y="115"/>
                  <a:pt x="58" y="173"/>
                </a:cubicBezTo>
                <a:cubicBezTo>
                  <a:pt x="58" y="231"/>
                  <a:pt x="29" y="288"/>
                  <a:pt x="0" y="346"/>
                </a:cubicBezTo>
              </a:path>
            </a:pathLst>
          </a:cu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29192" y="5022523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C8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Diagram</a:t>
            </a:r>
            <a:endParaRPr lang="en-GB" sz="2400" b="1" dirty="0">
              <a:solidFill>
                <a:srgbClr val="5C8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77918" y="5033176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C8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Table</a:t>
            </a:r>
            <a:endParaRPr lang="en-GB" sz="2400" b="1" dirty="0">
              <a:solidFill>
                <a:srgbClr val="5C8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0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NAND </a:t>
            </a:r>
            <a:r>
              <a:rPr lang="en-GB" dirty="0"/>
              <a:t>gate</a:t>
            </a:r>
          </a:p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This is an amalgamation or the AND </a:t>
            </a:r>
            <a:r>
              <a:rPr lang="en-GB" dirty="0" err="1" smtClean="0"/>
              <a:t>and</a:t>
            </a:r>
            <a:r>
              <a:rPr lang="en-GB" dirty="0" smtClean="0"/>
              <a:t> NOT gate</a:t>
            </a:r>
            <a:endParaRPr lang="en-GB" dirty="0"/>
          </a:p>
          <a:p>
            <a:r>
              <a:rPr lang="en-GB" dirty="0" smtClean="0"/>
              <a:t>It inverts the output of the AND gate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77822"/>
              </p:ext>
            </p:extLst>
          </p:nvPr>
        </p:nvGraphicFramePr>
        <p:xfrm>
          <a:off x="5801185" y="3091220"/>
          <a:ext cx="1607841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4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9CA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9CA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683163" y="3228982"/>
            <a:ext cx="4539772" cy="2748505"/>
            <a:chOff x="683163" y="3228982"/>
            <a:chExt cx="4539772" cy="2748505"/>
          </a:xfrm>
        </p:grpSpPr>
        <p:sp>
          <p:nvSpPr>
            <p:cNvPr id="24" name="TextBox 23"/>
            <p:cNvSpPr txBox="1"/>
            <p:nvPr/>
          </p:nvSpPr>
          <p:spPr>
            <a:xfrm>
              <a:off x="1309898" y="3228982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5088" y="3969062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96692" y="3597866"/>
              <a:ext cx="10262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3163" y="5608155"/>
              <a:ext cx="4213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Boolean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algebra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P = NOT (A AND B)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25800" y="5561516"/>
                <a:ext cx="3196709" cy="400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Boolean notation: 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•</m:t>
                        </m:r>
                        <m:r>
                          <a:rPr lang="en-GB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bar>
                  </m:oMath>
                </a14:m>
                <a:endParaRPr lang="en-GB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800" y="5561516"/>
                <a:ext cx="3196709" cy="400944"/>
              </a:xfrm>
              <a:prstGeom prst="rect">
                <a:avLst/>
              </a:prstGeom>
              <a:blipFill>
                <a:blip r:embed="rId2"/>
                <a:stretch>
                  <a:fillRect l="-190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146"/>
          <p:cNvSpPr>
            <a:spLocks noChangeShapeType="1"/>
          </p:cNvSpPr>
          <p:nvPr/>
        </p:nvSpPr>
        <p:spPr bwMode="auto">
          <a:xfrm>
            <a:off x="3825347" y="3903154"/>
            <a:ext cx="394228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2" name="Line 147"/>
          <p:cNvSpPr>
            <a:spLocks noChangeShapeType="1"/>
          </p:cNvSpPr>
          <p:nvPr/>
        </p:nvSpPr>
        <p:spPr bwMode="auto">
          <a:xfrm>
            <a:off x="2117212" y="3516470"/>
            <a:ext cx="390046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3" name="Line 148"/>
          <p:cNvSpPr>
            <a:spLocks noChangeShapeType="1"/>
          </p:cNvSpPr>
          <p:nvPr/>
        </p:nvSpPr>
        <p:spPr bwMode="auto">
          <a:xfrm>
            <a:off x="2120574" y="4289838"/>
            <a:ext cx="386684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4" name="AutoShape 65"/>
          <p:cNvSpPr>
            <a:spLocks noChangeArrowheads="1"/>
          </p:cNvSpPr>
          <p:nvPr/>
        </p:nvSpPr>
        <p:spPr bwMode="auto">
          <a:xfrm>
            <a:off x="2536976" y="3308614"/>
            <a:ext cx="1152128" cy="1152128"/>
          </a:xfrm>
          <a:prstGeom prst="flowChartDelay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689104" y="3829289"/>
            <a:ext cx="170596" cy="170596"/>
          </a:xfrm>
          <a:prstGeom prst="ellips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29192" y="5022523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C8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Diagram</a:t>
            </a:r>
            <a:endParaRPr lang="en-GB" sz="2400" b="1" dirty="0">
              <a:solidFill>
                <a:srgbClr val="5C8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77918" y="5033176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C8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Table</a:t>
            </a:r>
            <a:endParaRPr lang="en-GB" sz="2400" b="1" dirty="0">
              <a:solidFill>
                <a:srgbClr val="5C8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8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NOR (NOT OR) gate</a:t>
            </a:r>
            <a:endParaRPr lang="en-GB" dirty="0"/>
          </a:p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This gate inverts the OR gate</a:t>
            </a:r>
          </a:p>
          <a:p>
            <a:r>
              <a:rPr lang="en-GB" dirty="0" smtClean="0"/>
              <a:t>The output is 1 only if both inputs are 0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768271" y="3228982"/>
            <a:ext cx="4492764" cy="2805724"/>
            <a:chOff x="768271" y="3228982"/>
            <a:chExt cx="4492764" cy="2805724"/>
          </a:xfrm>
        </p:grpSpPr>
        <p:sp>
          <p:nvSpPr>
            <p:cNvPr id="24" name="TextBox 23"/>
            <p:cNvSpPr txBox="1"/>
            <p:nvPr/>
          </p:nvSpPr>
          <p:spPr>
            <a:xfrm>
              <a:off x="1357523" y="3228982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52713" y="3969062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34792" y="3607391"/>
              <a:ext cx="10262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271" y="5665374"/>
              <a:ext cx="4226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Boolean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algebra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P = NOT (A AOR B)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82703" y="5634798"/>
                <a:ext cx="3203121" cy="400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Boolean 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notation: 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GB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bar>
                  </m:oMath>
                </a14:m>
                <a:endParaRPr lang="en-GB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703" y="5634798"/>
                <a:ext cx="3203121" cy="400944"/>
              </a:xfrm>
              <a:prstGeom prst="rect">
                <a:avLst/>
              </a:prstGeom>
              <a:blipFill>
                <a:blip r:embed="rId2"/>
                <a:stretch>
                  <a:fillRect l="-1333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146"/>
          <p:cNvSpPr>
            <a:spLocks noChangeShapeType="1"/>
          </p:cNvSpPr>
          <p:nvPr/>
        </p:nvSpPr>
        <p:spPr bwMode="auto">
          <a:xfrm>
            <a:off x="3887388" y="3887945"/>
            <a:ext cx="347404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2" name="Line 147"/>
          <p:cNvSpPr>
            <a:spLocks noChangeShapeType="1"/>
          </p:cNvSpPr>
          <p:nvPr/>
        </p:nvSpPr>
        <p:spPr bwMode="auto">
          <a:xfrm>
            <a:off x="2145629" y="3501261"/>
            <a:ext cx="390046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3" name="Line 148"/>
          <p:cNvSpPr>
            <a:spLocks noChangeShapeType="1"/>
          </p:cNvSpPr>
          <p:nvPr/>
        </p:nvSpPr>
        <p:spPr bwMode="auto">
          <a:xfrm>
            <a:off x="2148991" y="4274629"/>
            <a:ext cx="386684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4" name="Freeform 151"/>
          <p:cNvSpPr>
            <a:spLocks/>
          </p:cNvSpPr>
          <p:nvPr/>
        </p:nvSpPr>
        <p:spPr bwMode="auto">
          <a:xfrm>
            <a:off x="2421352" y="3306238"/>
            <a:ext cx="1277738" cy="581707"/>
          </a:xfrm>
          <a:custGeom>
            <a:avLst/>
            <a:gdLst>
              <a:gd name="T0" fmla="*/ 0 w 173"/>
              <a:gd name="T1" fmla="*/ 0 h 173"/>
              <a:gd name="T2" fmla="*/ 115 w 173"/>
              <a:gd name="T3" fmla="*/ 58 h 173"/>
              <a:gd name="T4" fmla="*/ 173 w 173"/>
              <a:gd name="T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" h="173">
                <a:moveTo>
                  <a:pt x="0" y="0"/>
                </a:moveTo>
                <a:cubicBezTo>
                  <a:pt x="43" y="14"/>
                  <a:pt x="86" y="29"/>
                  <a:pt x="115" y="58"/>
                </a:cubicBezTo>
                <a:cubicBezTo>
                  <a:pt x="144" y="87"/>
                  <a:pt x="158" y="130"/>
                  <a:pt x="173" y="173"/>
                </a:cubicBezTo>
              </a:path>
            </a:pathLst>
          </a:cu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5" name="Freeform 152"/>
          <p:cNvSpPr>
            <a:spLocks/>
          </p:cNvSpPr>
          <p:nvPr/>
        </p:nvSpPr>
        <p:spPr bwMode="auto">
          <a:xfrm flipV="1">
            <a:off x="2421352" y="3887945"/>
            <a:ext cx="1277738" cy="581707"/>
          </a:xfrm>
          <a:custGeom>
            <a:avLst/>
            <a:gdLst>
              <a:gd name="T0" fmla="*/ 0 w 173"/>
              <a:gd name="T1" fmla="*/ 0 h 173"/>
              <a:gd name="T2" fmla="*/ 115 w 173"/>
              <a:gd name="T3" fmla="*/ 58 h 173"/>
              <a:gd name="T4" fmla="*/ 173 w 173"/>
              <a:gd name="T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" h="173">
                <a:moveTo>
                  <a:pt x="0" y="0"/>
                </a:moveTo>
                <a:cubicBezTo>
                  <a:pt x="43" y="14"/>
                  <a:pt x="86" y="29"/>
                  <a:pt x="115" y="58"/>
                </a:cubicBezTo>
                <a:cubicBezTo>
                  <a:pt x="144" y="87"/>
                  <a:pt x="158" y="130"/>
                  <a:pt x="173" y="173"/>
                </a:cubicBezTo>
              </a:path>
            </a:pathLst>
          </a:cu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6" name="Freeform 153"/>
          <p:cNvSpPr>
            <a:spLocks/>
          </p:cNvSpPr>
          <p:nvPr/>
        </p:nvSpPr>
        <p:spPr bwMode="auto">
          <a:xfrm>
            <a:off x="2449927" y="3306238"/>
            <a:ext cx="214187" cy="1163414"/>
          </a:xfrm>
          <a:custGeom>
            <a:avLst/>
            <a:gdLst>
              <a:gd name="T0" fmla="*/ 0 w 58"/>
              <a:gd name="T1" fmla="*/ 0 h 346"/>
              <a:gd name="T2" fmla="*/ 58 w 58"/>
              <a:gd name="T3" fmla="*/ 173 h 346"/>
              <a:gd name="T4" fmla="*/ 0 w 58"/>
              <a:gd name="T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346">
                <a:moveTo>
                  <a:pt x="0" y="0"/>
                </a:moveTo>
                <a:cubicBezTo>
                  <a:pt x="29" y="57"/>
                  <a:pt x="58" y="115"/>
                  <a:pt x="58" y="173"/>
                </a:cubicBezTo>
                <a:cubicBezTo>
                  <a:pt x="58" y="231"/>
                  <a:pt x="29" y="288"/>
                  <a:pt x="0" y="346"/>
                </a:cubicBezTo>
              </a:path>
            </a:pathLst>
          </a:cu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717521" y="3804560"/>
            <a:ext cx="170596" cy="170596"/>
          </a:xfrm>
          <a:prstGeom prst="ellips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411925"/>
              </p:ext>
            </p:extLst>
          </p:nvPr>
        </p:nvGraphicFramePr>
        <p:xfrm>
          <a:off x="5810839" y="3091220"/>
          <a:ext cx="1607841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4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9CA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9CA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629192" y="5022523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C8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Diagram</a:t>
            </a:r>
            <a:endParaRPr lang="en-GB" sz="2400" b="1" dirty="0">
              <a:solidFill>
                <a:srgbClr val="5C8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77918" y="5033176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C8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Table</a:t>
            </a:r>
            <a:endParaRPr lang="en-GB" sz="2400" b="1" dirty="0">
              <a:solidFill>
                <a:srgbClr val="5C8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4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NAND – The universal gate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NAND gate is useful as it combines the functions of two gates in a single gate</a:t>
            </a:r>
          </a:p>
          <a:p>
            <a:r>
              <a:rPr lang="en-GB" dirty="0"/>
              <a:t>T</a:t>
            </a:r>
            <a:r>
              <a:rPr lang="en-GB" dirty="0" smtClean="0"/>
              <a:t>he NAND gate is known as a universal gate because different combinations of NAND gates can act like NOT, OR and AND gates</a:t>
            </a:r>
          </a:p>
          <a:p>
            <a:r>
              <a:rPr lang="en-GB" dirty="0" smtClean="0"/>
              <a:t>In fact, </a:t>
            </a:r>
            <a:r>
              <a:rPr lang="en-GB" b="1" dirty="0" smtClean="0"/>
              <a:t>any</a:t>
            </a:r>
            <a:r>
              <a:rPr lang="en-GB" dirty="0" smtClean="0"/>
              <a:t> circuit can be built using just NAND gates</a:t>
            </a:r>
          </a:p>
        </p:txBody>
      </p:sp>
    </p:spTree>
    <p:extLst>
      <p:ext uri="{BB962C8B-B14F-4D97-AF65-F5344CB8AC3E}">
        <p14:creationId xmlns:p14="http://schemas.microsoft.com/office/powerpoint/2010/main" val="3751200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48"/>
          <p:cNvSpPr>
            <a:spLocks noChangeShapeType="1"/>
          </p:cNvSpPr>
          <p:nvPr/>
        </p:nvSpPr>
        <p:spPr bwMode="auto">
          <a:xfrm>
            <a:off x="2314575" y="4993937"/>
            <a:ext cx="4686300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NAND or NOT?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Are the following two gates equivalent</a:t>
            </a:r>
            <a:r>
              <a:rPr lang="en-GB" dirty="0"/>
              <a:t>?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Line 146"/>
          <p:cNvSpPr>
            <a:spLocks noChangeShapeType="1"/>
          </p:cNvSpPr>
          <p:nvPr/>
        </p:nvSpPr>
        <p:spPr bwMode="auto">
          <a:xfrm>
            <a:off x="5413075" y="3264228"/>
            <a:ext cx="1587799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7" name="Line 147"/>
          <p:cNvSpPr>
            <a:spLocks noChangeShapeType="1"/>
          </p:cNvSpPr>
          <p:nvPr/>
        </p:nvSpPr>
        <p:spPr bwMode="auto">
          <a:xfrm>
            <a:off x="2314575" y="2877544"/>
            <a:ext cx="1780412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8" name="Line 148"/>
          <p:cNvSpPr>
            <a:spLocks noChangeShapeType="1"/>
          </p:cNvSpPr>
          <p:nvPr/>
        </p:nvSpPr>
        <p:spPr bwMode="auto">
          <a:xfrm>
            <a:off x="3248025" y="3650912"/>
            <a:ext cx="846962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9" name="AutoShape 65"/>
          <p:cNvSpPr>
            <a:spLocks noChangeArrowheads="1"/>
          </p:cNvSpPr>
          <p:nvPr/>
        </p:nvSpPr>
        <p:spPr bwMode="auto">
          <a:xfrm>
            <a:off x="4124705" y="2669688"/>
            <a:ext cx="1152128" cy="1152128"/>
          </a:xfrm>
          <a:prstGeom prst="flowChartDelay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76833" y="3190363"/>
            <a:ext cx="170596" cy="170596"/>
          </a:xfrm>
          <a:prstGeom prst="ellips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11" name="AutoShape 59"/>
          <p:cNvSpPr>
            <a:spLocks noChangeArrowheads="1"/>
          </p:cNvSpPr>
          <p:nvPr/>
        </p:nvSpPr>
        <p:spPr bwMode="auto">
          <a:xfrm rot="5400000">
            <a:off x="3890116" y="4457887"/>
            <a:ext cx="1556047" cy="108687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solidFill>
                <a:srgbClr val="70D90B"/>
              </a:solidFill>
            </a:endParaRPr>
          </a:p>
        </p:txBody>
      </p:sp>
      <p:sp>
        <p:nvSpPr>
          <p:cNvPr id="12" name="Oval 61"/>
          <p:cNvSpPr>
            <a:spLocks noChangeArrowheads="1"/>
          </p:cNvSpPr>
          <p:nvPr/>
        </p:nvSpPr>
        <p:spPr bwMode="auto">
          <a:xfrm>
            <a:off x="5230139" y="4896686"/>
            <a:ext cx="195772" cy="19577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14" name="Line 148"/>
          <p:cNvSpPr>
            <a:spLocks noChangeShapeType="1"/>
          </p:cNvSpPr>
          <p:nvPr/>
        </p:nvSpPr>
        <p:spPr bwMode="auto">
          <a:xfrm flipV="1">
            <a:off x="3267075" y="2887069"/>
            <a:ext cx="0" cy="798593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183038" y="2801771"/>
            <a:ext cx="170596" cy="170596"/>
          </a:xfrm>
          <a:prstGeom prst="ellipse">
            <a:avLst/>
          </a:prstGeom>
          <a:solidFill>
            <a:srgbClr val="238296"/>
          </a:solidFill>
          <a:ln w="76200">
            <a:solidFill>
              <a:srgbClr val="238296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8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Construct truth tables for a variety of logic gates</a:t>
            </a:r>
          </a:p>
          <a:p>
            <a:r>
              <a:rPr lang="en-GB" dirty="0" smtClean="0"/>
              <a:t>Be familiar with drawing and interpreting logic gate circuit diagrams involving multiple gates</a:t>
            </a:r>
          </a:p>
          <a:p>
            <a:r>
              <a:rPr lang="en-GB" dirty="0" smtClean="0"/>
              <a:t>Complete a truth table for a given logic gate circuit</a:t>
            </a:r>
          </a:p>
          <a:p>
            <a:r>
              <a:rPr lang="en-GB" dirty="0" smtClean="0"/>
              <a:t>Write a Boolean expression for a given logic gate circuit</a:t>
            </a:r>
          </a:p>
          <a:p>
            <a:r>
              <a:rPr lang="en-GB" dirty="0" smtClean="0"/>
              <a:t>Draw an equivalent logic gate circuit for a given Boolean expression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866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Advantages of NAND gates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478907"/>
          </a:xfrm>
        </p:spPr>
        <p:txBody>
          <a:bodyPr/>
          <a:lstStyle/>
          <a:p>
            <a:r>
              <a:rPr lang="en-GB" dirty="0" smtClean="0"/>
              <a:t>Using only NAND gates to build a circuit can </a:t>
            </a:r>
            <a:r>
              <a:rPr lang="en-GB" dirty="0" smtClean="0">
                <a:solidFill>
                  <a:srgbClr val="238296"/>
                </a:solidFill>
              </a:rPr>
              <a:t>minimise cost of production</a:t>
            </a:r>
            <a:endParaRPr lang="en-GB" dirty="0" smtClean="0"/>
          </a:p>
          <a:p>
            <a:r>
              <a:rPr lang="en-GB" dirty="0" smtClean="0"/>
              <a:t>Using as few gates as possible can </a:t>
            </a:r>
            <a:r>
              <a:rPr lang="en-GB" dirty="0" smtClean="0">
                <a:solidFill>
                  <a:srgbClr val="238296"/>
                </a:solidFill>
              </a:rPr>
              <a:t>speed up processing</a:t>
            </a:r>
          </a:p>
        </p:txBody>
      </p:sp>
    </p:spTree>
    <p:extLst>
      <p:ext uri="{BB962C8B-B14F-4D97-AF65-F5344CB8AC3E}">
        <p14:creationId xmlns:p14="http://schemas.microsoft.com/office/powerpoint/2010/main" val="3092965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5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try the questions in </a:t>
            </a:r>
            <a:r>
              <a:rPr lang="en-GB" b="1" dirty="0" smtClean="0"/>
              <a:t>Task 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13077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985421"/>
          </a:xfrm>
        </p:spPr>
        <p:txBody>
          <a:bodyPr/>
          <a:lstStyle/>
          <a:p>
            <a:r>
              <a:rPr lang="en-GB" dirty="0" smtClean="0"/>
              <a:t>There are six logic gates that you need to be familiar with</a:t>
            </a:r>
          </a:p>
          <a:p>
            <a:r>
              <a:rPr lang="en-GB" dirty="0" smtClean="0"/>
              <a:t>Be sure you can :</a:t>
            </a:r>
          </a:p>
          <a:p>
            <a:pPr lvl="1"/>
            <a:r>
              <a:rPr lang="en-GB" dirty="0" smtClean="0"/>
              <a:t>Write truth tables for each of them</a:t>
            </a:r>
          </a:p>
          <a:p>
            <a:pPr lvl="1"/>
            <a:r>
              <a:rPr lang="en-GB" dirty="0" smtClean="0"/>
              <a:t>Write a Boolean expression for a given logic gate circuit</a:t>
            </a:r>
          </a:p>
          <a:p>
            <a:pPr lvl="1"/>
            <a:r>
              <a:rPr lang="en-GB" dirty="0" smtClean="0"/>
              <a:t>Draw an equivalent logic </a:t>
            </a:r>
            <a:r>
              <a:rPr lang="en-GB" dirty="0"/>
              <a:t>gate </a:t>
            </a:r>
            <a:r>
              <a:rPr lang="en-GB" dirty="0" smtClean="0"/>
              <a:t>circuit for a given Boolean expression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95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Binary switches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Electronic devices can only recognise the presence or absence of a current</a:t>
            </a:r>
          </a:p>
          <a:p>
            <a:r>
              <a:rPr lang="en-GB" dirty="0" smtClean="0"/>
              <a:t>Computers comprise billions of switches which can either be ON or OFF </a:t>
            </a:r>
          </a:p>
          <a:p>
            <a:r>
              <a:rPr lang="en-GB" dirty="0" smtClean="0"/>
              <a:t>These switches can be combined in different ways to create simple circuits called </a:t>
            </a:r>
            <a:r>
              <a:rPr lang="en-GB" dirty="0" smtClean="0">
                <a:solidFill>
                  <a:srgbClr val="238296"/>
                </a:solidFill>
              </a:rPr>
              <a:t>logic gates</a:t>
            </a:r>
          </a:p>
          <a:p>
            <a:endParaRPr lang="en-GB" dirty="0">
              <a:solidFill>
                <a:srgbClr val="23829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23739" y="5494411"/>
            <a:ext cx="5157497" cy="972425"/>
            <a:chOff x="241947" y="4630894"/>
            <a:chExt cx="5157497" cy="97242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51497" y="4825134"/>
              <a:ext cx="0" cy="463015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555933" y="4758060"/>
              <a:ext cx="133802" cy="145675"/>
            </a:xfrm>
            <a:prstGeom prst="ellipse">
              <a:avLst/>
            </a:prstGeom>
            <a:solidFill>
              <a:schemeClr val="dk1">
                <a:tint val="100000"/>
                <a:shade val="100000"/>
                <a:satMod val="13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637539" y="4630894"/>
              <a:ext cx="330567" cy="200012"/>
            </a:xfrm>
            <a:prstGeom prst="line">
              <a:avLst/>
            </a:prstGeom>
            <a:ln w="28575"/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53122" y="4830906"/>
              <a:ext cx="719289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37715" y="4837256"/>
              <a:ext cx="708313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031476" y="4758068"/>
              <a:ext cx="133802" cy="145675"/>
            </a:xfrm>
            <a:prstGeom prst="ellipse">
              <a:avLst/>
            </a:prstGeom>
            <a:solidFill>
              <a:schemeClr val="dk1">
                <a:tint val="100000"/>
                <a:shade val="100000"/>
                <a:satMod val="13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3782454" y="4990815"/>
              <a:ext cx="133802" cy="145675"/>
            </a:xfrm>
            <a:prstGeom prst="ellipse">
              <a:avLst/>
            </a:prstGeom>
            <a:solidFill>
              <a:schemeClr val="dk1">
                <a:tint val="100000"/>
                <a:shade val="100000"/>
                <a:satMod val="13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851285" y="5060949"/>
              <a:ext cx="570266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388097" y="4860880"/>
              <a:ext cx="101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790247" y="4981762"/>
              <a:ext cx="133802" cy="145675"/>
            </a:xfrm>
            <a:prstGeom prst="ellipse">
              <a:avLst/>
            </a:prstGeom>
            <a:solidFill>
              <a:schemeClr val="dk1">
                <a:tint val="100000"/>
                <a:shade val="100000"/>
                <a:satMod val="13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158809" y="5060949"/>
              <a:ext cx="701741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745283" y="4688189"/>
              <a:ext cx="25166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43485" y="5203209"/>
              <a:ext cx="25166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848397" y="4825134"/>
              <a:ext cx="0" cy="463015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555933" y="5208953"/>
              <a:ext cx="133802" cy="145675"/>
            </a:xfrm>
            <a:prstGeom prst="ellipse">
              <a:avLst/>
            </a:prstGeom>
            <a:solidFill>
              <a:schemeClr val="dk1">
                <a:tint val="100000"/>
                <a:shade val="100000"/>
                <a:satMod val="13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2637539" y="5081787"/>
              <a:ext cx="330567" cy="200012"/>
            </a:xfrm>
            <a:prstGeom prst="line">
              <a:avLst/>
            </a:prstGeom>
            <a:ln w="28575"/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53122" y="5281799"/>
              <a:ext cx="719289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137715" y="5288149"/>
              <a:ext cx="708313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031476" y="5208961"/>
              <a:ext cx="133802" cy="145675"/>
            </a:xfrm>
            <a:prstGeom prst="ellipse">
              <a:avLst/>
            </a:prstGeom>
            <a:solidFill>
              <a:schemeClr val="dk1">
                <a:tint val="100000"/>
                <a:shade val="100000"/>
                <a:satMod val="13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1947" y="4860880"/>
              <a:ext cx="101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smtClean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22115" y="4755466"/>
            <a:ext cx="5156894" cy="664126"/>
            <a:chOff x="1526264" y="3611898"/>
            <a:chExt cx="5156894" cy="664126"/>
          </a:xfrm>
        </p:grpSpPr>
        <p:sp>
          <p:nvSpPr>
            <p:cNvPr id="28" name="TextBox 27"/>
            <p:cNvSpPr txBox="1"/>
            <p:nvPr/>
          </p:nvSpPr>
          <p:spPr>
            <a:xfrm>
              <a:off x="5671811" y="3611898"/>
              <a:ext cx="101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444750" y="3611942"/>
              <a:ext cx="3262742" cy="664082"/>
              <a:chOff x="2444750" y="3611942"/>
              <a:chExt cx="3262742" cy="66408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219169" y="3875914"/>
                <a:ext cx="2516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825996" y="3875914"/>
                <a:ext cx="2516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2444750" y="3611942"/>
                <a:ext cx="3262742" cy="279573"/>
                <a:chOff x="2444750" y="3611942"/>
                <a:chExt cx="3262742" cy="279573"/>
              </a:xfrm>
              <a:effectLst/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076762" y="3611942"/>
                  <a:ext cx="2096352" cy="279573"/>
                  <a:chOff x="2225862" y="3558440"/>
                  <a:chExt cx="2096352" cy="279573"/>
                </a:xfrm>
              </p:grpSpPr>
              <p:sp>
                <p:nvSpPr>
                  <p:cNvPr id="38" name="Oval 37"/>
                  <p:cNvSpPr/>
                  <p:nvPr/>
                </p:nvSpPr>
                <p:spPr>
                  <a:xfrm>
                    <a:off x="2225862" y="3685614"/>
                    <a:ext cx="133802" cy="145675"/>
                  </a:xfrm>
                  <a:prstGeom prst="ellipse">
                    <a:avLst/>
                  </a:prstGeom>
                  <a:solidFill>
                    <a:schemeClr val="dk1">
                      <a:tint val="100000"/>
                      <a:shade val="100000"/>
                      <a:satMod val="13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2601652" y="3685614"/>
                    <a:ext cx="133802" cy="145675"/>
                  </a:xfrm>
                  <a:prstGeom prst="ellipse">
                    <a:avLst/>
                  </a:prstGeom>
                  <a:solidFill>
                    <a:schemeClr val="dk1">
                      <a:tint val="100000"/>
                      <a:shade val="100000"/>
                      <a:satMod val="13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3836619" y="3692338"/>
                    <a:ext cx="133802" cy="145675"/>
                  </a:xfrm>
                  <a:prstGeom prst="ellipse">
                    <a:avLst/>
                  </a:prstGeom>
                  <a:solidFill>
                    <a:schemeClr val="dk1">
                      <a:tint val="100000"/>
                      <a:shade val="100000"/>
                      <a:satMod val="13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4188412" y="3692338"/>
                    <a:ext cx="133802" cy="145675"/>
                  </a:xfrm>
                  <a:prstGeom prst="ellipse">
                    <a:avLst/>
                  </a:prstGeom>
                  <a:solidFill>
                    <a:schemeClr val="dk1">
                      <a:tint val="100000"/>
                      <a:shade val="100000"/>
                      <a:satMod val="13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2" name="Straight Connector 41"/>
                  <p:cNvCxnSpPr/>
                  <p:nvPr/>
                </p:nvCxnSpPr>
                <p:spPr>
                  <a:xfrm flipV="1">
                    <a:off x="2289362" y="3558440"/>
                    <a:ext cx="330567" cy="20001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3896189" y="3558440"/>
                    <a:ext cx="330567" cy="20001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444750" y="3811954"/>
                  <a:ext cx="632012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>
                  <a:endCxn id="40" idx="2"/>
                </p:cNvCxnSpPr>
                <p:nvPr/>
              </p:nvCxnSpPr>
              <p:spPr>
                <a:xfrm>
                  <a:off x="3529755" y="3811954"/>
                  <a:ext cx="1157764" cy="6724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137226" y="3811954"/>
                  <a:ext cx="570266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/>
            <p:cNvSpPr txBox="1"/>
            <p:nvPr/>
          </p:nvSpPr>
          <p:spPr>
            <a:xfrm>
              <a:off x="1526264" y="3611898"/>
              <a:ext cx="101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smtClean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01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Logic gates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Electronic logic gates take one or more inputs and produce a single output</a:t>
            </a:r>
          </a:p>
          <a:p>
            <a:r>
              <a:rPr lang="en-GB" dirty="0" smtClean="0"/>
              <a:t>The output can then become the input to the next gate, and so on, to create a complex circuit</a:t>
            </a:r>
          </a:p>
          <a:p>
            <a:pPr lvl="1"/>
            <a:r>
              <a:rPr lang="en-GB" dirty="0" smtClean="0"/>
              <a:t>A number of logic gates are designed to produce different outputs for the various possible combinations of ON or OFF inputs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34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Logic gates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six gates studied in this unit are: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238296"/>
                </a:solidFill>
              </a:rPr>
              <a:t>NOT, AND, OR, XOR, NAND, NOR</a:t>
            </a:r>
          </a:p>
          <a:p>
            <a:r>
              <a:rPr lang="en-GB" dirty="0" smtClean="0"/>
              <a:t>Each of these can be represented by a graphical symbol and a </a:t>
            </a:r>
            <a:r>
              <a:rPr lang="en-GB" dirty="0" smtClean="0">
                <a:solidFill>
                  <a:srgbClr val="238296"/>
                </a:solidFill>
              </a:rPr>
              <a:t>truth table </a:t>
            </a:r>
            <a:r>
              <a:rPr lang="en-GB" dirty="0" smtClean="0"/>
              <a:t>showing the output for each possible input or combination of inputs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44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NOT </a:t>
            </a:r>
            <a:r>
              <a:rPr lang="en-GB" dirty="0"/>
              <a:t>gate</a:t>
            </a:r>
          </a:p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If </a:t>
            </a:r>
            <a:r>
              <a:rPr lang="en-GB" dirty="0"/>
              <a:t>0 is input it outputs 1</a:t>
            </a:r>
          </a:p>
          <a:p>
            <a:r>
              <a:rPr lang="en-GB" dirty="0"/>
              <a:t>If 1 is input it outputs 0</a:t>
            </a:r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07904" y="4556168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C8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Diagram</a:t>
            </a:r>
            <a:endParaRPr lang="en-GB" sz="2400" b="1" dirty="0">
              <a:solidFill>
                <a:srgbClr val="5C8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1385" y="4603761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C8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Table</a:t>
            </a:r>
            <a:endParaRPr lang="en-GB" sz="2400" b="1" dirty="0">
              <a:solidFill>
                <a:srgbClr val="5C8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2168" y="3133217"/>
            <a:ext cx="3846362" cy="2640642"/>
            <a:chOff x="1414673" y="3251202"/>
            <a:chExt cx="3846362" cy="2640642"/>
          </a:xfrm>
        </p:grpSpPr>
        <p:grpSp>
          <p:nvGrpSpPr>
            <p:cNvPr id="21" name="Group 20"/>
            <p:cNvGrpSpPr/>
            <p:nvPr/>
          </p:nvGrpSpPr>
          <p:grpSpPr>
            <a:xfrm>
              <a:off x="1414673" y="3602609"/>
              <a:ext cx="3846362" cy="2289235"/>
              <a:chOff x="1414673" y="3602609"/>
              <a:chExt cx="3846362" cy="2289235"/>
            </a:xfrm>
          </p:grpSpPr>
          <p:grpSp>
            <p:nvGrpSpPr>
              <p:cNvPr id="22" name="Group 155"/>
              <p:cNvGrpSpPr>
                <a:grpSpLocks/>
              </p:cNvGrpSpPr>
              <p:nvPr/>
            </p:nvGrpSpPr>
            <p:grpSpPr bwMode="auto">
              <a:xfrm>
                <a:off x="2253039" y="3886320"/>
                <a:ext cx="1940145" cy="3363"/>
                <a:chOff x="4262" y="3887"/>
                <a:chExt cx="577" cy="1"/>
              </a:xfrm>
            </p:grpSpPr>
            <p:sp>
              <p:nvSpPr>
                <p:cNvPr id="27" name="Line 146"/>
                <p:cNvSpPr>
                  <a:spLocks noChangeShapeType="1"/>
                </p:cNvSpPr>
                <p:nvPr/>
              </p:nvSpPr>
              <p:spPr bwMode="auto">
                <a:xfrm>
                  <a:off x="4724" y="3888"/>
                  <a:ext cx="115" cy="0"/>
                </a:xfrm>
                <a:prstGeom prst="line">
                  <a:avLst/>
                </a:prstGeom>
                <a:noFill/>
                <a:ln w="76200">
                  <a:solidFill>
                    <a:srgbClr val="2382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" name="Line 147"/>
                <p:cNvSpPr>
                  <a:spLocks noChangeShapeType="1"/>
                </p:cNvSpPr>
                <p:nvPr/>
              </p:nvSpPr>
              <p:spPr bwMode="auto">
                <a:xfrm>
                  <a:off x="4262" y="3887"/>
                  <a:ext cx="116" cy="0"/>
                </a:xfrm>
                <a:prstGeom prst="line">
                  <a:avLst/>
                </a:prstGeom>
                <a:noFill/>
                <a:ln w="76200">
                  <a:solidFill>
                    <a:srgbClr val="2382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414673" y="3602609"/>
                <a:ext cx="798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</a:t>
                </a:r>
              </a:p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234792" y="3607391"/>
                <a:ext cx="10262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</a:t>
                </a:r>
              </a:p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94072" y="5522512"/>
                <a:ext cx="3273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Boolean 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algebra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P = NOT 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31" name="AutoShape 59"/>
            <p:cNvSpPr>
              <a:spLocks noChangeArrowheads="1"/>
            </p:cNvSpPr>
            <p:nvPr/>
          </p:nvSpPr>
          <p:spPr bwMode="auto">
            <a:xfrm rot="5400000">
              <a:off x="2479151" y="3448543"/>
              <a:ext cx="1308981" cy="91430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2382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32" name="Oval 61"/>
            <p:cNvSpPr>
              <a:spLocks noChangeArrowheads="1"/>
            </p:cNvSpPr>
            <p:nvPr/>
          </p:nvSpPr>
          <p:spPr bwMode="auto">
            <a:xfrm>
              <a:off x="3622271" y="3814593"/>
              <a:ext cx="164688" cy="164688"/>
            </a:xfrm>
            <a:prstGeom prst="ellipse">
              <a:avLst/>
            </a:prstGeom>
            <a:noFill/>
            <a:ln w="76200">
              <a:solidFill>
                <a:srgbClr val="2382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62122" y="5367583"/>
                <a:ext cx="3092513" cy="400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Boolean notation: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en-GB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GB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bar>
                  </m:oMath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122" y="5367583"/>
                <a:ext cx="3092513" cy="400944"/>
              </a:xfrm>
              <a:prstGeom prst="rect">
                <a:avLst/>
              </a:prstGeom>
              <a:blipFill>
                <a:blip r:embed="rId2"/>
                <a:stretch>
                  <a:fillRect l="-1181" b="-2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89145"/>
              </p:ext>
            </p:extLst>
          </p:nvPr>
        </p:nvGraphicFramePr>
        <p:xfrm>
          <a:off x="6262285" y="3187918"/>
          <a:ext cx="93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09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AND </a:t>
            </a:r>
            <a:r>
              <a:rPr lang="en-GB" dirty="0"/>
              <a:t>gate</a:t>
            </a:r>
          </a:p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If both inputs are 1 then the output is 1</a:t>
            </a:r>
          </a:p>
          <a:p>
            <a:r>
              <a:rPr lang="en-GB" dirty="0"/>
              <a:t>Otherwise the output is </a:t>
            </a:r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07904" y="5091871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C8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Diagram</a:t>
            </a:r>
            <a:endParaRPr lang="en-GB" sz="2400" b="1" dirty="0">
              <a:solidFill>
                <a:srgbClr val="5C8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5205" y="5102524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C8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Table</a:t>
            </a:r>
            <a:endParaRPr lang="en-GB" sz="2400" b="1" dirty="0">
              <a:solidFill>
                <a:srgbClr val="5C8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82168" y="3484624"/>
            <a:ext cx="3565776" cy="2557090"/>
            <a:chOff x="1414673" y="3602609"/>
            <a:chExt cx="3565776" cy="2557090"/>
          </a:xfrm>
        </p:grpSpPr>
        <p:sp>
          <p:nvSpPr>
            <p:cNvPr id="23" name="TextBox 22"/>
            <p:cNvSpPr txBox="1"/>
            <p:nvPr/>
          </p:nvSpPr>
          <p:spPr>
            <a:xfrm>
              <a:off x="1414673" y="3602609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0838" y="5790367"/>
              <a:ext cx="3499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Boolean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algebra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P = A AND B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24653" y="5653908"/>
                <a:ext cx="334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Boolean notation: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en-GB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•</m:t>
                    </m:r>
                    <m:r>
                      <a:rPr lang="en-GB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653" y="5653908"/>
                <a:ext cx="3345788" cy="369332"/>
              </a:xfrm>
              <a:prstGeom prst="rect">
                <a:avLst/>
              </a:prstGeom>
              <a:blipFill>
                <a:blip r:embed="rId2"/>
                <a:stretch>
                  <a:fillRect l="-127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077358" y="3564321"/>
            <a:ext cx="3851172" cy="1260755"/>
            <a:chOff x="1409863" y="3293082"/>
            <a:chExt cx="3851172" cy="1260755"/>
          </a:xfrm>
        </p:grpSpPr>
        <p:grpSp>
          <p:nvGrpSpPr>
            <p:cNvPr id="30" name="Group 29"/>
            <p:cNvGrpSpPr/>
            <p:nvPr/>
          </p:nvGrpSpPr>
          <p:grpSpPr>
            <a:xfrm>
              <a:off x="1409863" y="3511032"/>
              <a:ext cx="3851172" cy="1042805"/>
              <a:chOff x="1409863" y="3511032"/>
              <a:chExt cx="3851172" cy="1042805"/>
            </a:xfrm>
          </p:grpSpPr>
          <p:grpSp>
            <p:nvGrpSpPr>
              <p:cNvPr id="34" name="Group 155"/>
              <p:cNvGrpSpPr>
                <a:grpSpLocks/>
              </p:cNvGrpSpPr>
              <p:nvPr/>
            </p:nvGrpSpPr>
            <p:grpSpPr bwMode="auto">
              <a:xfrm>
                <a:off x="2253039" y="3511032"/>
                <a:ext cx="1940145" cy="763281"/>
                <a:chOff x="4262" y="3776"/>
                <a:chExt cx="577" cy="227"/>
              </a:xfrm>
            </p:grpSpPr>
            <p:sp>
              <p:nvSpPr>
                <p:cNvPr id="40" name="Line 147"/>
                <p:cNvSpPr>
                  <a:spLocks noChangeShapeType="1"/>
                </p:cNvSpPr>
                <p:nvPr/>
              </p:nvSpPr>
              <p:spPr bwMode="auto">
                <a:xfrm>
                  <a:off x="4262" y="3776"/>
                  <a:ext cx="116" cy="0"/>
                </a:xfrm>
                <a:prstGeom prst="line">
                  <a:avLst/>
                </a:prstGeom>
                <a:noFill/>
                <a:ln w="76200">
                  <a:solidFill>
                    <a:srgbClr val="2382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srgbClr val="70D90B"/>
                    </a:solidFill>
                  </a:endParaRPr>
                </a:p>
              </p:txBody>
            </p:sp>
            <p:sp>
              <p:nvSpPr>
                <p:cNvPr id="39" name="Line 146"/>
                <p:cNvSpPr>
                  <a:spLocks noChangeShapeType="1"/>
                </p:cNvSpPr>
                <p:nvPr/>
              </p:nvSpPr>
              <p:spPr bwMode="auto">
                <a:xfrm>
                  <a:off x="4724" y="3888"/>
                  <a:ext cx="115" cy="0"/>
                </a:xfrm>
                <a:prstGeom prst="line">
                  <a:avLst/>
                </a:prstGeom>
                <a:noFill/>
                <a:ln w="76200">
                  <a:solidFill>
                    <a:srgbClr val="2382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srgbClr val="70D90B"/>
                    </a:solidFill>
                  </a:endParaRPr>
                </a:p>
              </p:txBody>
            </p:sp>
            <p:sp>
              <p:nvSpPr>
                <p:cNvPr id="41" name="Line 148"/>
                <p:cNvSpPr>
                  <a:spLocks noChangeShapeType="1"/>
                </p:cNvSpPr>
                <p:nvPr/>
              </p:nvSpPr>
              <p:spPr bwMode="auto">
                <a:xfrm>
                  <a:off x="4263" y="4003"/>
                  <a:ext cx="115" cy="0"/>
                </a:xfrm>
                <a:prstGeom prst="line">
                  <a:avLst/>
                </a:prstGeom>
                <a:noFill/>
                <a:ln w="76200">
                  <a:solidFill>
                    <a:srgbClr val="2382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srgbClr val="70D90B"/>
                    </a:solidFill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1409863" y="3969062"/>
                <a:ext cx="798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</a:t>
                </a:r>
              </a:p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234792" y="3607391"/>
                <a:ext cx="10262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</a:t>
                </a:r>
              </a:p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sp>
          <p:nvSpPr>
            <p:cNvPr id="33" name="AutoShape 65"/>
            <p:cNvSpPr>
              <a:spLocks noChangeArrowheads="1"/>
            </p:cNvSpPr>
            <p:nvPr/>
          </p:nvSpPr>
          <p:spPr bwMode="auto">
            <a:xfrm>
              <a:off x="2672803" y="3293082"/>
              <a:ext cx="1152128" cy="1152128"/>
            </a:xfrm>
            <a:prstGeom prst="flowChartDelay">
              <a:avLst/>
            </a:prstGeom>
            <a:noFill/>
            <a:ln w="76200">
              <a:solidFill>
                <a:srgbClr val="2382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70D90B"/>
                </a:solidFill>
              </a:endParaRPr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62815"/>
              </p:ext>
            </p:extLst>
          </p:nvPr>
        </p:nvGraphicFramePr>
        <p:xfrm>
          <a:off x="5975985" y="3225985"/>
          <a:ext cx="1404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25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OR </a:t>
            </a:r>
            <a:r>
              <a:rPr lang="en-GB" dirty="0"/>
              <a:t>gate</a:t>
            </a:r>
          </a:p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If </a:t>
            </a:r>
            <a:r>
              <a:rPr lang="en-GB" dirty="0" smtClean="0"/>
              <a:t>either input is 1 </a:t>
            </a:r>
            <a:r>
              <a:rPr lang="en-GB" dirty="0"/>
              <a:t>then the output is 1</a:t>
            </a:r>
          </a:p>
          <a:p>
            <a:r>
              <a:rPr lang="en-GB" dirty="0"/>
              <a:t>Otherwise the output is </a:t>
            </a:r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07904" y="5091871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C8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Diagram</a:t>
            </a:r>
            <a:endParaRPr lang="en-GB" sz="2400" b="1" dirty="0">
              <a:solidFill>
                <a:srgbClr val="5C8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5205" y="5102524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C8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Table</a:t>
            </a:r>
            <a:endParaRPr lang="en-GB" sz="2400" b="1" dirty="0">
              <a:solidFill>
                <a:srgbClr val="5C8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82168" y="3484624"/>
            <a:ext cx="3493128" cy="2557090"/>
            <a:chOff x="1414673" y="3602609"/>
            <a:chExt cx="3493128" cy="2557090"/>
          </a:xfrm>
        </p:grpSpPr>
        <p:sp>
          <p:nvSpPr>
            <p:cNvPr id="23" name="TextBox 22"/>
            <p:cNvSpPr txBox="1"/>
            <p:nvPr/>
          </p:nvSpPr>
          <p:spPr>
            <a:xfrm>
              <a:off x="1414673" y="3602609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53485" y="5790367"/>
              <a:ext cx="3354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Boolean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algebra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P = A OR B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81372" y="5653908"/>
                <a:ext cx="3432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Boolean notation: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m:rPr>
                        <m:nor/>
                      </m:rP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endParaRPr lang="en-GB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372" y="5653908"/>
                <a:ext cx="3432351" cy="369332"/>
              </a:xfrm>
              <a:prstGeom prst="rect">
                <a:avLst/>
              </a:prstGeom>
              <a:blipFill>
                <a:blip r:embed="rId2"/>
                <a:stretch>
                  <a:fillRect l="-1066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077358" y="3782271"/>
            <a:ext cx="3851172" cy="1042805"/>
            <a:chOff x="1409863" y="3511032"/>
            <a:chExt cx="3851172" cy="1042805"/>
          </a:xfrm>
        </p:grpSpPr>
        <p:grpSp>
          <p:nvGrpSpPr>
            <p:cNvPr id="34" name="Group 155"/>
            <p:cNvGrpSpPr>
              <a:grpSpLocks/>
            </p:cNvGrpSpPr>
            <p:nvPr/>
          </p:nvGrpSpPr>
          <p:grpSpPr bwMode="auto">
            <a:xfrm>
              <a:off x="2253039" y="3511032"/>
              <a:ext cx="1940145" cy="763281"/>
              <a:chOff x="4262" y="3776"/>
              <a:chExt cx="577" cy="227"/>
            </a:xfrm>
          </p:grpSpPr>
          <p:sp>
            <p:nvSpPr>
              <p:cNvPr id="40" name="Line 147"/>
              <p:cNvSpPr>
                <a:spLocks noChangeShapeType="1"/>
              </p:cNvSpPr>
              <p:nvPr/>
            </p:nvSpPr>
            <p:spPr bwMode="auto">
              <a:xfrm>
                <a:off x="4262" y="3776"/>
                <a:ext cx="116" cy="0"/>
              </a:xfrm>
              <a:prstGeom prst="line">
                <a:avLst/>
              </a:prstGeom>
              <a:noFill/>
              <a:ln w="76200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70D90B"/>
                  </a:solidFill>
                </a:endParaRPr>
              </a:p>
            </p:txBody>
          </p:sp>
          <p:sp>
            <p:nvSpPr>
              <p:cNvPr id="39" name="Line 146"/>
              <p:cNvSpPr>
                <a:spLocks noChangeShapeType="1"/>
              </p:cNvSpPr>
              <p:nvPr/>
            </p:nvSpPr>
            <p:spPr bwMode="auto">
              <a:xfrm>
                <a:off x="4724" y="3888"/>
                <a:ext cx="115" cy="0"/>
              </a:xfrm>
              <a:prstGeom prst="line">
                <a:avLst/>
              </a:prstGeom>
              <a:noFill/>
              <a:ln w="76200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70D90B"/>
                  </a:solidFill>
                </a:endParaRPr>
              </a:p>
            </p:txBody>
          </p:sp>
          <p:sp>
            <p:nvSpPr>
              <p:cNvPr id="41" name="Line 148"/>
              <p:cNvSpPr>
                <a:spLocks noChangeShapeType="1"/>
              </p:cNvSpPr>
              <p:nvPr/>
            </p:nvSpPr>
            <p:spPr bwMode="auto">
              <a:xfrm>
                <a:off x="4263" y="4003"/>
                <a:ext cx="115" cy="0"/>
              </a:xfrm>
              <a:prstGeom prst="line">
                <a:avLst/>
              </a:prstGeom>
              <a:noFill/>
              <a:ln w="76200">
                <a:solidFill>
                  <a:srgbClr val="2382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70D90B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409863" y="3969062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34792" y="3607391"/>
              <a:ext cx="10262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0467"/>
              </p:ext>
            </p:extLst>
          </p:nvPr>
        </p:nvGraphicFramePr>
        <p:xfrm>
          <a:off x="5975985" y="3225985"/>
          <a:ext cx="1404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96257" y="3589310"/>
            <a:ext cx="1277738" cy="1163414"/>
            <a:chOff x="2528762" y="3305910"/>
            <a:chExt cx="1277738" cy="1163414"/>
          </a:xfrm>
        </p:grpSpPr>
        <p:sp>
          <p:nvSpPr>
            <p:cNvPr id="22" name="Freeform 151"/>
            <p:cNvSpPr>
              <a:spLocks/>
            </p:cNvSpPr>
            <p:nvPr/>
          </p:nvSpPr>
          <p:spPr bwMode="auto">
            <a:xfrm>
              <a:off x="2528762" y="3305910"/>
              <a:ext cx="1277738" cy="581707"/>
            </a:xfrm>
            <a:custGeom>
              <a:avLst/>
              <a:gdLst>
                <a:gd name="T0" fmla="*/ 0 w 173"/>
                <a:gd name="T1" fmla="*/ 0 h 173"/>
                <a:gd name="T2" fmla="*/ 115 w 173"/>
                <a:gd name="T3" fmla="*/ 58 h 173"/>
                <a:gd name="T4" fmla="*/ 173 w 173"/>
                <a:gd name="T5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" h="173">
                  <a:moveTo>
                    <a:pt x="0" y="0"/>
                  </a:moveTo>
                  <a:cubicBezTo>
                    <a:pt x="43" y="14"/>
                    <a:pt x="86" y="29"/>
                    <a:pt x="115" y="58"/>
                  </a:cubicBezTo>
                  <a:cubicBezTo>
                    <a:pt x="144" y="87"/>
                    <a:pt x="158" y="130"/>
                    <a:pt x="173" y="173"/>
                  </a:cubicBezTo>
                </a:path>
              </a:pathLst>
            </a:custGeom>
            <a:noFill/>
            <a:ln w="76200" cap="rnd" cmpd="sng">
              <a:solidFill>
                <a:srgbClr val="23829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52"/>
            <p:cNvSpPr>
              <a:spLocks/>
            </p:cNvSpPr>
            <p:nvPr/>
          </p:nvSpPr>
          <p:spPr bwMode="auto">
            <a:xfrm flipV="1">
              <a:off x="2528762" y="3887617"/>
              <a:ext cx="1277738" cy="581707"/>
            </a:xfrm>
            <a:custGeom>
              <a:avLst/>
              <a:gdLst>
                <a:gd name="T0" fmla="*/ 0 w 173"/>
                <a:gd name="T1" fmla="*/ 0 h 173"/>
                <a:gd name="T2" fmla="*/ 115 w 173"/>
                <a:gd name="T3" fmla="*/ 58 h 173"/>
                <a:gd name="T4" fmla="*/ 173 w 173"/>
                <a:gd name="T5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" h="173">
                  <a:moveTo>
                    <a:pt x="0" y="0"/>
                  </a:moveTo>
                  <a:cubicBezTo>
                    <a:pt x="43" y="14"/>
                    <a:pt x="86" y="29"/>
                    <a:pt x="115" y="58"/>
                  </a:cubicBezTo>
                  <a:cubicBezTo>
                    <a:pt x="144" y="87"/>
                    <a:pt x="158" y="130"/>
                    <a:pt x="173" y="173"/>
                  </a:cubicBezTo>
                </a:path>
              </a:pathLst>
            </a:custGeom>
            <a:noFill/>
            <a:ln w="76200" cap="rnd" cmpd="sng">
              <a:solidFill>
                <a:srgbClr val="23829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53"/>
            <p:cNvSpPr>
              <a:spLocks/>
            </p:cNvSpPr>
            <p:nvPr/>
          </p:nvSpPr>
          <p:spPr bwMode="auto">
            <a:xfrm>
              <a:off x="2528762" y="3305910"/>
              <a:ext cx="214187" cy="1163414"/>
            </a:xfrm>
            <a:custGeom>
              <a:avLst/>
              <a:gdLst>
                <a:gd name="T0" fmla="*/ 0 w 58"/>
                <a:gd name="T1" fmla="*/ 0 h 346"/>
                <a:gd name="T2" fmla="*/ 58 w 58"/>
                <a:gd name="T3" fmla="*/ 173 h 346"/>
                <a:gd name="T4" fmla="*/ 0 w 58"/>
                <a:gd name="T5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346">
                  <a:moveTo>
                    <a:pt x="0" y="0"/>
                  </a:moveTo>
                  <a:cubicBezTo>
                    <a:pt x="29" y="57"/>
                    <a:pt x="58" y="115"/>
                    <a:pt x="58" y="173"/>
                  </a:cubicBezTo>
                  <a:cubicBezTo>
                    <a:pt x="58" y="231"/>
                    <a:pt x="29" y="288"/>
                    <a:pt x="0" y="346"/>
                  </a:cubicBezTo>
                </a:path>
              </a:pathLst>
            </a:custGeom>
            <a:noFill/>
            <a:ln w="76200" cap="rnd" cmpd="sng">
              <a:solidFill>
                <a:srgbClr val="23829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5090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46"/>
          <p:cNvSpPr>
            <a:spLocks noChangeShapeType="1"/>
          </p:cNvSpPr>
          <p:nvPr/>
        </p:nvSpPr>
        <p:spPr bwMode="auto">
          <a:xfrm>
            <a:off x="4051581" y="3431026"/>
            <a:ext cx="2739744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Creating logic circuits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Multiple logic gates can be connected to produce an output based on multiple inputs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707960" y="2662664"/>
            <a:ext cx="6108506" cy="1556047"/>
            <a:chOff x="1707960" y="2662664"/>
            <a:chExt cx="6108506" cy="1556047"/>
          </a:xfrm>
        </p:grpSpPr>
        <p:sp>
          <p:nvSpPr>
            <p:cNvPr id="5" name="TextBox 4"/>
            <p:cNvSpPr txBox="1"/>
            <p:nvPr/>
          </p:nvSpPr>
          <p:spPr>
            <a:xfrm>
              <a:off x="1707960" y="2787697"/>
              <a:ext cx="769763" cy="6463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glow rad="101600">
                <a:srgbClr val="F599BE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/>
            </a:lstStyle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80769" y="2802869"/>
              <a:ext cx="10262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  <a:p>
              <a:pPr algn="ctr"/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15"/>
            <p:cNvSpPr>
              <a:spLocks/>
            </p:cNvSpPr>
            <p:nvPr/>
          </p:nvSpPr>
          <p:spPr bwMode="auto">
            <a:xfrm>
              <a:off x="2560654" y="3054425"/>
              <a:ext cx="1884695" cy="759206"/>
            </a:xfrm>
            <a:custGeom>
              <a:avLst/>
              <a:gdLst>
                <a:gd name="T0" fmla="*/ 0 w 566"/>
                <a:gd name="T1" fmla="*/ 0 h 228"/>
                <a:gd name="T2" fmla="*/ 566 w 566"/>
                <a:gd name="T3" fmla="*/ 114 h 228"/>
                <a:gd name="T4" fmla="*/ 0 w 566"/>
                <a:gd name="T5" fmla="*/ 228 h 228"/>
                <a:gd name="T6" fmla="*/ 0 w 566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6" h="228">
                  <a:moveTo>
                    <a:pt x="0" y="0"/>
                  </a:moveTo>
                  <a:lnTo>
                    <a:pt x="566" y="114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" name="Group 862"/>
            <p:cNvGrpSpPr>
              <a:grpSpLocks/>
            </p:cNvGrpSpPr>
            <p:nvPr/>
          </p:nvGrpSpPr>
          <p:grpSpPr bwMode="auto">
            <a:xfrm>
              <a:off x="4412136" y="2662664"/>
              <a:ext cx="1944216" cy="1556047"/>
              <a:chOff x="1152" y="1699"/>
              <a:chExt cx="576" cy="461"/>
            </a:xfrm>
          </p:grpSpPr>
          <p:grpSp>
            <p:nvGrpSpPr>
              <p:cNvPr id="13" name="Group 64"/>
              <p:cNvGrpSpPr>
                <a:grpSpLocks/>
              </p:cNvGrpSpPr>
              <p:nvPr/>
            </p:nvGrpSpPr>
            <p:grpSpPr bwMode="auto">
              <a:xfrm>
                <a:off x="1335" y="1699"/>
                <a:ext cx="385" cy="461"/>
                <a:chOff x="2348" y="3427"/>
                <a:chExt cx="385" cy="461"/>
              </a:xfrm>
            </p:grpSpPr>
            <p:sp>
              <p:nvSpPr>
                <p:cNvPr id="16" name="AutoShape 59"/>
                <p:cNvSpPr>
                  <a:spLocks noChangeArrowheads="1"/>
                </p:cNvSpPr>
                <p:nvPr/>
              </p:nvSpPr>
              <p:spPr bwMode="auto">
                <a:xfrm rot="5400000">
                  <a:off x="2278" y="3497"/>
                  <a:ext cx="461" cy="32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76200">
                  <a:solidFill>
                    <a:srgbClr val="23829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altLang="en-US">
                    <a:solidFill>
                      <a:srgbClr val="70D90B"/>
                    </a:solidFill>
                  </a:endParaRPr>
                </a:p>
              </p:txBody>
            </p:sp>
            <p:sp>
              <p:nvSpPr>
                <p:cNvPr id="17" name="Oval 61"/>
                <p:cNvSpPr>
                  <a:spLocks noChangeArrowheads="1"/>
                </p:cNvSpPr>
                <p:nvPr/>
              </p:nvSpPr>
              <p:spPr bwMode="auto">
                <a:xfrm>
                  <a:off x="2675" y="3627"/>
                  <a:ext cx="58" cy="58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23829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srgbClr val="70D90B"/>
                    </a:solidFill>
                  </a:endParaRPr>
                </a:p>
              </p:txBody>
            </p:sp>
          </p:grpSp>
          <p:sp>
            <p:nvSpPr>
              <p:cNvPr id="14" name="Freeform 861"/>
              <p:cNvSpPr>
                <a:spLocks/>
              </p:cNvSpPr>
              <p:nvPr/>
            </p:nvSpPr>
            <p:spPr bwMode="auto">
              <a:xfrm>
                <a:off x="1152" y="1699"/>
                <a:ext cx="576" cy="461"/>
              </a:xfrm>
              <a:custGeom>
                <a:avLst/>
                <a:gdLst>
                  <a:gd name="T0" fmla="*/ 0 w 576"/>
                  <a:gd name="T1" fmla="*/ 231 h 461"/>
                  <a:gd name="T2" fmla="*/ 115 w 576"/>
                  <a:gd name="T3" fmla="*/ 461 h 461"/>
                  <a:gd name="T4" fmla="*/ 576 w 576"/>
                  <a:gd name="T5" fmla="*/ 231 h 461"/>
                  <a:gd name="T6" fmla="*/ 115 w 576"/>
                  <a:gd name="T7" fmla="*/ 0 h 461"/>
                  <a:gd name="T8" fmla="*/ 0 w 576"/>
                  <a:gd name="T9" fmla="*/ 23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461">
                    <a:moveTo>
                      <a:pt x="0" y="231"/>
                    </a:moveTo>
                    <a:lnTo>
                      <a:pt x="115" y="461"/>
                    </a:lnTo>
                    <a:lnTo>
                      <a:pt x="576" y="231"/>
                    </a:lnTo>
                    <a:lnTo>
                      <a:pt x="115" y="0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790223" y="3095673"/>
              <a:ext cx="10262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07960" y="3542623"/>
              <a:ext cx="769763" cy="6463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glow rad="101600">
                <a:srgbClr val="F599BE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/>
            </a:lstStyle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36357" y="4597642"/>
            <a:ext cx="22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Boolean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 = NOT (A AND B)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84495" y="5426658"/>
                <a:ext cx="2416046" cy="70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Boolean notation: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GB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•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</m:ba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495" y="5426658"/>
                <a:ext cx="2416046" cy="702821"/>
              </a:xfrm>
              <a:prstGeom prst="rect">
                <a:avLst/>
              </a:prstGeom>
              <a:blipFill>
                <a:blip r:embed="rId2"/>
                <a:stretch>
                  <a:fillRect l="-2273" t="-4348" r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147"/>
          <p:cNvSpPr>
            <a:spLocks noChangeShapeType="1"/>
          </p:cNvSpPr>
          <p:nvPr/>
        </p:nvSpPr>
        <p:spPr bwMode="auto">
          <a:xfrm>
            <a:off x="2498121" y="3054429"/>
            <a:ext cx="390046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26" name="AutoShape 65"/>
          <p:cNvSpPr>
            <a:spLocks noChangeArrowheads="1"/>
          </p:cNvSpPr>
          <p:nvPr/>
        </p:nvSpPr>
        <p:spPr bwMode="auto">
          <a:xfrm>
            <a:off x="2917885" y="2836479"/>
            <a:ext cx="1152128" cy="1152128"/>
          </a:xfrm>
          <a:prstGeom prst="flowChartDelay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sp>
        <p:nvSpPr>
          <p:cNvPr id="27" name="Line 147"/>
          <p:cNvSpPr>
            <a:spLocks noChangeShapeType="1"/>
          </p:cNvSpPr>
          <p:nvPr/>
        </p:nvSpPr>
        <p:spPr bwMode="auto">
          <a:xfrm>
            <a:off x="2498121" y="3756481"/>
            <a:ext cx="390046" cy="0"/>
          </a:xfrm>
          <a:prstGeom prst="line">
            <a:avLst/>
          </a:prstGeom>
          <a:noFill/>
          <a:ln w="76200">
            <a:solidFill>
              <a:srgbClr val="238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70D90B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46347"/>
              </p:ext>
            </p:extLst>
          </p:nvPr>
        </p:nvGraphicFramePr>
        <p:xfrm>
          <a:off x="1171830" y="4477200"/>
          <a:ext cx="441563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917">
                  <a:extLst>
                    <a:ext uri="{9D8B030D-6E8A-4147-A177-3AD203B41FA5}">
                      <a16:colId xmlns:a16="http://schemas.microsoft.com/office/drawing/2014/main" val="783480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A AND B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NOT R</a:t>
                      </a:r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856967"/>
      </p:ext>
    </p:extLst>
  </p:cSld>
  <p:clrMapOvr>
    <a:masterClrMapping/>
  </p:clrMapOvr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4</Template>
  <TotalTime>2705</TotalTime>
  <Words>1074</Words>
  <Application>Microsoft Office PowerPoint</Application>
  <PresentationFormat>On-screen Show (4:3)</PresentationFormat>
  <Paragraphs>370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Museo 500</vt:lpstr>
      <vt:lpstr>Calibri</vt:lpstr>
      <vt:lpstr>Museo 100</vt:lpstr>
      <vt:lpstr>Wingdings</vt:lpstr>
      <vt:lpstr>Museo900-Regular</vt:lpstr>
      <vt:lpstr>Arial</vt:lpstr>
      <vt:lpstr>Museo 900</vt:lpstr>
      <vt:lpstr>Museo 700</vt:lpstr>
      <vt:lpstr>Cambria Math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 Heathcote</cp:lastModifiedBy>
  <cp:revision>69</cp:revision>
  <dcterms:created xsi:type="dcterms:W3CDTF">2015-09-10T08:50:51Z</dcterms:created>
  <dcterms:modified xsi:type="dcterms:W3CDTF">2016-01-07T09:13:42Z</dcterms:modified>
</cp:coreProperties>
</file>