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35.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6.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4.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commentAuthors.xml" ContentType="application/vnd.openxmlformats-officedocument.presentationml.commentAuthors+xml"/>
  <Override PartName="/ppt/theme/theme1.xml" ContentType="application/vnd.openxmlformats-officedocument.theme+xml"/>
  <Override PartName="/ppt/handoutMasters/handoutMaster1.xml" ContentType="application/vnd.openxmlformats-officedocument.presentationml.handoutMaster+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handoutMasterIdLst>
    <p:handoutMasterId r:id="rId38"/>
  </p:handoutMasterIdLst>
  <p:sldIdLst>
    <p:sldId id="256" r:id="rId2"/>
    <p:sldId id="265" r:id="rId3"/>
    <p:sldId id="267" r:id="rId4"/>
    <p:sldId id="266" r:id="rId5"/>
    <p:sldId id="269" r:id="rId6"/>
    <p:sldId id="268" r:id="rId7"/>
    <p:sldId id="270" r:id="rId8"/>
    <p:sldId id="271" r:id="rId9"/>
    <p:sldId id="272" r:id="rId10"/>
    <p:sldId id="273" r:id="rId11"/>
    <p:sldId id="294" r:id="rId12"/>
    <p:sldId id="276" r:id="rId13"/>
    <p:sldId id="296" r:id="rId14"/>
    <p:sldId id="274" r:id="rId15"/>
    <p:sldId id="277" r:id="rId16"/>
    <p:sldId id="278" r:id="rId17"/>
    <p:sldId id="279" r:id="rId18"/>
    <p:sldId id="280" r:id="rId19"/>
    <p:sldId id="281" r:id="rId20"/>
    <p:sldId id="295" r:id="rId21"/>
    <p:sldId id="282" r:id="rId22"/>
    <p:sldId id="283" r:id="rId23"/>
    <p:sldId id="284" r:id="rId24"/>
    <p:sldId id="285" r:id="rId25"/>
    <p:sldId id="286" r:id="rId26"/>
    <p:sldId id="288" r:id="rId27"/>
    <p:sldId id="289" r:id="rId28"/>
    <p:sldId id="293" r:id="rId29"/>
    <p:sldId id="290" r:id="rId30"/>
    <p:sldId id="292" r:id="rId31"/>
    <p:sldId id="291" r:id="rId32"/>
    <p:sldId id="287" r:id="rId33"/>
    <p:sldId id="297" r:id="rId34"/>
    <p:sldId id="258" r:id="rId35"/>
    <p:sldId id="257" r:id="rId36"/>
    <p:sldId id="259" r:id="rId37"/>
  </p:sldIdLst>
  <p:sldSz cx="9144000" cy="6858000" type="screen4x3"/>
  <p:notesSz cx="6797675" cy="9928225"/>
  <p:embeddedFontLst>
    <p:embeddedFont>
      <p:font typeface="Museo 100" panose="02000000000000000000" pitchFamily="2" charset="0"/>
      <p:regular r:id="rId39"/>
    </p:embeddedFont>
    <p:embeddedFont>
      <p:font typeface="Museo 900" panose="02000000000000000000" pitchFamily="2" charset="0"/>
      <p:bold r:id="rId40"/>
    </p:embeddedFont>
    <p:embeddedFont>
      <p:font typeface="Museo 700" panose="02000000000000000000" pitchFamily="2" charset="0"/>
      <p:bold r:id="rId41"/>
    </p:embeddedFont>
    <p:embeddedFont>
      <p:font typeface="Museo 500" panose="02000000000000000000" pitchFamily="2" charset="0"/>
      <p:regular r:id="rId42"/>
    </p:embeddedFont>
    <p:embeddedFont>
      <p:font typeface="Museo900-Regular" panose="02000000000000000000" pitchFamily="2" charset="0"/>
      <p:bold r:id="rId43"/>
    </p:embeddedFont>
    <p:embeddedFont>
      <p:font typeface="Cambria Math" panose="02040503050406030204" pitchFamily="18" charset="0"/>
      <p:regular r:id="rId44"/>
    </p:embeddedFont>
    <p:embeddedFont>
      <p:font typeface="Calibri" panose="020F0502020204030204" pitchFamily="34" charset="0"/>
      <p:regular r:id="rId45"/>
      <p:bold r:id="rId46"/>
      <p:italic r:id="rId47"/>
      <p:boldItalic r:id="rId4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e Evans" initials="JCE"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4578"/>
    <a:srgbClr val="89D7CB"/>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3" autoAdjust="0"/>
    <p:restoredTop sz="94660"/>
  </p:normalViewPr>
  <p:slideViewPr>
    <p:cSldViewPr snapToGrid="0">
      <p:cViewPr varScale="1">
        <p:scale>
          <a:sx n="71" d="100"/>
          <a:sy n="71" d="100"/>
        </p:scale>
        <p:origin x="60" y="414"/>
      </p:cViewPr>
      <p:guideLst>
        <p:guide orient="horz" pos="2160"/>
        <p:guide pos="2880"/>
      </p:guideLst>
    </p:cSldViewPr>
  </p:slideViewPr>
  <p:notesTextViewPr>
    <p:cViewPr>
      <p:scale>
        <a:sx n="3" d="2"/>
        <a:sy n="3" d="2"/>
      </p:scale>
      <p:origin x="0" y="0"/>
    </p:cViewPr>
  </p:notesTextViewPr>
  <p:sorterViewPr>
    <p:cViewPr>
      <p:scale>
        <a:sx n="100" d="100"/>
        <a:sy n="100" d="100"/>
      </p:scale>
      <p:origin x="0" y="-73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presProps" Target="presProps.xml"/><Relationship Id="rId55"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2AF1CBCE-5287-418D-B0DC-4C8532654815}" type="datetimeFigureOut">
              <a:rPr lang="en-GB" smtClean="0"/>
              <a:t>07/06/2016</a:t>
            </a:fld>
            <a:endParaRPr lang="en-GB"/>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F2617FFD-AE71-4728-8162-04A13C6DA920}" type="slidenum">
              <a:rPr lang="en-GB" smtClean="0"/>
              <a:t>‹#›</a:t>
            </a:fld>
            <a:endParaRPr lang="en-GB"/>
          </a:p>
        </p:txBody>
      </p:sp>
    </p:spTree>
    <p:extLst>
      <p:ext uri="{BB962C8B-B14F-4D97-AF65-F5344CB8AC3E}">
        <p14:creationId xmlns:p14="http://schemas.microsoft.com/office/powerpoint/2010/main" val="256888461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89D7CB"/>
                </a:solidFill>
                <a:latin typeface="Arial"/>
                <a:cs typeface="Arial"/>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pic>
        <p:nvPicPr>
          <p:cNvPr id="8" name="Picture 7" descr="Logo.ai"/>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3C4578"/>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3C4578"/>
                </a:solidFill>
                <a:latin typeface="Arial"/>
                <a:cs typeface="Arial"/>
              </a:rPr>
              <a:t>A</a:t>
            </a:r>
          </a:p>
        </p:txBody>
      </p:sp>
    </p:spTree>
    <p:extLst>
      <p:ext uri="{BB962C8B-B14F-4D97-AF65-F5344CB8AC3E}">
        <p14:creationId xmlns:p14="http://schemas.microsoft.com/office/powerpoint/2010/main" val="1712879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89D7CB"/>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4451112"/>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146256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3C4578"/>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4568604"/>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Tree>
    <p:extLst>
      <p:ext uri="{BB962C8B-B14F-4D97-AF65-F5344CB8AC3E}">
        <p14:creationId xmlns:p14="http://schemas.microsoft.com/office/powerpoint/2010/main" val="549139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pic>
        <p:nvPicPr>
          <p:cNvPr id="6" name="Picture 5" descr="Untitled-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9D7CB"/>
                </a:solidFill>
                <a:latin typeface="Arial"/>
                <a:cs typeface="Arial"/>
              </a:defRPr>
            </a:lvl2pPr>
            <a:lvl3pPr marL="723900" indent="-279400">
              <a:lnSpc>
                <a:spcPct val="100000"/>
              </a:lnSpc>
              <a:buFont typeface="Arial"/>
              <a:buChar char="•"/>
              <a:defRPr lang="en-US" sz="2000" kern="1200" baseline="0" dirty="0" smtClean="0">
                <a:solidFill>
                  <a:srgbClr val="3C4578"/>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Floating point form</a:t>
            </a:r>
          </a:p>
          <a:p>
            <a:pPr>
              <a:spcBef>
                <a:spcPts val="288"/>
              </a:spcBef>
            </a:pPr>
            <a:r>
              <a:rPr lang="en-US" sz="1200" b="0" dirty="0">
                <a:solidFill>
                  <a:srgbClr val="FFFFFF"/>
                </a:solidFill>
                <a:latin typeface="Arial"/>
                <a:cs typeface="Arial"/>
              </a:rPr>
              <a:t>AQA</a:t>
            </a:r>
            <a:r>
              <a:rPr lang="en-US" sz="1200" b="0" baseline="0" dirty="0">
                <a:solidFill>
                  <a:srgbClr val="FFFFFF"/>
                </a:solidFill>
                <a:latin typeface="Arial"/>
                <a:cs typeface="Arial"/>
              </a:rPr>
              <a:t> </a:t>
            </a:r>
            <a:r>
              <a:rPr lang="en-US" sz="1200" b="0" dirty="0">
                <a:solidFill>
                  <a:srgbClr val="FFFFFF"/>
                </a:solidFill>
                <a:latin typeface="Arial"/>
                <a:cs typeface="Arial"/>
              </a:rPr>
              <a:t>Level Appendix A</a:t>
            </a:r>
          </a:p>
        </p:txBody>
      </p:sp>
      <p:pic>
        <p:nvPicPr>
          <p:cNvPr id="9" name="Picture 8"/>
          <p:cNvPicPr>
            <a:picLocks noChangeAspect="1"/>
          </p:cNvPicPr>
          <p:nvPr userDrawn="1"/>
        </p:nvPicPr>
        <p:blipFill>
          <a:blip r:embed="rId4"/>
          <a:stretch>
            <a:fillRect/>
          </a:stretch>
        </p:blipFill>
        <p:spPr>
          <a:xfrm>
            <a:off x="7293600" y="6339600"/>
            <a:ext cx="1247150" cy="296087"/>
          </a:xfrm>
          <a:prstGeom prst="rect">
            <a:avLst/>
          </a:prstGeom>
        </p:spPr>
      </p:pic>
    </p:spTree>
    <p:extLst>
      <p:ext uri="{BB962C8B-B14F-4D97-AF65-F5344CB8AC3E}">
        <p14:creationId xmlns:p14="http://schemas.microsoft.com/office/powerpoint/2010/main" val="9952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3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36"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9D7CB"/>
                </a:solidFill>
                <a:latin typeface="Arial"/>
                <a:cs typeface="Arial"/>
              </a:defRPr>
            </a:lvl2pPr>
            <a:lvl3pPr marL="723900" indent="-279400">
              <a:lnSpc>
                <a:spcPct val="100000"/>
              </a:lnSpc>
              <a:buFont typeface="Arial"/>
              <a:buChar char="•"/>
              <a:defRPr lang="en-US" sz="2000" kern="1200" baseline="0" dirty="0" smtClean="0">
                <a:solidFill>
                  <a:srgbClr val="3C4578"/>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37" name="TextBox 3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Floating point form</a:t>
            </a:r>
          </a:p>
          <a:p>
            <a:pPr>
              <a:spcBef>
                <a:spcPts val="288"/>
              </a:spcBef>
            </a:pPr>
            <a:r>
              <a:rPr lang="en-US" sz="1200" b="0" dirty="0">
                <a:solidFill>
                  <a:srgbClr val="FFFFFF"/>
                </a:solidFill>
                <a:latin typeface="Arial"/>
                <a:cs typeface="Arial"/>
              </a:rPr>
              <a:t>AQA</a:t>
            </a:r>
            <a:r>
              <a:rPr lang="en-US" sz="1200" b="0" baseline="0" dirty="0">
                <a:solidFill>
                  <a:srgbClr val="FFFFFF"/>
                </a:solidFill>
                <a:latin typeface="Arial"/>
                <a:cs typeface="Arial"/>
              </a:rPr>
              <a:t> </a:t>
            </a:r>
            <a:r>
              <a:rPr lang="en-US" sz="1200" b="0" dirty="0">
                <a:solidFill>
                  <a:srgbClr val="FFFFFF"/>
                </a:solidFill>
                <a:latin typeface="Arial"/>
                <a:cs typeface="Arial"/>
              </a:rPr>
              <a:t>Level Appendix A</a:t>
            </a:r>
          </a:p>
        </p:txBody>
      </p:sp>
      <p:pic>
        <p:nvPicPr>
          <p:cNvPr id="7" name="Picture 6"/>
          <p:cNvPicPr>
            <a:picLocks noChangeAspect="1"/>
          </p:cNvPicPr>
          <p:nvPr userDrawn="1"/>
        </p:nvPicPr>
        <p:blipFill>
          <a:blip r:embed="rId3"/>
          <a:stretch>
            <a:fillRect/>
          </a:stretch>
        </p:blipFill>
        <p:spPr>
          <a:xfrm>
            <a:off x="7293600" y="6339600"/>
            <a:ext cx="1247150" cy="296087"/>
          </a:xfrm>
          <a:prstGeom prst="rect">
            <a:avLst/>
          </a:prstGeom>
        </p:spPr>
      </p:pic>
    </p:spTree>
    <p:extLst>
      <p:ext uri="{BB962C8B-B14F-4D97-AF65-F5344CB8AC3E}">
        <p14:creationId xmlns:p14="http://schemas.microsoft.com/office/powerpoint/2010/main" val="4220215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pic>
        <p:nvPicPr>
          <p:cNvPr id="10" name="Picture 9" descr="Untitled-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2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9D7CB"/>
                </a:solidFill>
                <a:latin typeface="Arial"/>
                <a:cs typeface="Arial"/>
              </a:defRPr>
            </a:lvl2pPr>
            <a:lvl3pPr marL="723900" indent="-279400">
              <a:lnSpc>
                <a:spcPct val="100000"/>
              </a:lnSpc>
              <a:buFont typeface="Arial"/>
              <a:buChar char="•"/>
              <a:defRPr lang="en-US" sz="2000" kern="1200" baseline="0" dirty="0" smtClean="0">
                <a:solidFill>
                  <a:srgbClr val="3C4578"/>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28" name="TextBox 27"/>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Floating point form</a:t>
            </a:r>
          </a:p>
          <a:p>
            <a:pPr>
              <a:spcBef>
                <a:spcPts val="288"/>
              </a:spcBef>
            </a:pPr>
            <a:r>
              <a:rPr lang="en-US" sz="1200" b="0" dirty="0">
                <a:solidFill>
                  <a:srgbClr val="FFFFFF"/>
                </a:solidFill>
                <a:latin typeface="Arial"/>
                <a:cs typeface="Arial"/>
              </a:rPr>
              <a:t>AQA</a:t>
            </a:r>
            <a:r>
              <a:rPr lang="en-US" sz="1200" b="0" baseline="0" dirty="0">
                <a:solidFill>
                  <a:srgbClr val="FFFFFF"/>
                </a:solidFill>
                <a:latin typeface="Arial"/>
                <a:cs typeface="Arial"/>
              </a:rPr>
              <a:t> </a:t>
            </a:r>
            <a:r>
              <a:rPr lang="en-US" sz="1200" b="0" dirty="0">
                <a:solidFill>
                  <a:srgbClr val="FFFFFF"/>
                </a:solidFill>
                <a:latin typeface="Arial"/>
                <a:cs typeface="Arial"/>
              </a:rPr>
              <a:t>Level Appendix A</a:t>
            </a:r>
          </a:p>
        </p:txBody>
      </p:sp>
    </p:spTree>
    <p:extLst>
      <p:ext uri="{BB962C8B-B14F-4D97-AF65-F5344CB8AC3E}">
        <p14:creationId xmlns:p14="http://schemas.microsoft.com/office/powerpoint/2010/main" val="3432826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24"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5"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9D7CB"/>
                </a:solidFill>
                <a:latin typeface="Arial"/>
                <a:cs typeface="Arial"/>
              </a:defRPr>
            </a:lvl2pPr>
            <a:lvl3pPr marL="723900" indent="-279400">
              <a:lnSpc>
                <a:spcPct val="100000"/>
              </a:lnSpc>
              <a:buFont typeface="Arial"/>
              <a:buChar char="•"/>
              <a:defRPr lang="en-US" sz="2000" kern="1200" baseline="0" dirty="0" smtClean="0">
                <a:solidFill>
                  <a:srgbClr val="3C4578"/>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26" name="TextBox 25"/>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Floating point form</a:t>
            </a:r>
          </a:p>
          <a:p>
            <a:pPr>
              <a:spcBef>
                <a:spcPts val="288"/>
              </a:spcBef>
            </a:pPr>
            <a:r>
              <a:rPr lang="en-US" sz="1200" b="0" dirty="0">
                <a:solidFill>
                  <a:srgbClr val="FFFFFF"/>
                </a:solidFill>
                <a:latin typeface="Arial"/>
                <a:cs typeface="Arial"/>
              </a:rPr>
              <a:t>AQA</a:t>
            </a:r>
            <a:r>
              <a:rPr lang="en-US" sz="1200" b="0" baseline="0" dirty="0">
                <a:solidFill>
                  <a:srgbClr val="FFFFFF"/>
                </a:solidFill>
                <a:latin typeface="Arial"/>
                <a:cs typeface="Arial"/>
              </a:rPr>
              <a:t> </a:t>
            </a:r>
            <a:r>
              <a:rPr lang="en-US" sz="1200" b="0" dirty="0">
                <a:solidFill>
                  <a:srgbClr val="FFFFFF"/>
                </a:solidFill>
                <a:latin typeface="Arial"/>
                <a:cs typeface="Arial"/>
              </a:rPr>
              <a:t>Level Appendix A</a:t>
            </a:r>
          </a:p>
        </p:txBody>
      </p:sp>
    </p:spTree>
    <p:extLst>
      <p:ext uri="{BB962C8B-B14F-4D97-AF65-F5344CB8AC3E}">
        <p14:creationId xmlns:p14="http://schemas.microsoft.com/office/powerpoint/2010/main" val="1489860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
        <p:nvSpPr>
          <p:cNvPr id="8" name="TextBox 7"/>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Floating point form</a:t>
            </a:r>
          </a:p>
          <a:p>
            <a:pPr>
              <a:spcBef>
                <a:spcPts val="288"/>
              </a:spcBef>
            </a:pPr>
            <a:r>
              <a:rPr lang="en-US" sz="1200" b="0" dirty="0">
                <a:solidFill>
                  <a:srgbClr val="FFFFFF"/>
                </a:solidFill>
                <a:latin typeface="Arial"/>
                <a:cs typeface="Arial"/>
              </a:rPr>
              <a:t>AQA</a:t>
            </a:r>
            <a:r>
              <a:rPr lang="en-US" sz="1200" b="0" baseline="0" dirty="0">
                <a:solidFill>
                  <a:srgbClr val="FFFFFF"/>
                </a:solidFill>
                <a:latin typeface="Arial"/>
                <a:cs typeface="Arial"/>
              </a:rPr>
              <a:t> </a:t>
            </a:r>
            <a:r>
              <a:rPr lang="en-US" sz="1200" b="0" dirty="0">
                <a:solidFill>
                  <a:srgbClr val="FFFFFF"/>
                </a:solidFill>
                <a:latin typeface="Arial"/>
                <a:cs typeface="Arial"/>
              </a:rPr>
              <a:t>Level Appendix A</a:t>
            </a:r>
          </a:p>
        </p:txBody>
      </p:sp>
      <p:pic>
        <p:nvPicPr>
          <p:cNvPr id="6" name="Picture 5"/>
          <p:cNvPicPr>
            <a:picLocks noChangeAspect="1"/>
          </p:cNvPicPr>
          <p:nvPr userDrawn="1"/>
        </p:nvPicPr>
        <p:blipFill>
          <a:blip r:embed="rId3"/>
          <a:stretch>
            <a:fillRect/>
          </a:stretch>
        </p:blipFill>
        <p:spPr>
          <a:xfrm>
            <a:off x="7293600" y="6339600"/>
            <a:ext cx="1247150" cy="296087"/>
          </a:xfrm>
          <a:prstGeom prst="rect">
            <a:avLst/>
          </a:prstGeom>
        </p:spPr>
      </p:pic>
    </p:spTree>
    <p:extLst>
      <p:ext uri="{BB962C8B-B14F-4D97-AF65-F5344CB8AC3E}">
        <p14:creationId xmlns:p14="http://schemas.microsoft.com/office/powerpoint/2010/main" val="4024243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26875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a:spLocks noGrp="1"/>
          </p:cNvSpPr>
          <p:nvPr>
            <p:ph type="body" sz="quarter" idx="10"/>
          </p:nvPr>
        </p:nvSpPr>
        <p:spPr>
          <a:xfrm>
            <a:off x="1803399" y="1841231"/>
            <a:ext cx="2750617"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r>
              <a:rPr lang="en-US" sz="2500" dirty="0">
                <a:solidFill>
                  <a:schemeClr val="bg1"/>
                </a:solidFill>
                <a:latin typeface="Museo 100" panose="02000000000000000000" pitchFamily="50" charset="0"/>
              </a:rPr>
              <a:t>Computer Science</a:t>
            </a:r>
          </a:p>
          <a:p>
            <a:pPr lvl="3">
              <a:lnSpc>
                <a:spcPts val="3000"/>
              </a:lnSpc>
            </a:pPr>
            <a:r>
              <a:rPr lang="en-US" sz="2500" dirty="0">
                <a:latin typeface="Museo 100" panose="02000000000000000000" pitchFamily="50" charset="0"/>
              </a:rPr>
              <a:t>Paper 2</a:t>
            </a:r>
          </a:p>
          <a:p>
            <a:pPr lvl="3">
              <a:lnSpc>
                <a:spcPts val="4000"/>
              </a:lnSpc>
            </a:pPr>
            <a:endParaRPr lang="en-US" sz="3200" dirty="0">
              <a:latin typeface="Museo 100" panose="02000000000000000000" pitchFamily="50" charset="0"/>
            </a:endParaRPr>
          </a:p>
        </p:txBody>
      </p:sp>
      <p:sp>
        <p:nvSpPr>
          <p:cNvPr id="5" name="Text Placeholder 5"/>
          <p:cNvSpPr>
            <a:spLocks noGrp="1"/>
          </p:cNvSpPr>
          <p:nvPr>
            <p:ph type="body" sz="quarter" idx="11"/>
          </p:nvPr>
        </p:nvSpPr>
        <p:spPr>
          <a:xfrm>
            <a:off x="4800600" y="1860085"/>
            <a:ext cx="2768600" cy="2201863"/>
          </a:xfrm>
        </p:spPr>
        <p:txBody>
          <a:bodyPr/>
          <a:lstStyle/>
          <a:p>
            <a:r>
              <a:rPr lang="en-US" dirty="0">
                <a:latin typeface="Museo 900" panose="02000000000000000000" pitchFamily="50" charset="0"/>
              </a:rPr>
              <a:t>Floating point form</a:t>
            </a:r>
            <a:endParaRPr lang="en-US" dirty="0">
              <a:latin typeface="Museo 100" panose="02000000000000000000" pitchFamily="50" charset="0"/>
            </a:endParaRPr>
          </a:p>
          <a:p>
            <a:pPr lvl="1"/>
            <a:endParaRPr lang="en-US" sz="2000" dirty="0">
              <a:latin typeface="Museo 100" panose="02000000000000000000" pitchFamily="50" charset="0"/>
            </a:endParaRPr>
          </a:p>
          <a:p>
            <a:pPr lvl="1"/>
            <a:endParaRPr lang="en-US" sz="2000" dirty="0">
              <a:latin typeface="Museo 100" panose="02000000000000000000" pitchFamily="50" charset="0"/>
            </a:endParaRPr>
          </a:p>
          <a:p>
            <a:pPr lvl="1"/>
            <a:r>
              <a:rPr lang="en-US" sz="2000" dirty="0">
                <a:latin typeface="Museo 100" panose="02000000000000000000" pitchFamily="50" charset="0"/>
              </a:rPr>
              <a:t>Appendix A</a:t>
            </a:r>
          </a:p>
        </p:txBody>
      </p:sp>
    </p:spTree>
    <p:extLst>
      <p:ext uri="{BB962C8B-B14F-4D97-AF65-F5344CB8AC3E}">
        <p14:creationId xmlns:p14="http://schemas.microsoft.com/office/powerpoint/2010/main" val="4035442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Negative binary to decimal</a:t>
            </a:r>
          </a:p>
        </p:txBody>
      </p:sp>
      <p:sp>
        <p:nvSpPr>
          <p:cNvPr id="3" name="Text Placeholder 2"/>
          <p:cNvSpPr>
            <a:spLocks noGrp="1"/>
          </p:cNvSpPr>
          <p:nvPr>
            <p:ph type="body" sz="quarter" idx="14"/>
          </p:nvPr>
        </p:nvSpPr>
        <p:spPr/>
        <p:txBody>
          <a:bodyPr/>
          <a:lstStyle/>
          <a:p>
            <a:r>
              <a:rPr lang="en-GB" dirty="0"/>
              <a:t>Here’s the answer:</a:t>
            </a:r>
          </a:p>
          <a:p>
            <a:r>
              <a:rPr lang="en-GB" dirty="0"/>
              <a:t>The number 1.0010100 0011 has a negative mantissa and a positive exponent </a:t>
            </a:r>
          </a:p>
          <a:p>
            <a:pPr lvl="1"/>
            <a:r>
              <a:rPr lang="en-GB" dirty="0">
                <a:solidFill>
                  <a:srgbClr val="3C4578"/>
                </a:solidFill>
              </a:rPr>
              <a:t>The mantissa is 1.0010100</a:t>
            </a:r>
          </a:p>
          <a:p>
            <a:pPr lvl="1"/>
            <a:r>
              <a:rPr lang="en-GB" dirty="0">
                <a:solidFill>
                  <a:srgbClr val="3C4578"/>
                </a:solidFill>
              </a:rPr>
              <a:t>The twos complement of 1.0010100 is 0.1101100</a:t>
            </a:r>
          </a:p>
          <a:p>
            <a:pPr lvl="1"/>
            <a:r>
              <a:rPr lang="en-GB" dirty="0">
                <a:solidFill>
                  <a:srgbClr val="3C4578"/>
                </a:solidFill>
              </a:rPr>
              <a:t>The exponent is 3</a:t>
            </a:r>
          </a:p>
          <a:p>
            <a:pPr lvl="1"/>
            <a:r>
              <a:rPr lang="en-GB" dirty="0">
                <a:solidFill>
                  <a:srgbClr val="3C4578"/>
                </a:solidFill>
              </a:rPr>
              <a:t>The mantissa, </a:t>
            </a:r>
            <a:r>
              <a:rPr lang="en-GB" dirty="0" smtClean="0">
                <a:solidFill>
                  <a:srgbClr val="3C4578"/>
                </a:solidFill>
              </a:rPr>
              <a:t>with the binary point moved </a:t>
            </a:r>
            <a:r>
              <a:rPr lang="en-GB" dirty="0">
                <a:solidFill>
                  <a:srgbClr val="3C4578"/>
                </a:solidFill>
              </a:rPr>
              <a:t>3 places </a:t>
            </a:r>
            <a:r>
              <a:rPr lang="en-GB" dirty="0" smtClean="0">
                <a:solidFill>
                  <a:srgbClr val="3C4578"/>
                </a:solidFill>
              </a:rPr>
              <a:t>right, </a:t>
            </a:r>
            <a:r>
              <a:rPr lang="en-GB" dirty="0">
                <a:solidFill>
                  <a:srgbClr val="3C4578"/>
                </a:solidFill>
              </a:rPr>
              <a:t>is 0110.1100</a:t>
            </a:r>
            <a:endParaRPr lang="en-GB" baseline="30000" dirty="0">
              <a:solidFill>
                <a:srgbClr val="3C4578"/>
              </a:solidFill>
            </a:endParaRPr>
          </a:p>
          <a:p>
            <a:pPr lvl="1"/>
            <a:r>
              <a:rPr lang="en-GB" dirty="0">
                <a:solidFill>
                  <a:srgbClr val="3C4578"/>
                </a:solidFill>
              </a:rPr>
              <a:t>The number is -6.75</a:t>
            </a:r>
          </a:p>
          <a:p>
            <a:endParaRPr lang="en-GB" dirty="0"/>
          </a:p>
        </p:txBody>
      </p:sp>
    </p:spTree>
    <p:extLst>
      <p:ext uri="{BB962C8B-B14F-4D97-AF65-F5344CB8AC3E}">
        <p14:creationId xmlns:p14="http://schemas.microsoft.com/office/powerpoint/2010/main" val="523947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Negative mantissa</a:t>
            </a:r>
          </a:p>
        </p:txBody>
      </p:sp>
      <p:sp>
        <p:nvSpPr>
          <p:cNvPr id="5" name="Text Placeholder 4"/>
          <p:cNvSpPr>
            <a:spLocks noGrp="1"/>
          </p:cNvSpPr>
          <p:nvPr>
            <p:ph type="body" sz="quarter" idx="14"/>
          </p:nvPr>
        </p:nvSpPr>
        <p:spPr/>
        <p:txBody>
          <a:bodyPr/>
          <a:lstStyle/>
          <a:p>
            <a:r>
              <a:rPr lang="en-GB" dirty="0"/>
              <a:t>Try this one:</a:t>
            </a:r>
          </a:p>
          <a:p>
            <a:pPr marL="0" indent="0" algn="ctr">
              <a:buNone/>
            </a:pPr>
            <a:r>
              <a:rPr lang="en-GB" sz="4400" b="1" dirty="0">
                <a:solidFill>
                  <a:srgbClr val="89D7CB"/>
                </a:solidFill>
              </a:rPr>
              <a:t>1 . 0101011 0101</a:t>
            </a:r>
          </a:p>
          <a:p>
            <a:pPr lvl="1"/>
            <a:r>
              <a:rPr lang="en-GB" dirty="0">
                <a:solidFill>
                  <a:srgbClr val="3C4578"/>
                </a:solidFill>
              </a:rPr>
              <a:t>Find the twos complement of the mantissa (0.1010101)</a:t>
            </a:r>
          </a:p>
          <a:p>
            <a:pPr lvl="1"/>
            <a:r>
              <a:rPr lang="en-GB" dirty="0">
                <a:solidFill>
                  <a:srgbClr val="3C4578"/>
                </a:solidFill>
              </a:rPr>
              <a:t>Translate the exponent to decimal giving 5</a:t>
            </a:r>
          </a:p>
          <a:p>
            <a:pPr lvl="1"/>
            <a:r>
              <a:rPr lang="en-GB" dirty="0">
                <a:solidFill>
                  <a:srgbClr val="3C4578"/>
                </a:solidFill>
              </a:rPr>
              <a:t>Move the binary point 5 places right</a:t>
            </a:r>
          </a:p>
          <a:p>
            <a:pPr lvl="1"/>
            <a:r>
              <a:rPr lang="en-GB" dirty="0">
                <a:solidFill>
                  <a:srgbClr val="3C4578"/>
                </a:solidFill>
              </a:rPr>
              <a:t>Do you get an answer of -21.25?</a:t>
            </a:r>
          </a:p>
        </p:txBody>
      </p:sp>
    </p:spTree>
    <p:extLst>
      <p:ext uri="{BB962C8B-B14F-4D97-AF65-F5344CB8AC3E}">
        <p14:creationId xmlns:p14="http://schemas.microsoft.com/office/powerpoint/2010/main" val="2585327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Negative exponent</a:t>
            </a:r>
          </a:p>
        </p:txBody>
      </p:sp>
      <p:sp>
        <p:nvSpPr>
          <p:cNvPr id="3" name="Text Placeholder 2"/>
          <p:cNvSpPr>
            <a:spLocks noGrp="1"/>
          </p:cNvSpPr>
          <p:nvPr>
            <p:ph type="body" sz="quarter" idx="14"/>
          </p:nvPr>
        </p:nvSpPr>
        <p:spPr/>
        <p:txBody>
          <a:bodyPr/>
          <a:lstStyle/>
          <a:p>
            <a:r>
              <a:rPr lang="en-GB" dirty="0"/>
              <a:t>The leftmost bit of the exponent is a sign bit, just as it is in the mantissa</a:t>
            </a:r>
          </a:p>
          <a:p>
            <a:r>
              <a:rPr lang="en-GB" dirty="0"/>
              <a:t>An exponent of 1000 in a 4-bit exponent is -8</a:t>
            </a:r>
          </a:p>
          <a:p>
            <a:r>
              <a:rPr lang="en-GB" dirty="0"/>
              <a:t>You can calculate the denary value of a negative exponent, for example 1011, as -8 + 3 = -5</a:t>
            </a:r>
          </a:p>
          <a:p>
            <a:r>
              <a:rPr lang="en-GB" dirty="0"/>
              <a:t>Or, you can use the twos complement method which will give you the same result</a:t>
            </a:r>
          </a:p>
          <a:p>
            <a:r>
              <a:rPr lang="en-GB" dirty="0"/>
              <a:t>What is the denary value of negative exponent 1111? </a:t>
            </a:r>
          </a:p>
        </p:txBody>
      </p:sp>
    </p:spTree>
    <p:extLst>
      <p:ext uri="{BB962C8B-B14F-4D97-AF65-F5344CB8AC3E}">
        <p14:creationId xmlns:p14="http://schemas.microsoft.com/office/powerpoint/2010/main" val="3340860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Negative exponent</a:t>
            </a:r>
          </a:p>
        </p:txBody>
      </p:sp>
      <p:sp>
        <p:nvSpPr>
          <p:cNvPr id="3" name="Text Placeholder 2"/>
          <p:cNvSpPr>
            <a:spLocks noGrp="1"/>
          </p:cNvSpPr>
          <p:nvPr>
            <p:ph type="body" sz="quarter" idx="14"/>
          </p:nvPr>
        </p:nvSpPr>
        <p:spPr/>
        <p:txBody>
          <a:bodyPr/>
          <a:lstStyle/>
          <a:p>
            <a:r>
              <a:rPr lang="en-GB" dirty="0"/>
              <a:t>If the exponent is negative, the binary point must be moved left instead of right</a:t>
            </a:r>
          </a:p>
          <a:p>
            <a:r>
              <a:rPr lang="en-GB" dirty="0"/>
              <a:t>e.g.	convert 0.1100000 1110 to decimal, assuming an 8-bit mantissa and 4 bit exponent</a:t>
            </a:r>
          </a:p>
          <a:p>
            <a:pPr lvl="1"/>
            <a:r>
              <a:rPr lang="en-GB" dirty="0">
                <a:solidFill>
                  <a:srgbClr val="3C4578"/>
                </a:solidFill>
              </a:rPr>
              <a:t>Write down the mantissa, 0.1100000</a:t>
            </a:r>
          </a:p>
          <a:p>
            <a:pPr lvl="1"/>
            <a:r>
              <a:rPr lang="en-GB" dirty="0">
                <a:solidFill>
                  <a:srgbClr val="3C4578"/>
                </a:solidFill>
              </a:rPr>
              <a:t>Translate the exponent from binary to decimal; </a:t>
            </a:r>
            <a:br>
              <a:rPr lang="en-GB" dirty="0">
                <a:solidFill>
                  <a:srgbClr val="3C4578"/>
                </a:solidFill>
              </a:rPr>
            </a:br>
            <a:r>
              <a:rPr lang="en-GB" dirty="0">
                <a:solidFill>
                  <a:srgbClr val="3C4578"/>
                </a:solidFill>
              </a:rPr>
              <a:t>                          1110 = -8 + 6 = -2</a:t>
            </a:r>
          </a:p>
          <a:p>
            <a:pPr lvl="1"/>
            <a:r>
              <a:rPr lang="en-GB" dirty="0">
                <a:solidFill>
                  <a:srgbClr val="3C4578"/>
                </a:solidFill>
              </a:rPr>
              <a:t>The mantissa has to be moved 2 places left to divide it by 2</a:t>
            </a:r>
            <a:r>
              <a:rPr lang="en-GB" baseline="30000" dirty="0">
                <a:solidFill>
                  <a:srgbClr val="3C4578"/>
                </a:solidFill>
              </a:rPr>
              <a:t>2</a:t>
            </a:r>
          </a:p>
          <a:p>
            <a:pPr lvl="1"/>
            <a:r>
              <a:rPr lang="en-GB" dirty="0">
                <a:solidFill>
                  <a:srgbClr val="3C4578"/>
                </a:solidFill>
              </a:rPr>
              <a:t>Binary number is 0.0011000 = 0.125 +  0.0625 = 0.1875</a:t>
            </a:r>
          </a:p>
        </p:txBody>
      </p:sp>
    </p:spTree>
    <p:extLst>
      <p:ext uri="{BB962C8B-B14F-4D97-AF65-F5344CB8AC3E}">
        <p14:creationId xmlns:p14="http://schemas.microsoft.com/office/powerpoint/2010/main" val="3076401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1</a:t>
            </a:r>
          </a:p>
        </p:txBody>
      </p:sp>
      <p:sp>
        <p:nvSpPr>
          <p:cNvPr id="5" name="Text Placeholder 4"/>
          <p:cNvSpPr>
            <a:spLocks noGrp="1"/>
          </p:cNvSpPr>
          <p:nvPr>
            <p:ph type="body" sz="quarter" idx="14"/>
          </p:nvPr>
        </p:nvSpPr>
        <p:spPr/>
        <p:txBody>
          <a:bodyPr/>
          <a:lstStyle/>
          <a:p>
            <a:r>
              <a:rPr lang="en-GB" dirty="0"/>
              <a:t>Now try the questions in </a:t>
            </a:r>
            <a:r>
              <a:rPr lang="en-GB" b="1" dirty="0"/>
              <a:t>Task 1</a:t>
            </a:r>
            <a:r>
              <a:rPr lang="en-GB" dirty="0"/>
              <a:t> of the worksheet</a:t>
            </a:r>
          </a:p>
        </p:txBody>
      </p:sp>
    </p:spTree>
    <p:extLst>
      <p:ext uri="{BB962C8B-B14F-4D97-AF65-F5344CB8AC3E}">
        <p14:creationId xmlns:p14="http://schemas.microsoft.com/office/powerpoint/2010/main" val="3268090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Normalisation</a:t>
            </a:r>
          </a:p>
        </p:txBody>
      </p:sp>
      <p:sp>
        <p:nvSpPr>
          <p:cNvPr id="5" name="Text Placeholder 4"/>
          <p:cNvSpPr>
            <a:spLocks noGrp="1"/>
          </p:cNvSpPr>
          <p:nvPr>
            <p:ph type="body" sz="quarter" idx="14"/>
          </p:nvPr>
        </p:nvSpPr>
        <p:spPr/>
        <p:txBody>
          <a:bodyPr/>
          <a:lstStyle/>
          <a:p>
            <a:r>
              <a:rPr lang="en-GB" b="1" dirty="0">
                <a:solidFill>
                  <a:srgbClr val="89D7CB"/>
                </a:solidFill>
              </a:rPr>
              <a:t>Normalisation</a:t>
            </a:r>
            <a:r>
              <a:rPr lang="en-GB" dirty="0"/>
              <a:t> is the process of moving the binary point of a floating point number to provide the maximum level of precision for a given number of bits</a:t>
            </a:r>
          </a:p>
          <a:p>
            <a:r>
              <a:rPr lang="en-GB" dirty="0"/>
              <a:t>This is achieved by ensuring that the first digit after the binary point is a significant digit</a:t>
            </a:r>
          </a:p>
        </p:txBody>
      </p:sp>
    </p:spTree>
    <p:extLst>
      <p:ext uri="{BB962C8B-B14F-4D97-AF65-F5344CB8AC3E}">
        <p14:creationId xmlns:p14="http://schemas.microsoft.com/office/powerpoint/2010/main" val="1291664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Normalisation</a:t>
            </a:r>
          </a:p>
        </p:txBody>
      </p:sp>
      <p:sp>
        <p:nvSpPr>
          <p:cNvPr id="3" name="Text Placeholder 2"/>
          <p:cNvSpPr>
            <a:spLocks noGrp="1"/>
          </p:cNvSpPr>
          <p:nvPr>
            <p:ph type="body" sz="quarter" idx="14"/>
          </p:nvPr>
        </p:nvSpPr>
        <p:spPr/>
        <p:txBody>
          <a:bodyPr/>
          <a:lstStyle/>
          <a:p>
            <a:r>
              <a:rPr lang="en-GB" dirty="0"/>
              <a:t>Here are some examples in decimal:</a:t>
            </a:r>
          </a:p>
          <a:p>
            <a:pPr marL="0" lvl="1" indent="0" algn="ctr">
              <a:buNone/>
            </a:pPr>
            <a:r>
              <a:rPr lang="en-GB" sz="2500" dirty="0">
                <a:solidFill>
                  <a:srgbClr val="3C4578"/>
                </a:solidFill>
              </a:rPr>
              <a:t>0.1234567 x 10</a:t>
            </a:r>
            <a:r>
              <a:rPr lang="en-GB" sz="2500" baseline="30000" dirty="0">
                <a:solidFill>
                  <a:srgbClr val="3C4578"/>
                </a:solidFill>
              </a:rPr>
              <a:t>7</a:t>
            </a:r>
            <a:r>
              <a:rPr lang="en-GB" sz="2500" dirty="0">
                <a:solidFill>
                  <a:srgbClr val="3C4578"/>
                </a:solidFill>
              </a:rPr>
              <a:t> = 1,234,567</a:t>
            </a:r>
          </a:p>
          <a:p>
            <a:pPr marL="0" lvl="1" indent="0" algn="ctr">
              <a:buNone/>
            </a:pPr>
            <a:r>
              <a:rPr lang="en-GB" sz="2500" dirty="0">
                <a:solidFill>
                  <a:srgbClr val="3C4578"/>
                </a:solidFill>
              </a:rPr>
              <a:t>0.0123456 x 10</a:t>
            </a:r>
            <a:r>
              <a:rPr lang="en-GB" sz="2500" baseline="30000" dirty="0">
                <a:solidFill>
                  <a:srgbClr val="3C4578"/>
                </a:solidFill>
              </a:rPr>
              <a:t>8</a:t>
            </a:r>
            <a:r>
              <a:rPr lang="en-GB" sz="2500" dirty="0">
                <a:solidFill>
                  <a:srgbClr val="3C4578"/>
                </a:solidFill>
              </a:rPr>
              <a:t> = 1,234,560</a:t>
            </a:r>
          </a:p>
          <a:p>
            <a:pPr marL="0" lvl="1" indent="0" algn="ctr">
              <a:buNone/>
            </a:pPr>
            <a:r>
              <a:rPr lang="en-GB" sz="2500" dirty="0">
                <a:solidFill>
                  <a:srgbClr val="3C4578"/>
                </a:solidFill>
              </a:rPr>
              <a:t>0.0012345 x 10</a:t>
            </a:r>
            <a:r>
              <a:rPr lang="en-GB" sz="2500" baseline="30000" dirty="0">
                <a:solidFill>
                  <a:srgbClr val="3C4578"/>
                </a:solidFill>
              </a:rPr>
              <a:t>9</a:t>
            </a:r>
            <a:r>
              <a:rPr lang="en-GB" sz="2500" dirty="0">
                <a:solidFill>
                  <a:srgbClr val="3C4578"/>
                </a:solidFill>
              </a:rPr>
              <a:t> = 1,234,500</a:t>
            </a:r>
          </a:p>
          <a:p>
            <a:r>
              <a:rPr lang="en-GB" dirty="0">
                <a:solidFill>
                  <a:schemeClr val="tx1"/>
                </a:solidFill>
              </a:rPr>
              <a:t>The first representation with a </a:t>
            </a:r>
            <a:r>
              <a:rPr lang="en-GB" dirty="0">
                <a:solidFill>
                  <a:srgbClr val="89D7CB"/>
                </a:solidFill>
              </a:rPr>
              <a:t>significant (non-zero) digit after the decimal point</a:t>
            </a:r>
            <a:r>
              <a:rPr lang="en-GB" dirty="0">
                <a:solidFill>
                  <a:schemeClr val="tx1"/>
                </a:solidFill>
              </a:rPr>
              <a:t> has the maximum </a:t>
            </a:r>
            <a:r>
              <a:rPr lang="en-GB" dirty="0"/>
              <a:t>precision using the same number of digits</a:t>
            </a:r>
          </a:p>
          <a:p>
            <a:endParaRPr lang="en-GB" dirty="0">
              <a:solidFill>
                <a:schemeClr val="tx1"/>
              </a:solidFill>
            </a:endParaRPr>
          </a:p>
        </p:txBody>
      </p:sp>
    </p:spTree>
    <p:extLst>
      <p:ext uri="{BB962C8B-B14F-4D97-AF65-F5344CB8AC3E}">
        <p14:creationId xmlns:p14="http://schemas.microsoft.com/office/powerpoint/2010/main" val="2559456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Normalisation</a:t>
            </a:r>
          </a:p>
        </p:txBody>
      </p:sp>
      <p:sp>
        <p:nvSpPr>
          <p:cNvPr id="3" name="Text Placeholder 2"/>
          <p:cNvSpPr>
            <a:spLocks noGrp="1"/>
          </p:cNvSpPr>
          <p:nvPr>
            <p:ph type="body" sz="quarter" idx="14"/>
          </p:nvPr>
        </p:nvSpPr>
        <p:spPr/>
        <p:txBody>
          <a:bodyPr/>
          <a:lstStyle/>
          <a:p>
            <a:r>
              <a:rPr lang="en-GB" dirty="0"/>
              <a:t>In normalised floating point form:</a:t>
            </a:r>
          </a:p>
          <a:p>
            <a:pPr marL="266700" indent="0" algn="ctr">
              <a:buNone/>
            </a:pPr>
            <a:r>
              <a:rPr lang="en-GB" b="1" dirty="0">
                <a:solidFill>
                  <a:srgbClr val="89D7CB"/>
                </a:solidFill>
              </a:rPr>
              <a:t>A positive number has a sign bit of 0 </a:t>
            </a:r>
            <a:br>
              <a:rPr lang="en-GB" b="1" dirty="0">
                <a:solidFill>
                  <a:srgbClr val="89D7CB"/>
                </a:solidFill>
              </a:rPr>
            </a:br>
            <a:r>
              <a:rPr lang="en-GB" b="1" dirty="0">
                <a:solidFill>
                  <a:srgbClr val="89D7CB"/>
                </a:solidFill>
              </a:rPr>
              <a:t>and the next digit is always 1</a:t>
            </a:r>
          </a:p>
          <a:p>
            <a:pPr marL="355600" indent="-342900"/>
            <a:r>
              <a:rPr lang="en-GB" dirty="0"/>
              <a:t>This means that the mantissa of a positive number in normalised form always lies between ½ and 1</a:t>
            </a:r>
          </a:p>
        </p:txBody>
      </p:sp>
    </p:spTree>
    <p:extLst>
      <p:ext uri="{BB962C8B-B14F-4D97-AF65-F5344CB8AC3E}">
        <p14:creationId xmlns:p14="http://schemas.microsoft.com/office/powerpoint/2010/main" val="3670098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Example</a:t>
            </a:r>
          </a:p>
        </p:txBody>
      </p:sp>
      <p:sp>
        <p:nvSpPr>
          <p:cNvPr id="3" name="Text Placeholder 2"/>
          <p:cNvSpPr>
            <a:spLocks noGrp="1"/>
          </p:cNvSpPr>
          <p:nvPr>
            <p:ph type="body" sz="quarter" idx="14"/>
          </p:nvPr>
        </p:nvSpPr>
        <p:spPr/>
        <p:txBody>
          <a:bodyPr/>
          <a:lstStyle/>
          <a:p>
            <a:r>
              <a:rPr lang="en-GB" dirty="0"/>
              <a:t>Normalise the binary number 0.0011010  0100</a:t>
            </a:r>
          </a:p>
          <a:p>
            <a:pPr lvl="1"/>
            <a:r>
              <a:rPr lang="en-GB" dirty="0">
                <a:solidFill>
                  <a:srgbClr val="3C4578"/>
                </a:solidFill>
              </a:rPr>
              <a:t>The binary point needs to move 2 places to the right so that there is a 1 following the binary point</a:t>
            </a:r>
          </a:p>
          <a:p>
            <a:pPr lvl="1"/>
            <a:r>
              <a:rPr lang="en-GB" dirty="0">
                <a:solidFill>
                  <a:srgbClr val="3C4578"/>
                </a:solidFill>
              </a:rPr>
              <a:t>Pad with 0s at the </a:t>
            </a:r>
            <a:r>
              <a:rPr lang="en-GB" dirty="0" err="1">
                <a:solidFill>
                  <a:srgbClr val="3C4578"/>
                </a:solidFill>
              </a:rPr>
              <a:t>righthand</a:t>
            </a:r>
            <a:r>
              <a:rPr lang="en-GB" dirty="0">
                <a:solidFill>
                  <a:srgbClr val="3C4578"/>
                </a:solidFill>
              </a:rPr>
              <a:t> end, giving 0.1101000</a:t>
            </a:r>
          </a:p>
          <a:p>
            <a:pPr lvl="1"/>
            <a:r>
              <a:rPr lang="en-GB" dirty="0">
                <a:solidFill>
                  <a:srgbClr val="3C4578"/>
                </a:solidFill>
              </a:rPr>
              <a:t>To compensate for making the mantissa larger, we must make the exponent smaller </a:t>
            </a:r>
          </a:p>
          <a:p>
            <a:pPr lvl="1"/>
            <a:r>
              <a:rPr lang="en-GB" dirty="0">
                <a:solidFill>
                  <a:srgbClr val="3C4578"/>
                </a:solidFill>
              </a:rPr>
              <a:t>Subtract 2 from the exponent making it 0010</a:t>
            </a:r>
          </a:p>
          <a:p>
            <a:pPr lvl="1"/>
            <a:r>
              <a:rPr lang="en-GB" dirty="0">
                <a:solidFill>
                  <a:srgbClr val="3C4578"/>
                </a:solidFill>
              </a:rPr>
              <a:t>The normalised number is 0.1101000  0010</a:t>
            </a:r>
          </a:p>
          <a:p>
            <a:pPr marL="0" indent="0">
              <a:buNone/>
            </a:pPr>
            <a:r>
              <a:rPr lang="en-GB" dirty="0"/>
              <a:t>Try this one: </a:t>
            </a:r>
          </a:p>
          <a:p>
            <a:pPr marL="0" indent="-452437"/>
            <a:r>
              <a:rPr lang="en-GB" dirty="0"/>
              <a:t>Normalise the binary number 0.0000111  0111</a:t>
            </a:r>
          </a:p>
          <a:p>
            <a:pPr marL="0" indent="0">
              <a:buNone/>
            </a:pPr>
            <a:r>
              <a:rPr lang="en-GB" dirty="0"/>
              <a:t> </a:t>
            </a:r>
          </a:p>
        </p:txBody>
      </p:sp>
    </p:spTree>
    <p:extLst>
      <p:ext uri="{BB962C8B-B14F-4D97-AF65-F5344CB8AC3E}">
        <p14:creationId xmlns:p14="http://schemas.microsoft.com/office/powerpoint/2010/main" val="2839375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Normalisation </a:t>
            </a:r>
            <a:r>
              <a:rPr lang="en-GB" dirty="0">
                <a:solidFill>
                  <a:srgbClr val="FF0000"/>
                </a:solidFill>
              </a:rPr>
              <a:t>Answer</a:t>
            </a:r>
          </a:p>
        </p:txBody>
      </p:sp>
      <p:sp>
        <p:nvSpPr>
          <p:cNvPr id="3" name="Text Placeholder 2"/>
          <p:cNvSpPr>
            <a:spLocks noGrp="1"/>
          </p:cNvSpPr>
          <p:nvPr>
            <p:ph type="body" sz="quarter" idx="14"/>
          </p:nvPr>
        </p:nvSpPr>
        <p:spPr/>
        <p:txBody>
          <a:bodyPr/>
          <a:lstStyle/>
          <a:p>
            <a:r>
              <a:rPr lang="en-GB" dirty="0"/>
              <a:t>Normalising the number 0.0000111  0111</a:t>
            </a:r>
            <a:br>
              <a:rPr lang="en-GB" dirty="0"/>
            </a:br>
            <a:r>
              <a:rPr lang="en-GB" dirty="0"/>
              <a:t>means moving the binary point 4 places right, and subtracting 4 from the exponent</a:t>
            </a:r>
          </a:p>
          <a:p>
            <a:r>
              <a:rPr lang="en-GB" dirty="0"/>
              <a:t>This gives </a:t>
            </a:r>
            <a:r>
              <a:rPr lang="en-GB" dirty="0">
                <a:solidFill>
                  <a:srgbClr val="FF0000"/>
                </a:solidFill>
              </a:rPr>
              <a:t>0.1110000  0011</a:t>
            </a:r>
          </a:p>
          <a:p>
            <a:endParaRPr lang="en-GB" dirty="0"/>
          </a:p>
        </p:txBody>
      </p:sp>
    </p:spTree>
    <p:extLst>
      <p:ext uri="{BB962C8B-B14F-4D97-AF65-F5344CB8AC3E}">
        <p14:creationId xmlns:p14="http://schemas.microsoft.com/office/powerpoint/2010/main" val="1566052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C457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Objectives</a:t>
            </a:r>
          </a:p>
        </p:txBody>
      </p:sp>
      <p:sp>
        <p:nvSpPr>
          <p:cNvPr id="5" name="Text Placeholder 4"/>
          <p:cNvSpPr>
            <a:spLocks noGrp="1"/>
          </p:cNvSpPr>
          <p:nvPr>
            <p:ph type="body" sz="quarter" idx="14"/>
          </p:nvPr>
        </p:nvSpPr>
        <p:spPr/>
        <p:txBody>
          <a:bodyPr/>
          <a:lstStyle/>
          <a:p>
            <a:pPr lvl="0"/>
            <a:r>
              <a:rPr lang="en-GB" dirty="0"/>
              <a:t>Know how numbers with a fractional part can be represented in floating point form</a:t>
            </a:r>
          </a:p>
          <a:p>
            <a:pPr lvl="0"/>
            <a:r>
              <a:rPr lang="en-GB" dirty="0"/>
              <a:t>Be able to normalise un-normalised floating point numbers with positive or negative mantissas</a:t>
            </a:r>
          </a:p>
          <a:p>
            <a:r>
              <a:rPr lang="en-GB" dirty="0"/>
              <a:t>Calculate the absolute and relative errors of numerical data stored and processed in computer systems</a:t>
            </a:r>
          </a:p>
          <a:p>
            <a:r>
              <a:rPr lang="en-GB" dirty="0"/>
              <a:t>Compare fixed- and floating-point form</a:t>
            </a:r>
          </a:p>
          <a:p>
            <a:r>
              <a:rPr lang="en-GB" dirty="0"/>
              <a:t>Explain underflow and overflow and describe the circumstances in which they occur</a:t>
            </a:r>
          </a:p>
          <a:p>
            <a:endParaRPr lang="en-GB" dirty="0"/>
          </a:p>
          <a:p>
            <a:pPr lvl="0"/>
            <a:endParaRPr lang="en-GB" dirty="0"/>
          </a:p>
          <a:p>
            <a:endParaRPr lang="en-GB" dirty="0"/>
          </a:p>
        </p:txBody>
      </p:sp>
    </p:spTree>
    <p:extLst>
      <p:ext uri="{BB962C8B-B14F-4D97-AF65-F5344CB8AC3E}">
        <p14:creationId xmlns:p14="http://schemas.microsoft.com/office/powerpoint/2010/main" val="39275771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Normalised negative numbers</a:t>
            </a:r>
          </a:p>
        </p:txBody>
      </p:sp>
      <p:sp>
        <p:nvSpPr>
          <p:cNvPr id="3" name="Text Placeholder 2"/>
          <p:cNvSpPr>
            <a:spLocks noGrp="1"/>
          </p:cNvSpPr>
          <p:nvPr>
            <p:ph type="body" sz="quarter" idx="14"/>
          </p:nvPr>
        </p:nvSpPr>
        <p:spPr>
          <a:xfrm>
            <a:off x="724280" y="1704179"/>
            <a:ext cx="7797230" cy="4291672"/>
          </a:xfrm>
        </p:spPr>
        <p:txBody>
          <a:bodyPr/>
          <a:lstStyle/>
          <a:p>
            <a:r>
              <a:rPr lang="en-GB" dirty="0"/>
              <a:t>An </a:t>
            </a:r>
            <a:r>
              <a:rPr lang="en-GB" dirty="0" err="1"/>
              <a:t>unnormalised</a:t>
            </a:r>
            <a:r>
              <a:rPr lang="en-GB" dirty="0"/>
              <a:t> negative number will have a sign bit of 1 and one or more 1s after the binary point</a:t>
            </a:r>
          </a:p>
          <a:p>
            <a:pPr lvl="1"/>
            <a:r>
              <a:rPr lang="en-GB" dirty="0">
                <a:solidFill>
                  <a:srgbClr val="3C4578"/>
                </a:solidFill>
              </a:rPr>
              <a:t>e.g. 1.1100011 0011</a:t>
            </a:r>
          </a:p>
          <a:p>
            <a:r>
              <a:rPr lang="en-GB" b="1" dirty="0">
                <a:solidFill>
                  <a:srgbClr val="89D7CB"/>
                </a:solidFill>
              </a:rPr>
              <a:t>A normalised negative number has a sign bit of </a:t>
            </a:r>
            <a:br>
              <a:rPr lang="en-GB" b="1" dirty="0">
                <a:solidFill>
                  <a:srgbClr val="89D7CB"/>
                </a:solidFill>
              </a:rPr>
            </a:br>
            <a:r>
              <a:rPr lang="en-GB" b="1" dirty="0">
                <a:solidFill>
                  <a:srgbClr val="89D7CB"/>
                </a:solidFill>
              </a:rPr>
              <a:t>1 followed by a zero after the binary point</a:t>
            </a:r>
          </a:p>
          <a:p>
            <a:endParaRPr lang="en-GB" dirty="0"/>
          </a:p>
          <a:p>
            <a:pPr lvl="1"/>
            <a:endParaRPr lang="en-GB" dirty="0">
              <a:solidFill>
                <a:srgbClr val="0099FF"/>
              </a:solidFill>
            </a:endParaRPr>
          </a:p>
        </p:txBody>
      </p:sp>
    </p:spTree>
    <p:extLst>
      <p:ext uri="{BB962C8B-B14F-4D97-AF65-F5344CB8AC3E}">
        <p14:creationId xmlns:p14="http://schemas.microsoft.com/office/powerpoint/2010/main" val="2074662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Normalising a negative number</a:t>
            </a:r>
          </a:p>
        </p:txBody>
      </p:sp>
      <p:sp>
        <p:nvSpPr>
          <p:cNvPr id="3" name="Text Placeholder 2"/>
          <p:cNvSpPr>
            <a:spLocks noGrp="1"/>
          </p:cNvSpPr>
          <p:nvPr>
            <p:ph type="body" sz="quarter" idx="14"/>
          </p:nvPr>
        </p:nvSpPr>
        <p:spPr/>
        <p:txBody>
          <a:bodyPr/>
          <a:lstStyle/>
          <a:p>
            <a:pPr marL="0" indent="0">
              <a:buNone/>
            </a:pPr>
            <a:r>
              <a:rPr lang="en-GB" dirty="0"/>
              <a:t>Example: normalise the number 1.1100011 0011</a:t>
            </a:r>
          </a:p>
          <a:p>
            <a:r>
              <a:rPr lang="en-GB" dirty="0"/>
              <a:t>Move the binary point 2 places right and subtract 2 from the exponent</a:t>
            </a:r>
          </a:p>
          <a:p>
            <a:pPr marL="0" indent="0">
              <a:buNone/>
            </a:pPr>
            <a:r>
              <a:rPr lang="en-GB" dirty="0"/>
              <a:t>			    111.00011   0001</a:t>
            </a:r>
          </a:p>
          <a:p>
            <a:r>
              <a:rPr lang="en-GB" dirty="0"/>
              <a:t>This is the same as 1.0001100  0001</a:t>
            </a:r>
          </a:p>
          <a:p>
            <a:pPr lvl="1"/>
            <a:r>
              <a:rPr lang="en-GB" i="1" dirty="0"/>
              <a:t>Note that leading 1s in a negative number do not change its value (like leading 0s in a positive number)</a:t>
            </a:r>
          </a:p>
          <a:p>
            <a:endParaRPr lang="en-GB" dirty="0"/>
          </a:p>
          <a:p>
            <a:endParaRPr lang="en-GB" dirty="0"/>
          </a:p>
          <a:p>
            <a:pPr lvl="1"/>
            <a:endParaRPr lang="en-GB" dirty="0">
              <a:solidFill>
                <a:srgbClr val="0099FF"/>
              </a:solidFill>
            </a:endParaRPr>
          </a:p>
        </p:txBody>
      </p:sp>
    </p:spTree>
    <p:extLst>
      <p:ext uri="{BB962C8B-B14F-4D97-AF65-F5344CB8AC3E}">
        <p14:creationId xmlns:p14="http://schemas.microsoft.com/office/powerpoint/2010/main" val="824771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From decimal to normalised binary floating point</a:t>
            </a:r>
          </a:p>
        </p:txBody>
      </p:sp>
      <p:sp>
        <p:nvSpPr>
          <p:cNvPr id="3" name="Text Placeholder 2"/>
          <p:cNvSpPr>
            <a:spLocks noGrp="1"/>
          </p:cNvSpPr>
          <p:nvPr>
            <p:ph type="body" sz="quarter" idx="14"/>
          </p:nvPr>
        </p:nvSpPr>
        <p:spPr>
          <a:xfrm>
            <a:off x="724280" y="2171700"/>
            <a:ext cx="7797230" cy="2986086"/>
          </a:xfrm>
        </p:spPr>
        <p:txBody>
          <a:bodyPr/>
          <a:lstStyle/>
          <a:p>
            <a:pPr marL="0" indent="0">
              <a:buNone/>
            </a:pPr>
            <a:r>
              <a:rPr lang="en-GB" dirty="0" err="1"/>
              <a:t>Eg</a:t>
            </a:r>
            <a:r>
              <a:rPr lang="en-GB" dirty="0"/>
              <a:t>: Convert 88 to normalised floating point binary</a:t>
            </a:r>
          </a:p>
          <a:p>
            <a:r>
              <a:rPr lang="en-GB" dirty="0"/>
              <a:t>First convert the number to fixed point binary</a:t>
            </a:r>
          </a:p>
          <a:p>
            <a:pPr lvl="1"/>
            <a:r>
              <a:rPr lang="en-GB" dirty="0">
                <a:solidFill>
                  <a:srgbClr val="3C4578"/>
                </a:solidFill>
              </a:rPr>
              <a:t>In  fixed point binary, the number is 01011000</a:t>
            </a:r>
          </a:p>
          <a:p>
            <a:pPr lvl="1"/>
            <a:r>
              <a:rPr lang="en-GB" dirty="0">
                <a:solidFill>
                  <a:srgbClr val="3C4578"/>
                </a:solidFill>
              </a:rPr>
              <a:t>Move the binary point 7 places left</a:t>
            </a:r>
          </a:p>
          <a:p>
            <a:pPr lvl="1"/>
            <a:r>
              <a:rPr lang="en-GB" dirty="0">
                <a:solidFill>
                  <a:srgbClr val="3C4578"/>
                </a:solidFill>
              </a:rPr>
              <a:t>Set the exponent equal to 7</a:t>
            </a:r>
          </a:p>
          <a:p>
            <a:pPr lvl="1"/>
            <a:r>
              <a:rPr lang="en-GB" dirty="0">
                <a:solidFill>
                  <a:srgbClr val="FF0000"/>
                </a:solidFill>
              </a:rPr>
              <a:t>The number is 0.1011000  0111</a:t>
            </a:r>
          </a:p>
          <a:p>
            <a:r>
              <a:rPr lang="en-GB" dirty="0"/>
              <a:t>Now try converting 17.25 to normalised floating point binary</a:t>
            </a:r>
          </a:p>
          <a:p>
            <a:pPr lvl="1"/>
            <a:endParaRPr lang="en-GB" dirty="0"/>
          </a:p>
        </p:txBody>
      </p:sp>
    </p:spTree>
    <p:extLst>
      <p:ext uri="{BB962C8B-B14F-4D97-AF65-F5344CB8AC3E}">
        <p14:creationId xmlns:p14="http://schemas.microsoft.com/office/powerpoint/2010/main" val="8292716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solidFill>
                  <a:srgbClr val="FF0000"/>
                </a:solidFill>
              </a:rPr>
              <a:t>Answer</a:t>
            </a:r>
          </a:p>
        </p:txBody>
      </p:sp>
      <p:sp>
        <p:nvSpPr>
          <p:cNvPr id="3" name="Text Placeholder 2"/>
          <p:cNvSpPr>
            <a:spLocks noGrp="1"/>
          </p:cNvSpPr>
          <p:nvPr>
            <p:ph type="body" sz="quarter" idx="14"/>
          </p:nvPr>
        </p:nvSpPr>
        <p:spPr/>
        <p:txBody>
          <a:bodyPr/>
          <a:lstStyle/>
          <a:p>
            <a:r>
              <a:rPr lang="en-GB" dirty="0"/>
              <a:t>Convert 17.25 to normalised floating point binary</a:t>
            </a:r>
          </a:p>
          <a:p>
            <a:pPr lvl="1">
              <a:tabLst>
                <a:tab pos="4572000" algn="l"/>
              </a:tabLst>
            </a:pPr>
            <a:r>
              <a:rPr lang="en-GB" dirty="0">
                <a:solidFill>
                  <a:srgbClr val="3C4578"/>
                </a:solidFill>
              </a:rPr>
              <a:t>Convert to fixed point binary	10001.010</a:t>
            </a:r>
          </a:p>
          <a:p>
            <a:pPr lvl="1">
              <a:tabLst>
                <a:tab pos="4572000" algn="l"/>
              </a:tabLst>
            </a:pPr>
            <a:r>
              <a:rPr lang="en-GB" dirty="0">
                <a:solidFill>
                  <a:srgbClr val="3C4578"/>
                </a:solidFill>
              </a:rPr>
              <a:t>Move binary point 5 places left</a:t>
            </a:r>
          </a:p>
          <a:p>
            <a:pPr lvl="1">
              <a:tabLst>
                <a:tab pos="4572000" algn="l"/>
              </a:tabLst>
            </a:pPr>
            <a:r>
              <a:rPr lang="en-GB" dirty="0">
                <a:solidFill>
                  <a:srgbClr val="3C4578"/>
                </a:solidFill>
              </a:rPr>
              <a:t>Set exponent to 5</a:t>
            </a:r>
          </a:p>
          <a:p>
            <a:pPr>
              <a:tabLst>
                <a:tab pos="4572000" algn="l"/>
              </a:tabLst>
            </a:pPr>
            <a:r>
              <a:rPr lang="en-GB" dirty="0"/>
              <a:t>Binary number is </a:t>
            </a:r>
            <a:r>
              <a:rPr lang="en-GB" dirty="0">
                <a:solidFill>
                  <a:srgbClr val="FF0000"/>
                </a:solidFill>
              </a:rPr>
              <a:t>01000101  0101</a:t>
            </a:r>
          </a:p>
          <a:p>
            <a:pPr>
              <a:tabLst>
                <a:tab pos="4572000" algn="l"/>
              </a:tabLst>
            </a:pPr>
            <a:r>
              <a:rPr lang="en-GB" dirty="0"/>
              <a:t>Carry out the opposite conversion to check the result</a:t>
            </a:r>
          </a:p>
        </p:txBody>
      </p:sp>
    </p:spTree>
    <p:extLst>
      <p:ext uri="{BB962C8B-B14F-4D97-AF65-F5344CB8AC3E}">
        <p14:creationId xmlns:p14="http://schemas.microsoft.com/office/powerpoint/2010/main" val="12811580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Converting a negative decimal number </a:t>
            </a:r>
          </a:p>
        </p:txBody>
      </p:sp>
      <p:sp>
        <p:nvSpPr>
          <p:cNvPr id="3" name="Text Placeholder 2"/>
          <p:cNvSpPr>
            <a:spLocks noGrp="1"/>
          </p:cNvSpPr>
          <p:nvPr>
            <p:ph type="body" sz="quarter" idx="14"/>
          </p:nvPr>
        </p:nvSpPr>
        <p:spPr>
          <a:xfrm>
            <a:off x="724280" y="2082800"/>
            <a:ext cx="7797230" cy="3074986"/>
          </a:xfrm>
        </p:spPr>
        <p:txBody>
          <a:bodyPr/>
          <a:lstStyle/>
          <a:p>
            <a:r>
              <a:rPr lang="en-GB" dirty="0"/>
              <a:t>If the number is negative, first calculate the two’s complement</a:t>
            </a:r>
          </a:p>
          <a:p>
            <a:r>
              <a:rPr lang="en-GB" dirty="0"/>
              <a:t>e.g. calculate the binary equivalent of -17.75</a:t>
            </a:r>
          </a:p>
          <a:p>
            <a:pPr lvl="1">
              <a:tabLst>
                <a:tab pos="3403600" algn="l"/>
              </a:tabLst>
            </a:pPr>
            <a:r>
              <a:rPr lang="en-GB" dirty="0">
                <a:solidFill>
                  <a:srgbClr val="3C4578"/>
                </a:solidFill>
              </a:rPr>
              <a:t>The number is 	(-) 010001.11</a:t>
            </a:r>
          </a:p>
          <a:p>
            <a:pPr lvl="1">
              <a:tabLst>
                <a:tab pos="3403600" algn="l"/>
              </a:tabLst>
            </a:pPr>
            <a:r>
              <a:rPr lang="en-GB" dirty="0">
                <a:solidFill>
                  <a:srgbClr val="3C4578"/>
                </a:solidFill>
              </a:rPr>
              <a:t>Ones complement 	     101110.00</a:t>
            </a:r>
          </a:p>
          <a:p>
            <a:pPr lvl="1">
              <a:tabLst>
                <a:tab pos="3403600" algn="l"/>
              </a:tabLst>
            </a:pPr>
            <a:r>
              <a:rPr lang="en-GB" dirty="0">
                <a:solidFill>
                  <a:srgbClr val="3C4578"/>
                </a:solidFill>
              </a:rPr>
              <a:t>Twos complement		  101110.01</a:t>
            </a:r>
          </a:p>
          <a:p>
            <a:pPr lvl="1">
              <a:tabLst>
                <a:tab pos="3403600" algn="l"/>
              </a:tabLst>
            </a:pPr>
            <a:r>
              <a:rPr lang="en-GB" dirty="0">
                <a:solidFill>
                  <a:srgbClr val="3C4578"/>
                </a:solidFill>
              </a:rPr>
              <a:t>Move the point 5 places left</a:t>
            </a:r>
          </a:p>
          <a:p>
            <a:pPr lvl="1">
              <a:tabLst>
                <a:tab pos="3403600" algn="l"/>
              </a:tabLst>
            </a:pPr>
            <a:r>
              <a:rPr lang="en-GB" dirty="0">
                <a:solidFill>
                  <a:srgbClr val="3C4578"/>
                </a:solidFill>
              </a:rPr>
              <a:t>Set the exponent equal to 5</a:t>
            </a:r>
          </a:p>
          <a:p>
            <a:pPr>
              <a:tabLst>
                <a:tab pos="3403600" algn="l"/>
              </a:tabLst>
            </a:pPr>
            <a:r>
              <a:rPr lang="en-GB" dirty="0"/>
              <a:t>The number is </a:t>
            </a:r>
            <a:r>
              <a:rPr lang="en-GB" dirty="0">
                <a:solidFill>
                  <a:srgbClr val="FF0000"/>
                </a:solidFill>
              </a:rPr>
              <a:t>1.0111001 0101</a:t>
            </a:r>
          </a:p>
          <a:p>
            <a:pPr lvl="1">
              <a:tabLst>
                <a:tab pos="3403600" algn="l"/>
              </a:tabLst>
            </a:pPr>
            <a:endParaRPr lang="en-GB" dirty="0">
              <a:solidFill>
                <a:srgbClr val="0099FF"/>
              </a:solidFill>
            </a:endParaRPr>
          </a:p>
        </p:txBody>
      </p:sp>
    </p:spTree>
    <p:extLst>
      <p:ext uri="{BB962C8B-B14F-4D97-AF65-F5344CB8AC3E}">
        <p14:creationId xmlns:p14="http://schemas.microsoft.com/office/powerpoint/2010/main" val="1543572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1</a:t>
            </a:r>
          </a:p>
        </p:txBody>
      </p:sp>
      <p:sp>
        <p:nvSpPr>
          <p:cNvPr id="5" name="Text Placeholder 4"/>
          <p:cNvSpPr>
            <a:spLocks noGrp="1"/>
          </p:cNvSpPr>
          <p:nvPr>
            <p:ph type="body" sz="quarter" idx="14"/>
          </p:nvPr>
        </p:nvSpPr>
        <p:spPr/>
        <p:txBody>
          <a:bodyPr/>
          <a:lstStyle/>
          <a:p>
            <a:r>
              <a:rPr lang="en-GB" dirty="0"/>
              <a:t>Now try </a:t>
            </a:r>
            <a:r>
              <a:rPr lang="en-GB" b="1" dirty="0"/>
              <a:t>Task 2</a:t>
            </a:r>
            <a:r>
              <a:rPr lang="en-GB" dirty="0"/>
              <a:t> on the worksheet</a:t>
            </a:r>
          </a:p>
        </p:txBody>
      </p:sp>
    </p:spTree>
    <p:extLst>
      <p:ext uri="{BB962C8B-B14F-4D97-AF65-F5344CB8AC3E}">
        <p14:creationId xmlns:p14="http://schemas.microsoft.com/office/powerpoint/2010/main" val="4730103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Rounding errors</a:t>
            </a:r>
          </a:p>
        </p:txBody>
      </p:sp>
      <p:sp>
        <p:nvSpPr>
          <p:cNvPr id="5" name="Text Placeholder 4"/>
          <p:cNvSpPr>
            <a:spLocks noGrp="1"/>
          </p:cNvSpPr>
          <p:nvPr>
            <p:ph type="body" sz="quarter" idx="14"/>
          </p:nvPr>
        </p:nvSpPr>
        <p:spPr/>
        <p:txBody>
          <a:bodyPr/>
          <a:lstStyle/>
          <a:p>
            <a:r>
              <a:rPr lang="en-GB" dirty="0"/>
              <a:t>In the decimal system, 1/3 can never be represented completely accurately as a decimal number</a:t>
            </a:r>
          </a:p>
          <a:p>
            <a:r>
              <a:rPr lang="en-GB" dirty="0"/>
              <a:t>Similarly, in the binary system some numbers can never be represented completely accurately</a:t>
            </a:r>
          </a:p>
          <a:p>
            <a:r>
              <a:rPr lang="en-GB" dirty="0"/>
              <a:t>An example is the decimal number 0.1</a:t>
            </a:r>
          </a:p>
          <a:p>
            <a:pPr lvl="1"/>
            <a:r>
              <a:rPr lang="en-GB" dirty="0">
                <a:solidFill>
                  <a:srgbClr val="3C4578"/>
                </a:solidFill>
              </a:rPr>
              <a:t>To be represented accurately, a number must be capable of being represented in a given number of bits</a:t>
            </a:r>
          </a:p>
          <a:p>
            <a:pPr lvl="1"/>
            <a:r>
              <a:rPr lang="en-GB" dirty="0">
                <a:solidFill>
                  <a:srgbClr val="3C4578"/>
                </a:solidFill>
              </a:rPr>
              <a:t>How accurately can 0.7 be held in binary if 4 bits are allowed for the fractional part of the binary number?</a:t>
            </a:r>
          </a:p>
          <a:p>
            <a:pPr lvl="1"/>
            <a:r>
              <a:rPr lang="en-GB" dirty="0">
                <a:solidFill>
                  <a:srgbClr val="3C4578"/>
                </a:solidFill>
              </a:rPr>
              <a:t>(.5 + .125 + .0625 = 0.6825)</a:t>
            </a:r>
          </a:p>
        </p:txBody>
      </p:sp>
    </p:spTree>
    <p:extLst>
      <p:ext uri="{BB962C8B-B14F-4D97-AF65-F5344CB8AC3E}">
        <p14:creationId xmlns:p14="http://schemas.microsoft.com/office/powerpoint/2010/main" val="26851823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9649" r="7193"/>
          <a:stretch/>
        </p:blipFill>
        <p:spPr>
          <a:xfrm>
            <a:off x="1" y="657711"/>
            <a:ext cx="9158070" cy="6200289"/>
          </a:xfrm>
          <a:prstGeom prst="rect">
            <a:avLst/>
          </a:prstGeom>
        </p:spPr>
      </p:pic>
      <p:sp>
        <p:nvSpPr>
          <p:cNvPr id="2" name="Text Placeholder 1"/>
          <p:cNvSpPr>
            <a:spLocks noGrp="1"/>
          </p:cNvSpPr>
          <p:nvPr>
            <p:ph type="body" sz="quarter" idx="13"/>
          </p:nvPr>
        </p:nvSpPr>
        <p:spPr/>
        <p:txBody>
          <a:bodyPr/>
          <a:lstStyle/>
          <a:p>
            <a:r>
              <a:rPr lang="en-GB" dirty="0"/>
              <a:t>Absolute and relative errors</a:t>
            </a:r>
          </a:p>
        </p:txBody>
      </p:sp>
      <p:sp>
        <p:nvSpPr>
          <p:cNvPr id="3" name="Text Placeholder 2"/>
          <p:cNvSpPr>
            <a:spLocks noGrp="1"/>
          </p:cNvSpPr>
          <p:nvPr>
            <p:ph type="body" sz="quarter" idx="14"/>
          </p:nvPr>
        </p:nvSpPr>
        <p:spPr>
          <a:xfrm>
            <a:off x="724280" y="5244860"/>
            <a:ext cx="7797230" cy="1241394"/>
          </a:xfrm>
        </p:spPr>
        <p:txBody>
          <a:bodyPr/>
          <a:lstStyle/>
          <a:p>
            <a:r>
              <a:rPr lang="en-GB" dirty="0"/>
              <a:t>If you are measuring a window frame 50cm wide so that you can replace a rotten window, and you are off by 2cm, that’s pretty significant</a:t>
            </a:r>
          </a:p>
        </p:txBody>
      </p:sp>
    </p:spTree>
    <p:extLst>
      <p:ext uri="{BB962C8B-B14F-4D97-AF65-F5344CB8AC3E}">
        <p14:creationId xmlns:p14="http://schemas.microsoft.com/office/powerpoint/2010/main" val="20477287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670"/>
          <a:stretch/>
        </p:blipFill>
        <p:spPr>
          <a:xfrm>
            <a:off x="0" y="652703"/>
            <a:ext cx="9144005" cy="6202616"/>
          </a:xfrm>
          <a:prstGeom prst="rect">
            <a:avLst/>
          </a:prstGeom>
        </p:spPr>
      </p:pic>
      <p:sp>
        <p:nvSpPr>
          <p:cNvPr id="2" name="Text Placeholder 1"/>
          <p:cNvSpPr>
            <a:spLocks noGrp="1"/>
          </p:cNvSpPr>
          <p:nvPr>
            <p:ph type="body" sz="quarter" idx="13"/>
          </p:nvPr>
        </p:nvSpPr>
        <p:spPr/>
        <p:txBody>
          <a:bodyPr/>
          <a:lstStyle/>
          <a:p>
            <a:r>
              <a:rPr lang="en-GB" dirty="0">
                <a:solidFill>
                  <a:schemeClr val="bg1"/>
                </a:solidFill>
              </a:rPr>
              <a:t>The effect of number magnitude</a:t>
            </a:r>
          </a:p>
        </p:txBody>
      </p:sp>
      <p:sp>
        <p:nvSpPr>
          <p:cNvPr id="3" name="Text Placeholder 2"/>
          <p:cNvSpPr>
            <a:spLocks noGrp="1"/>
          </p:cNvSpPr>
          <p:nvPr>
            <p:ph type="body" sz="quarter" idx="14"/>
          </p:nvPr>
        </p:nvSpPr>
        <p:spPr>
          <a:xfrm>
            <a:off x="724280" y="4830792"/>
            <a:ext cx="7797230" cy="1638209"/>
          </a:xfrm>
        </p:spPr>
        <p:txBody>
          <a:bodyPr/>
          <a:lstStyle/>
          <a:p>
            <a:r>
              <a:rPr lang="en-GB" dirty="0">
                <a:solidFill>
                  <a:schemeClr val="bg1"/>
                </a:solidFill>
              </a:rPr>
              <a:t>If you’re measuring a 400m race track and you are off by 2cm, that is negligible</a:t>
            </a:r>
          </a:p>
          <a:p>
            <a:r>
              <a:rPr lang="en-GB" dirty="0">
                <a:solidFill>
                  <a:schemeClr val="bg1"/>
                </a:solidFill>
              </a:rPr>
              <a:t>It’s all relative!</a:t>
            </a:r>
          </a:p>
        </p:txBody>
      </p:sp>
    </p:spTree>
    <p:extLst>
      <p:ext uri="{BB962C8B-B14F-4D97-AF65-F5344CB8AC3E}">
        <p14:creationId xmlns:p14="http://schemas.microsoft.com/office/powerpoint/2010/main" val="9262446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Calculating relative error</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4"/>
              </p:nvPr>
            </p:nvSpPr>
            <p:spPr>
              <a:xfrm>
                <a:off x="724280" y="1704179"/>
                <a:ext cx="7797230" cy="4645821"/>
              </a:xfrm>
            </p:spPr>
            <p:txBody>
              <a:bodyPr/>
              <a:lstStyle/>
              <a:p>
                <a:r>
                  <a:rPr lang="en-GB" dirty="0"/>
                  <a:t>If the correct value of a measurement is 40cm, and you measure it as 38cm or 42cm</a:t>
                </a:r>
              </a:p>
              <a:p>
                <a:pPr lvl="1"/>
                <a:r>
                  <a:rPr lang="en-GB" dirty="0">
                    <a:solidFill>
                      <a:srgbClr val="3C4578"/>
                    </a:solidFill>
                  </a:rPr>
                  <a:t>The actual error is 2cm</a:t>
                </a:r>
              </a:p>
              <a:p>
                <a:pPr lvl="1"/>
                <a:r>
                  <a:rPr lang="en-GB" dirty="0">
                    <a:solidFill>
                      <a:srgbClr val="3C4578"/>
                    </a:solidFill>
                  </a:rPr>
                  <a:t>The relative error is </a:t>
                </a:r>
                <a14:m>
                  <m:oMath xmlns:m="http://schemas.openxmlformats.org/officeDocument/2006/math">
                    <m:f>
                      <m:fPr>
                        <m:ctrlPr>
                          <a:rPr lang="en-GB" sz="3200" i="1" dirty="0" smtClean="0">
                            <a:solidFill>
                              <a:srgbClr val="3C4578"/>
                            </a:solidFill>
                            <a:latin typeface="Cambria Math" panose="02040503050406030204" pitchFamily="18" charset="0"/>
                          </a:rPr>
                        </m:ctrlPr>
                      </m:fPr>
                      <m:num>
                        <m:r>
                          <a:rPr lang="en-GB" sz="3200" b="0" i="1" dirty="0" smtClean="0">
                            <a:solidFill>
                              <a:srgbClr val="3C4578"/>
                            </a:solidFill>
                            <a:latin typeface="Cambria Math" panose="02040503050406030204" pitchFamily="18" charset="0"/>
                          </a:rPr>
                          <m:t>2</m:t>
                        </m:r>
                      </m:num>
                      <m:den>
                        <m:r>
                          <a:rPr lang="en-GB" sz="3200" b="0" i="1" dirty="0" smtClean="0">
                            <a:solidFill>
                              <a:srgbClr val="3C4578"/>
                            </a:solidFill>
                            <a:latin typeface="Cambria Math" panose="02040503050406030204" pitchFamily="18" charset="0"/>
                          </a:rPr>
                          <m:t>40</m:t>
                        </m:r>
                      </m:den>
                    </m:f>
                  </m:oMath>
                </a14:m>
                <a:r>
                  <a:rPr lang="en-GB" dirty="0">
                    <a:solidFill>
                      <a:srgbClr val="3C4578"/>
                    </a:solidFill>
                  </a:rPr>
                  <a:t> x 100 = 5%</a:t>
                </a:r>
              </a:p>
              <a:p>
                <a:r>
                  <a:rPr lang="en-GB" dirty="0"/>
                  <a:t>If the correct value of measurement is 200cm, the relative error is only 1%</a:t>
                </a:r>
              </a:p>
              <a:p>
                <a:r>
                  <a:rPr lang="en-GB" dirty="0"/>
                  <a:t>What’s the relative error over the 400m race track?</a:t>
                </a:r>
              </a:p>
              <a:p>
                <a:pPr lvl="1"/>
                <a:r>
                  <a:rPr lang="en-GB" dirty="0">
                    <a:solidFill>
                      <a:srgbClr val="3C4578"/>
                    </a:solidFill>
                  </a:rPr>
                  <a:t>(You can ignore the sign in calculating the </a:t>
                </a:r>
                <a:r>
                  <a:rPr lang="en-GB" b="1" dirty="0">
                    <a:solidFill>
                      <a:srgbClr val="3C4578"/>
                    </a:solidFill>
                  </a:rPr>
                  <a:t>absolute</a:t>
                </a:r>
                <a:r>
                  <a:rPr lang="en-GB" dirty="0">
                    <a:solidFill>
                      <a:srgbClr val="3C4578"/>
                    </a:solidFill>
                  </a:rPr>
                  <a:t> value of the actual error)</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4"/>
              </p:nvPr>
            </p:nvSpPr>
            <p:spPr>
              <a:xfrm>
                <a:off x="724280" y="1704179"/>
                <a:ext cx="7797230" cy="4645821"/>
              </a:xfrm>
              <a:blipFill>
                <a:blip r:embed="rId2"/>
                <a:stretch>
                  <a:fillRect l="-2346" t="-1969"/>
                </a:stretch>
              </a:blipFill>
            </p:spPr>
            <p:txBody>
              <a:bodyPr/>
              <a:lstStyle/>
              <a:p>
                <a:r>
                  <a:rPr lang="en-GB">
                    <a:noFill/>
                  </a:rPr>
                  <a:t> </a:t>
                </a:r>
              </a:p>
            </p:txBody>
          </p:sp>
        </mc:Fallback>
      </mc:AlternateContent>
    </p:spTree>
    <p:extLst>
      <p:ext uri="{BB962C8B-B14F-4D97-AF65-F5344CB8AC3E}">
        <p14:creationId xmlns:p14="http://schemas.microsoft.com/office/powerpoint/2010/main" val="1935811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Fixed point and floating point</a:t>
            </a:r>
          </a:p>
        </p:txBody>
      </p:sp>
      <p:sp>
        <p:nvSpPr>
          <p:cNvPr id="3" name="Text Placeholder 2"/>
          <p:cNvSpPr>
            <a:spLocks noGrp="1"/>
          </p:cNvSpPr>
          <p:nvPr>
            <p:ph type="body" sz="quarter" idx="14"/>
          </p:nvPr>
        </p:nvSpPr>
        <p:spPr/>
        <p:txBody>
          <a:bodyPr/>
          <a:lstStyle/>
          <a:p>
            <a:r>
              <a:rPr lang="en-GB" dirty="0"/>
              <a:t>Fixed point binary numbers have a pre-determined number of bits before and after the point</a:t>
            </a:r>
          </a:p>
          <a:p>
            <a:r>
              <a:rPr lang="en-GB" dirty="0"/>
              <a:t>This makes fixed point numbers easier to process but they cannot represent the </a:t>
            </a:r>
            <a:r>
              <a:rPr lang="en-GB" b="1" dirty="0">
                <a:solidFill>
                  <a:srgbClr val="89D7CB"/>
                </a:solidFill>
              </a:rPr>
              <a:t>range</a:t>
            </a:r>
            <a:r>
              <a:rPr lang="en-GB" dirty="0">
                <a:solidFill>
                  <a:srgbClr val="0070C0"/>
                </a:solidFill>
              </a:rPr>
              <a:t> </a:t>
            </a:r>
            <a:r>
              <a:rPr lang="en-GB" dirty="0"/>
              <a:t>or </a:t>
            </a:r>
            <a:r>
              <a:rPr lang="en-GB" b="1" dirty="0">
                <a:solidFill>
                  <a:srgbClr val="89D7CB"/>
                </a:solidFill>
              </a:rPr>
              <a:t>accuracy</a:t>
            </a:r>
            <a:r>
              <a:rPr lang="en-GB" dirty="0">
                <a:solidFill>
                  <a:srgbClr val="0070C0"/>
                </a:solidFill>
              </a:rPr>
              <a:t> </a:t>
            </a:r>
            <a:r>
              <a:rPr lang="en-GB" dirty="0"/>
              <a:t>of numbers that may be required</a:t>
            </a:r>
          </a:p>
          <a:p>
            <a:endParaRPr lang="en-GB" dirty="0"/>
          </a:p>
          <a:p>
            <a:endParaRPr lang="en-GB" dirty="0"/>
          </a:p>
        </p:txBody>
      </p:sp>
    </p:spTree>
    <p:extLst>
      <p:ext uri="{BB962C8B-B14F-4D97-AF65-F5344CB8AC3E}">
        <p14:creationId xmlns:p14="http://schemas.microsoft.com/office/powerpoint/2010/main" val="40862735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Relative errors in binary</a:t>
            </a:r>
          </a:p>
        </p:txBody>
      </p:sp>
      <p:sp>
        <p:nvSpPr>
          <p:cNvPr id="3" name="Text Placeholder 2"/>
          <p:cNvSpPr>
            <a:spLocks noGrp="1"/>
          </p:cNvSpPr>
          <p:nvPr>
            <p:ph type="body" sz="quarter" idx="14"/>
          </p:nvPr>
        </p:nvSpPr>
        <p:spPr/>
        <p:txBody>
          <a:bodyPr/>
          <a:lstStyle/>
          <a:p>
            <a:r>
              <a:rPr lang="en-GB" dirty="0"/>
              <a:t>Look again at how a fractional number is held </a:t>
            </a:r>
            <a:br>
              <a:rPr lang="en-GB" dirty="0"/>
            </a:br>
            <a:r>
              <a:rPr lang="en-GB" dirty="0"/>
              <a:t>in binary</a:t>
            </a:r>
          </a:p>
          <a:p>
            <a:endParaRPr lang="en-GB" dirty="0"/>
          </a:p>
          <a:p>
            <a:r>
              <a:rPr lang="en-GB" dirty="0"/>
              <a:t/>
            </a:r>
            <a:br>
              <a:rPr lang="en-GB" dirty="0"/>
            </a:br>
            <a:endParaRPr lang="en-GB" dirty="0"/>
          </a:p>
          <a:p>
            <a:r>
              <a:rPr lang="en-GB" dirty="0"/>
              <a:t>In this representation there are 7 bits after the </a:t>
            </a:r>
            <a:br>
              <a:rPr lang="en-GB" dirty="0"/>
            </a:br>
            <a:r>
              <a:rPr lang="en-GB" dirty="0"/>
              <a:t>binary point</a:t>
            </a:r>
          </a:p>
          <a:p>
            <a:pPr lvl="1"/>
            <a:r>
              <a:rPr lang="en-GB" dirty="0">
                <a:solidFill>
                  <a:srgbClr val="3C4578"/>
                </a:solidFill>
              </a:rPr>
              <a:t>A rounding error in a very small number, or a number close to 1, is a much larger relative error than in a large number</a:t>
            </a:r>
          </a:p>
        </p:txBody>
      </p:sp>
      <p:pic>
        <p:nvPicPr>
          <p:cNvPr id="5122" name="Picture 2" descr="C:\Users\Rob\AppData\Roaming\PixelMetrics\CaptureWiz\Temp\5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280" y="2751881"/>
            <a:ext cx="7578494" cy="1123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4170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Fixed point vs floating point</a:t>
            </a:r>
          </a:p>
        </p:txBody>
      </p:sp>
      <p:sp>
        <p:nvSpPr>
          <p:cNvPr id="3" name="Text Placeholder 2"/>
          <p:cNvSpPr>
            <a:spLocks noGrp="1"/>
          </p:cNvSpPr>
          <p:nvPr>
            <p:ph type="body" sz="quarter" idx="14"/>
          </p:nvPr>
        </p:nvSpPr>
        <p:spPr/>
        <p:txBody>
          <a:bodyPr/>
          <a:lstStyle/>
          <a:p>
            <a:r>
              <a:rPr lang="en-GB" dirty="0"/>
              <a:t>Floating point numbers allow a far greater range of numbers using the same number of bits</a:t>
            </a:r>
          </a:p>
          <a:p>
            <a:r>
              <a:rPr lang="en-GB" dirty="0"/>
              <a:t>Very large numbers and very small fractional numbers can be represented</a:t>
            </a:r>
          </a:p>
          <a:p>
            <a:r>
              <a:rPr lang="en-GB" dirty="0"/>
              <a:t>Fixed point binary is a simpler system and is faster to process</a:t>
            </a:r>
          </a:p>
        </p:txBody>
      </p:sp>
    </p:spTree>
    <p:extLst>
      <p:ext uri="{BB962C8B-B14F-4D97-AF65-F5344CB8AC3E}">
        <p14:creationId xmlns:p14="http://schemas.microsoft.com/office/powerpoint/2010/main" val="27877775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Overflow</a:t>
            </a:r>
          </a:p>
        </p:txBody>
      </p:sp>
      <p:sp>
        <p:nvSpPr>
          <p:cNvPr id="4" name="Text Placeholder 3"/>
          <p:cNvSpPr>
            <a:spLocks noGrp="1"/>
          </p:cNvSpPr>
          <p:nvPr>
            <p:ph type="body" sz="quarter" idx="14"/>
          </p:nvPr>
        </p:nvSpPr>
        <p:spPr/>
        <p:txBody>
          <a:bodyPr/>
          <a:lstStyle/>
          <a:p>
            <a:r>
              <a:rPr lang="en-GB" b="1" dirty="0">
                <a:solidFill>
                  <a:srgbClr val="89D7CB"/>
                </a:solidFill>
              </a:rPr>
              <a:t>Overflow</a:t>
            </a:r>
            <a:r>
              <a:rPr lang="en-GB" dirty="0">
                <a:solidFill>
                  <a:srgbClr val="0070C0"/>
                </a:solidFill>
              </a:rPr>
              <a:t> </a:t>
            </a:r>
            <a:r>
              <a:rPr lang="en-GB" dirty="0"/>
              <a:t>occurs when the result of a calculation is too large to be held in the number of bits allocated</a:t>
            </a:r>
          </a:p>
          <a:p>
            <a:r>
              <a:rPr lang="en-GB" dirty="0"/>
              <a:t>For example, adding two integers in an 8-bit byte (ignore the sign bit)</a:t>
            </a:r>
          </a:p>
          <a:p>
            <a:pPr marL="895350" indent="0">
              <a:buNone/>
            </a:pPr>
            <a:r>
              <a:rPr lang="en-GB" dirty="0"/>
              <a:t>   1110 1001</a:t>
            </a:r>
          </a:p>
          <a:p>
            <a:pPr marL="895350" indent="0">
              <a:buNone/>
            </a:pPr>
            <a:r>
              <a:rPr lang="en-GB" dirty="0"/>
              <a:t>+ 1000 0000</a:t>
            </a:r>
          </a:p>
          <a:p>
            <a:pPr marL="895350" indent="0">
              <a:buNone/>
            </a:pPr>
            <a:endParaRPr lang="en-GB" dirty="0"/>
          </a:p>
          <a:p>
            <a:pPr marL="0" indent="0">
              <a:buNone/>
            </a:pPr>
            <a:endParaRPr lang="en-GB" dirty="0"/>
          </a:p>
          <a:p>
            <a:endParaRPr lang="en-GB" dirty="0"/>
          </a:p>
          <a:p>
            <a:endParaRPr lang="en-GB" dirty="0"/>
          </a:p>
        </p:txBody>
      </p:sp>
      <p:pic>
        <p:nvPicPr>
          <p:cNvPr id="6" name="Picture 4" descr="C:\Users\Rob\AppData\Roaming\PixelMetrics\CaptureWiz\Temp\2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062" y="4977802"/>
            <a:ext cx="7210661" cy="1007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02452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Underflow</a:t>
            </a:r>
          </a:p>
        </p:txBody>
      </p:sp>
      <p:sp>
        <p:nvSpPr>
          <p:cNvPr id="4" name="Text Placeholder 3"/>
          <p:cNvSpPr>
            <a:spLocks noGrp="1"/>
          </p:cNvSpPr>
          <p:nvPr>
            <p:ph type="body" sz="quarter" idx="14"/>
          </p:nvPr>
        </p:nvSpPr>
        <p:spPr/>
        <p:txBody>
          <a:bodyPr/>
          <a:lstStyle/>
          <a:p>
            <a:r>
              <a:rPr lang="en-GB" b="1" dirty="0">
                <a:solidFill>
                  <a:srgbClr val="89D7CB"/>
                </a:solidFill>
              </a:rPr>
              <a:t>Underflow</a:t>
            </a:r>
            <a:r>
              <a:rPr lang="en-GB" dirty="0">
                <a:solidFill>
                  <a:srgbClr val="0070C0"/>
                </a:solidFill>
              </a:rPr>
              <a:t> </a:t>
            </a:r>
            <a:r>
              <a:rPr lang="en-GB" dirty="0"/>
              <a:t>occurs when a number is too small to be represented in the number of bits allocated </a:t>
            </a:r>
          </a:p>
          <a:p>
            <a:r>
              <a:rPr lang="en-GB" dirty="0"/>
              <a:t>It may occur if a very small number is divided by a number greater than 1:</a:t>
            </a:r>
          </a:p>
          <a:p>
            <a:pPr lvl="1"/>
            <a:r>
              <a:rPr lang="en-GB" dirty="0">
                <a:solidFill>
                  <a:srgbClr val="3C4578"/>
                </a:solidFill>
              </a:rPr>
              <a:t>Divide the binary number 0000 0001 by 2</a:t>
            </a:r>
          </a:p>
          <a:p>
            <a:endParaRPr lang="en-GB" dirty="0"/>
          </a:p>
          <a:p>
            <a:endParaRPr lang="en-GB" dirty="0"/>
          </a:p>
        </p:txBody>
      </p:sp>
      <p:pic>
        <p:nvPicPr>
          <p:cNvPr id="9" name="Picture 8" descr="C:\Users\Rob\AppData\Roaming\PixelMetrics\CaptureWiz\Temp\2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696" y="4604175"/>
            <a:ext cx="7139814" cy="1235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4276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Worksheet 1</a:t>
            </a:r>
          </a:p>
        </p:txBody>
      </p:sp>
      <p:sp>
        <p:nvSpPr>
          <p:cNvPr id="3" name="Text Placeholder 2"/>
          <p:cNvSpPr>
            <a:spLocks noGrp="1"/>
          </p:cNvSpPr>
          <p:nvPr>
            <p:ph type="body" sz="quarter" idx="14"/>
          </p:nvPr>
        </p:nvSpPr>
        <p:spPr/>
        <p:txBody>
          <a:bodyPr/>
          <a:lstStyle/>
          <a:p>
            <a:r>
              <a:rPr lang="en-GB" dirty="0"/>
              <a:t>Try </a:t>
            </a:r>
            <a:r>
              <a:rPr lang="en-GB" b="1" dirty="0"/>
              <a:t>Task 3</a:t>
            </a:r>
            <a:r>
              <a:rPr lang="en-GB" dirty="0"/>
              <a:t> on the worksheet</a:t>
            </a:r>
          </a:p>
        </p:txBody>
      </p:sp>
    </p:spTree>
    <p:extLst>
      <p:ext uri="{BB962C8B-B14F-4D97-AF65-F5344CB8AC3E}">
        <p14:creationId xmlns:p14="http://schemas.microsoft.com/office/powerpoint/2010/main" val="3227168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Plenary</a:t>
            </a:r>
          </a:p>
        </p:txBody>
      </p:sp>
      <p:sp>
        <p:nvSpPr>
          <p:cNvPr id="3" name="Text Placeholder 2"/>
          <p:cNvSpPr>
            <a:spLocks noGrp="1"/>
          </p:cNvSpPr>
          <p:nvPr>
            <p:ph type="body" sz="quarter" idx="14"/>
          </p:nvPr>
        </p:nvSpPr>
        <p:spPr/>
        <p:txBody>
          <a:bodyPr/>
          <a:lstStyle/>
          <a:p>
            <a:r>
              <a:rPr lang="en-GB" dirty="0"/>
              <a:t>Be sure you can:</a:t>
            </a:r>
          </a:p>
          <a:p>
            <a:pPr lvl="1"/>
            <a:r>
              <a:rPr lang="en-GB" dirty="0">
                <a:solidFill>
                  <a:srgbClr val="3C4578"/>
                </a:solidFill>
              </a:rPr>
              <a:t>convert floating binary numbers to decimal and vice versa</a:t>
            </a:r>
          </a:p>
          <a:p>
            <a:pPr lvl="1"/>
            <a:r>
              <a:rPr lang="en-GB" dirty="0">
                <a:solidFill>
                  <a:srgbClr val="3C4578"/>
                </a:solidFill>
              </a:rPr>
              <a:t>normalise floating-point numbers with positive and negative mantissas</a:t>
            </a:r>
          </a:p>
          <a:p>
            <a:pPr lvl="1"/>
            <a:r>
              <a:rPr lang="en-GB" dirty="0">
                <a:solidFill>
                  <a:srgbClr val="3C4578"/>
                </a:solidFill>
              </a:rPr>
              <a:t>explain the effect of increasing the size of the mantissa and exponent</a:t>
            </a:r>
          </a:p>
          <a:p>
            <a:pPr lvl="1"/>
            <a:r>
              <a:rPr lang="en-GB" dirty="0">
                <a:solidFill>
                  <a:srgbClr val="3C4578"/>
                </a:solidFill>
              </a:rPr>
              <a:t>give advantages of fixed and floating point form</a:t>
            </a:r>
          </a:p>
          <a:p>
            <a:pPr lvl="1"/>
            <a:r>
              <a:rPr lang="en-GB" dirty="0">
                <a:solidFill>
                  <a:srgbClr val="3C4578"/>
                </a:solidFill>
              </a:rPr>
              <a:t>calculate absolute and relative errors</a:t>
            </a:r>
          </a:p>
          <a:p>
            <a:pPr lvl="1"/>
            <a:r>
              <a:rPr lang="en-GB" dirty="0">
                <a:solidFill>
                  <a:srgbClr val="3C4578"/>
                </a:solidFill>
              </a:rPr>
              <a:t>explain overflow and underflow and how they may occur</a:t>
            </a:r>
          </a:p>
          <a:p>
            <a:endParaRPr lang="en-GB" dirty="0"/>
          </a:p>
        </p:txBody>
      </p:sp>
    </p:spTree>
    <p:extLst>
      <p:ext uri="{BB962C8B-B14F-4D97-AF65-F5344CB8AC3E}">
        <p14:creationId xmlns:p14="http://schemas.microsoft.com/office/powerpoint/2010/main" val="32554134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5518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Fixed point binary numbers</a:t>
            </a:r>
          </a:p>
        </p:txBody>
      </p:sp>
      <p:sp>
        <p:nvSpPr>
          <p:cNvPr id="5" name="Text Placeholder 4"/>
          <p:cNvSpPr>
            <a:spLocks noGrp="1"/>
          </p:cNvSpPr>
          <p:nvPr>
            <p:ph type="body" sz="quarter" idx="14"/>
          </p:nvPr>
        </p:nvSpPr>
        <p:spPr>
          <a:xfrm>
            <a:off x="724280" y="1704179"/>
            <a:ext cx="7797230" cy="4328321"/>
          </a:xfrm>
        </p:spPr>
        <p:txBody>
          <a:bodyPr/>
          <a:lstStyle/>
          <a:p>
            <a:r>
              <a:rPr lang="en-GB" dirty="0"/>
              <a:t>We could hold an 8-bit number in fixed point format like this:</a:t>
            </a:r>
          </a:p>
          <a:p>
            <a:endParaRPr lang="en-GB" dirty="0"/>
          </a:p>
          <a:p>
            <a:endParaRPr lang="en-GB" dirty="0"/>
          </a:p>
          <a:p>
            <a:pPr>
              <a:spcBef>
                <a:spcPts val="1200"/>
              </a:spcBef>
            </a:pPr>
            <a:r>
              <a:rPr lang="en-GB" dirty="0"/>
              <a:t>If the first bit is a sign bit representing -16, what is the largest positive number that can be held?</a:t>
            </a:r>
          </a:p>
          <a:p>
            <a:r>
              <a:rPr lang="en-GB" dirty="0"/>
              <a:t>If we want to hold larger numbers, the point must be set further to the right</a:t>
            </a:r>
          </a:p>
          <a:p>
            <a:pPr lvl="1"/>
            <a:r>
              <a:rPr lang="en-GB" dirty="0">
                <a:solidFill>
                  <a:srgbClr val="3C4578"/>
                </a:solidFill>
              </a:rPr>
              <a:t>What effect does this have on accuracy?</a:t>
            </a:r>
          </a:p>
        </p:txBody>
      </p:sp>
      <p:pic>
        <p:nvPicPr>
          <p:cNvPr id="2050" name="Picture 2" descr="C:\Users\Rob\AppData\Roaming\PixelMetrics\CaptureWiz\Temp\5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8490" y="2579788"/>
            <a:ext cx="5211058" cy="1232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5444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Fixed point binary numbers</a:t>
            </a:r>
          </a:p>
        </p:txBody>
      </p:sp>
      <p:sp>
        <p:nvSpPr>
          <p:cNvPr id="5" name="Text Placeholder 4"/>
          <p:cNvSpPr>
            <a:spLocks noGrp="1"/>
          </p:cNvSpPr>
          <p:nvPr>
            <p:ph type="body" sz="quarter" idx="14"/>
          </p:nvPr>
        </p:nvSpPr>
        <p:spPr>
          <a:xfrm>
            <a:off x="724280" y="1704179"/>
            <a:ext cx="7797230" cy="4328321"/>
          </a:xfrm>
        </p:spPr>
        <p:txBody>
          <a:bodyPr/>
          <a:lstStyle/>
          <a:p>
            <a:r>
              <a:rPr lang="en-GB" dirty="0"/>
              <a:t>Suppose you want to convert the decimal number 4.6 to binary using this representation</a:t>
            </a:r>
          </a:p>
          <a:p>
            <a:endParaRPr lang="en-GB" dirty="0"/>
          </a:p>
          <a:p>
            <a:endParaRPr lang="en-GB" dirty="0"/>
          </a:p>
          <a:p>
            <a:pPr>
              <a:spcBef>
                <a:spcPts val="1800"/>
              </a:spcBef>
            </a:pPr>
            <a:r>
              <a:rPr lang="en-GB" dirty="0"/>
              <a:t>The closest you can get is 00100.100, i.e. 4.5</a:t>
            </a:r>
          </a:p>
          <a:p>
            <a:r>
              <a:rPr lang="en-GB" dirty="0"/>
              <a:t>There is a </a:t>
            </a:r>
            <a:r>
              <a:rPr lang="en-GB" dirty="0">
                <a:solidFill>
                  <a:srgbClr val="89D7CB"/>
                </a:solidFill>
              </a:rPr>
              <a:t>rounding</a:t>
            </a:r>
            <a:r>
              <a:rPr lang="en-GB" dirty="0">
                <a:solidFill>
                  <a:srgbClr val="0070C0"/>
                </a:solidFill>
              </a:rPr>
              <a:t> </a:t>
            </a:r>
            <a:r>
              <a:rPr lang="en-GB" dirty="0"/>
              <a:t>error of 0.1.</a:t>
            </a:r>
          </a:p>
          <a:p>
            <a:pPr lvl="1"/>
            <a:r>
              <a:rPr lang="en-GB" dirty="0">
                <a:solidFill>
                  <a:srgbClr val="3C4578"/>
                </a:solidFill>
              </a:rPr>
              <a:t>If you need more accuracy, the binary point would need to be moved left</a:t>
            </a:r>
          </a:p>
          <a:p>
            <a:endParaRPr lang="en-GB" dirty="0"/>
          </a:p>
          <a:p>
            <a:endParaRPr lang="en-GB" dirty="0"/>
          </a:p>
        </p:txBody>
      </p:sp>
      <p:pic>
        <p:nvPicPr>
          <p:cNvPr id="6" name="Picture 2" descr="C:\Users\Rob\AppData\Roaming\PixelMetrics\CaptureWiz\Temp\5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8490" y="2579788"/>
            <a:ext cx="5211058" cy="1232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374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Floating point numbers</a:t>
            </a:r>
          </a:p>
        </p:txBody>
      </p:sp>
      <p:sp>
        <p:nvSpPr>
          <p:cNvPr id="3" name="Text Placeholder 2"/>
          <p:cNvSpPr>
            <a:spLocks noGrp="1"/>
          </p:cNvSpPr>
          <p:nvPr>
            <p:ph type="body" sz="quarter" idx="14"/>
          </p:nvPr>
        </p:nvSpPr>
        <p:spPr>
          <a:xfrm>
            <a:off x="724280" y="1704179"/>
            <a:ext cx="7911720" cy="3453607"/>
          </a:xfrm>
        </p:spPr>
        <p:txBody>
          <a:bodyPr/>
          <a:lstStyle/>
          <a:p>
            <a:r>
              <a:rPr lang="en-GB" dirty="0"/>
              <a:t>When decimal numbers become very large, they are held in the format m x 10</a:t>
            </a:r>
            <a:r>
              <a:rPr lang="en-GB" baseline="30000" dirty="0"/>
              <a:t>n</a:t>
            </a:r>
            <a:r>
              <a:rPr lang="en-GB" dirty="0"/>
              <a:t> where </a:t>
            </a:r>
            <a:r>
              <a:rPr lang="en-GB" b="1" dirty="0">
                <a:solidFill>
                  <a:srgbClr val="89D7CB"/>
                </a:solidFill>
              </a:rPr>
              <a:t>m</a:t>
            </a:r>
            <a:r>
              <a:rPr lang="en-GB" dirty="0">
                <a:solidFill>
                  <a:srgbClr val="0070C0"/>
                </a:solidFill>
              </a:rPr>
              <a:t> </a:t>
            </a:r>
            <a:r>
              <a:rPr lang="en-GB" dirty="0"/>
              <a:t>is known as the </a:t>
            </a:r>
            <a:r>
              <a:rPr lang="en-GB" b="1" dirty="0">
                <a:solidFill>
                  <a:srgbClr val="89D7CB"/>
                </a:solidFill>
              </a:rPr>
              <a:t>mantissa</a:t>
            </a:r>
            <a:r>
              <a:rPr lang="en-GB" dirty="0"/>
              <a:t>, and </a:t>
            </a:r>
            <a:r>
              <a:rPr lang="en-GB" b="1" dirty="0">
                <a:solidFill>
                  <a:srgbClr val="89D7CB"/>
                </a:solidFill>
              </a:rPr>
              <a:t>n</a:t>
            </a:r>
            <a:r>
              <a:rPr lang="en-GB" dirty="0"/>
              <a:t> is the </a:t>
            </a:r>
            <a:r>
              <a:rPr lang="en-GB" b="1" dirty="0">
                <a:solidFill>
                  <a:srgbClr val="89D7CB"/>
                </a:solidFill>
              </a:rPr>
              <a:t>exponent</a:t>
            </a:r>
            <a:r>
              <a:rPr lang="en-GB" dirty="0">
                <a:solidFill>
                  <a:srgbClr val="0099FF"/>
                </a:solidFill>
              </a:rPr>
              <a:t> </a:t>
            </a:r>
          </a:p>
          <a:p>
            <a:r>
              <a:rPr lang="en-GB" dirty="0"/>
              <a:t>The number 75,000 can be represented as 0.75 x 10</a:t>
            </a:r>
            <a:r>
              <a:rPr lang="en-GB" baseline="30000" dirty="0"/>
              <a:t>5</a:t>
            </a:r>
          </a:p>
          <a:p>
            <a:pPr lvl="1"/>
            <a:r>
              <a:rPr lang="en-GB" dirty="0">
                <a:solidFill>
                  <a:srgbClr val="3C4578"/>
                </a:solidFill>
              </a:rPr>
              <a:t>How would you represent 458.675?</a:t>
            </a:r>
          </a:p>
          <a:p>
            <a:pPr lvl="1"/>
            <a:r>
              <a:rPr lang="en-GB" dirty="0">
                <a:solidFill>
                  <a:srgbClr val="3C4578"/>
                </a:solidFill>
              </a:rPr>
              <a:t>How could you represent 0.005 in this format?</a:t>
            </a:r>
          </a:p>
        </p:txBody>
      </p:sp>
    </p:spTree>
    <p:extLst>
      <p:ext uri="{BB962C8B-B14F-4D97-AF65-F5344CB8AC3E}">
        <p14:creationId xmlns:p14="http://schemas.microsoft.com/office/powerpoint/2010/main" val="3916554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Floating point numbers</a:t>
            </a:r>
          </a:p>
        </p:txBody>
      </p:sp>
      <p:sp>
        <p:nvSpPr>
          <p:cNvPr id="3" name="Text Placeholder 2"/>
          <p:cNvSpPr>
            <a:spLocks noGrp="1"/>
          </p:cNvSpPr>
          <p:nvPr>
            <p:ph type="body" sz="quarter" idx="14"/>
          </p:nvPr>
        </p:nvSpPr>
        <p:spPr>
          <a:xfrm>
            <a:off x="724280" y="1704179"/>
            <a:ext cx="7797230" cy="4633121"/>
          </a:xfrm>
        </p:spPr>
        <p:txBody>
          <a:bodyPr/>
          <a:lstStyle/>
          <a:p>
            <a:r>
              <a:rPr lang="en-GB" dirty="0"/>
              <a:t>Binary numbers are typically held in 32 or 64 bits</a:t>
            </a:r>
          </a:p>
          <a:p>
            <a:r>
              <a:rPr lang="en-GB" dirty="0"/>
              <a:t>In our examples we will use just 12 bits, with the first bit being a sign bit </a:t>
            </a:r>
          </a:p>
          <a:p>
            <a:endParaRPr lang="en-GB" dirty="0"/>
          </a:p>
          <a:p>
            <a:pPr marL="0" indent="0">
              <a:buNone/>
            </a:pPr>
            <a:r>
              <a:rPr lang="en-GB" dirty="0"/>
              <a:t/>
            </a:r>
            <a:br>
              <a:rPr lang="en-GB" dirty="0"/>
            </a:br>
            <a:endParaRPr lang="en-GB" dirty="0"/>
          </a:p>
          <a:p>
            <a:r>
              <a:rPr lang="en-GB" dirty="0"/>
              <a:t>The number above represents the number 0.1011010 x 2</a:t>
            </a:r>
            <a:r>
              <a:rPr lang="en-GB" baseline="30000" dirty="0"/>
              <a:t>3   </a:t>
            </a:r>
            <a:r>
              <a:rPr lang="en-GB" dirty="0"/>
              <a:t>since the exponent is 3 in decimal</a:t>
            </a:r>
          </a:p>
          <a:p>
            <a:r>
              <a:rPr lang="en-GB" dirty="0"/>
              <a:t>This is 101.1010 or 4 + 1 +0.5 + 0.125 = 5.625</a:t>
            </a:r>
          </a:p>
          <a:p>
            <a:endParaRPr lang="en-GB" dirty="0"/>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708642036"/>
              </p:ext>
            </p:extLst>
          </p:nvPr>
        </p:nvGraphicFramePr>
        <p:xfrm>
          <a:off x="1057158" y="3234063"/>
          <a:ext cx="7131474" cy="1341120"/>
        </p:xfrm>
        <a:graphic>
          <a:graphicData uri="http://schemas.openxmlformats.org/drawingml/2006/table">
            <a:tbl>
              <a:tblPr firstRow="1" bandRow="1">
                <a:tableStyleId>{5C22544A-7EE6-4342-B048-85BDC9FD1C3A}</a:tableStyleId>
              </a:tblPr>
              <a:tblGrid>
                <a:gridCol w="509391">
                  <a:extLst>
                    <a:ext uri="{9D8B030D-6E8A-4147-A177-3AD203B41FA5}">
                      <a16:colId xmlns:a16="http://schemas.microsoft.com/office/drawing/2014/main" xmlns="" val="1770871227"/>
                    </a:ext>
                  </a:extLst>
                </a:gridCol>
                <a:gridCol w="509391">
                  <a:extLst>
                    <a:ext uri="{9D8B030D-6E8A-4147-A177-3AD203B41FA5}">
                      <a16:colId xmlns:a16="http://schemas.microsoft.com/office/drawing/2014/main" xmlns="" val="1164664365"/>
                    </a:ext>
                  </a:extLst>
                </a:gridCol>
                <a:gridCol w="509391">
                  <a:extLst>
                    <a:ext uri="{9D8B030D-6E8A-4147-A177-3AD203B41FA5}">
                      <a16:colId xmlns:a16="http://schemas.microsoft.com/office/drawing/2014/main" xmlns="" val="1549440740"/>
                    </a:ext>
                  </a:extLst>
                </a:gridCol>
                <a:gridCol w="509391">
                  <a:extLst>
                    <a:ext uri="{9D8B030D-6E8A-4147-A177-3AD203B41FA5}">
                      <a16:colId xmlns:a16="http://schemas.microsoft.com/office/drawing/2014/main" xmlns="" val="563728062"/>
                    </a:ext>
                  </a:extLst>
                </a:gridCol>
                <a:gridCol w="509391">
                  <a:extLst>
                    <a:ext uri="{9D8B030D-6E8A-4147-A177-3AD203B41FA5}">
                      <a16:colId xmlns:a16="http://schemas.microsoft.com/office/drawing/2014/main" xmlns="" val="1518449199"/>
                    </a:ext>
                  </a:extLst>
                </a:gridCol>
                <a:gridCol w="509391">
                  <a:extLst>
                    <a:ext uri="{9D8B030D-6E8A-4147-A177-3AD203B41FA5}">
                      <a16:colId xmlns:a16="http://schemas.microsoft.com/office/drawing/2014/main" xmlns="" val="1209484833"/>
                    </a:ext>
                  </a:extLst>
                </a:gridCol>
                <a:gridCol w="509391">
                  <a:extLst>
                    <a:ext uri="{9D8B030D-6E8A-4147-A177-3AD203B41FA5}">
                      <a16:colId xmlns:a16="http://schemas.microsoft.com/office/drawing/2014/main" xmlns="" val="2955201904"/>
                    </a:ext>
                  </a:extLst>
                </a:gridCol>
                <a:gridCol w="509391">
                  <a:extLst>
                    <a:ext uri="{9D8B030D-6E8A-4147-A177-3AD203B41FA5}">
                      <a16:colId xmlns:a16="http://schemas.microsoft.com/office/drawing/2014/main" xmlns="" val="1091575779"/>
                    </a:ext>
                  </a:extLst>
                </a:gridCol>
                <a:gridCol w="509391">
                  <a:extLst>
                    <a:ext uri="{9D8B030D-6E8A-4147-A177-3AD203B41FA5}">
                      <a16:colId xmlns:a16="http://schemas.microsoft.com/office/drawing/2014/main" xmlns="" val="4075116523"/>
                    </a:ext>
                  </a:extLst>
                </a:gridCol>
                <a:gridCol w="509391">
                  <a:extLst>
                    <a:ext uri="{9D8B030D-6E8A-4147-A177-3AD203B41FA5}">
                      <a16:colId xmlns:a16="http://schemas.microsoft.com/office/drawing/2014/main" xmlns="" val="3581368158"/>
                    </a:ext>
                  </a:extLst>
                </a:gridCol>
                <a:gridCol w="509391">
                  <a:extLst>
                    <a:ext uri="{9D8B030D-6E8A-4147-A177-3AD203B41FA5}">
                      <a16:colId xmlns:a16="http://schemas.microsoft.com/office/drawing/2014/main" xmlns="" val="431061273"/>
                    </a:ext>
                  </a:extLst>
                </a:gridCol>
                <a:gridCol w="509391">
                  <a:extLst>
                    <a:ext uri="{9D8B030D-6E8A-4147-A177-3AD203B41FA5}">
                      <a16:colId xmlns:a16="http://schemas.microsoft.com/office/drawing/2014/main" xmlns="" val="4201429737"/>
                    </a:ext>
                  </a:extLst>
                </a:gridCol>
                <a:gridCol w="509391">
                  <a:extLst>
                    <a:ext uri="{9D8B030D-6E8A-4147-A177-3AD203B41FA5}">
                      <a16:colId xmlns:a16="http://schemas.microsoft.com/office/drawing/2014/main" xmlns="" val="908050311"/>
                    </a:ext>
                  </a:extLst>
                </a:gridCol>
                <a:gridCol w="509391">
                  <a:extLst>
                    <a:ext uri="{9D8B030D-6E8A-4147-A177-3AD203B41FA5}">
                      <a16:colId xmlns:a16="http://schemas.microsoft.com/office/drawing/2014/main" xmlns="" val="297206321"/>
                    </a:ext>
                  </a:extLst>
                </a:gridCol>
              </a:tblGrid>
              <a:tr h="370840">
                <a:tc>
                  <a:txBody>
                    <a:bodyPr/>
                    <a:lstStyle/>
                    <a:p>
                      <a:pPr algn="ctr"/>
                      <a:r>
                        <a:rPr lang="en-GB" sz="1100" b="1" dirty="0">
                          <a:solidFill>
                            <a:srgbClr val="FF0000"/>
                          </a:solidFill>
                          <a:latin typeface="Arial" panose="020B0604020202020204" pitchFamily="34" charset="0"/>
                          <a:cs typeface="Arial" panose="020B0604020202020204" pitchFamily="34" charset="0"/>
                        </a:rPr>
                        <a:t>Sign bit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7">
                  <a:txBody>
                    <a:bodyPr/>
                    <a:lstStyle/>
                    <a:p>
                      <a:pPr algn="ctr"/>
                      <a:r>
                        <a:rPr lang="en-GB" sz="2000" b="1" dirty="0">
                          <a:solidFill>
                            <a:srgbClr val="3C4578"/>
                          </a:solidFill>
                          <a:latin typeface="Arial" panose="020B0604020202020204" pitchFamily="34" charset="0"/>
                          <a:cs typeface="Arial" panose="020B0604020202020204" pitchFamily="34" charset="0"/>
                        </a:rPr>
                        <a:t>Mantissa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20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20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20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20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20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20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gn="ctr"/>
                      <a:r>
                        <a:rPr lang="en-GB" sz="2000" b="1" dirty="0">
                          <a:solidFill>
                            <a:srgbClr val="89D7CB"/>
                          </a:solidFill>
                          <a:latin typeface="Arial" panose="020B0604020202020204" pitchFamily="34" charset="0"/>
                          <a:cs typeface="Arial" panose="020B0604020202020204" pitchFamily="34" charset="0"/>
                        </a:rPr>
                        <a:t>Exponent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20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20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20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687908245"/>
                  </a:ext>
                </a:extLst>
              </a:tr>
              <a:tr h="370840">
                <a:tc>
                  <a:txBody>
                    <a:bodyPr/>
                    <a:lstStyle/>
                    <a:p>
                      <a:pPr algn="ctr"/>
                      <a:r>
                        <a:rPr lang="en-GB" sz="3200" b="1" dirty="0">
                          <a:solidFill>
                            <a:srgbClr val="FF0000"/>
                          </a:solidFill>
                          <a:latin typeface="Arial" panose="020B0604020202020204" pitchFamily="34" charset="0"/>
                          <a:cs typeface="Arial" panose="020B0604020202020204" pitchFamily="34" charset="0"/>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5400" dirty="0">
                          <a:effectLst/>
                          <a:latin typeface="Arial" panose="020B0604020202020204" pitchFamily="34" charset="0"/>
                          <a:cs typeface="Arial" panose="020B0604020202020204" pitchFamily="34" charset="0"/>
                        </a:rPr>
                        <a:t>·</a:t>
                      </a:r>
                      <a:endParaRPr lang="en-GB" sz="5400" b="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200" b="1" dirty="0">
                          <a:solidFill>
                            <a:srgbClr val="3C4578"/>
                          </a:solidFill>
                          <a:latin typeface="Arial" panose="020B0604020202020204" pitchFamily="34" charset="0"/>
                          <a:cs typeface="Arial" panose="020B0604020202020204" pitchFamily="34" charset="0"/>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200" b="1" dirty="0">
                          <a:solidFill>
                            <a:srgbClr val="3C4578"/>
                          </a:solidFill>
                          <a:latin typeface="Arial" panose="020B0604020202020204" pitchFamily="34" charset="0"/>
                          <a:cs typeface="Arial" panose="020B0604020202020204" pitchFamily="34" charset="0"/>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200" b="1" dirty="0">
                          <a:solidFill>
                            <a:srgbClr val="3C4578"/>
                          </a:solidFill>
                          <a:latin typeface="Arial" panose="020B0604020202020204" pitchFamily="34" charset="0"/>
                          <a:cs typeface="Arial" panose="020B0604020202020204" pitchFamily="34" charset="0"/>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200" b="1" dirty="0">
                          <a:solidFill>
                            <a:srgbClr val="3C4578"/>
                          </a:solidFill>
                          <a:latin typeface="Arial" panose="020B0604020202020204" pitchFamily="34" charset="0"/>
                          <a:cs typeface="Arial" panose="020B0604020202020204" pitchFamily="34" charset="0"/>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200" b="1" dirty="0">
                          <a:solidFill>
                            <a:srgbClr val="3C4578"/>
                          </a:solidFill>
                          <a:latin typeface="Arial" panose="020B0604020202020204" pitchFamily="34" charset="0"/>
                          <a:cs typeface="Arial" panose="020B0604020202020204" pitchFamily="34" charset="0"/>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200" b="1" dirty="0">
                          <a:solidFill>
                            <a:srgbClr val="3C4578"/>
                          </a:solidFill>
                          <a:latin typeface="Arial" panose="020B0604020202020204" pitchFamily="34" charset="0"/>
                          <a:cs typeface="Arial" panose="020B0604020202020204" pitchFamily="34" charset="0"/>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200" b="1" dirty="0">
                          <a:solidFill>
                            <a:srgbClr val="3C4578"/>
                          </a:solidFill>
                          <a:latin typeface="Arial" panose="020B0604020202020204" pitchFamily="34" charset="0"/>
                          <a:cs typeface="Arial" panose="020B0604020202020204" pitchFamily="34" charset="0"/>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3200" b="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200" b="1" dirty="0">
                          <a:solidFill>
                            <a:srgbClr val="89D7CB"/>
                          </a:solidFill>
                          <a:latin typeface="Arial" panose="020B0604020202020204" pitchFamily="34" charset="0"/>
                          <a:cs typeface="Arial" panose="020B0604020202020204" pitchFamily="34" charset="0"/>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200" b="1" dirty="0">
                          <a:solidFill>
                            <a:srgbClr val="89D7CB"/>
                          </a:solidFill>
                          <a:latin typeface="Arial" panose="020B0604020202020204" pitchFamily="34" charset="0"/>
                          <a:cs typeface="Arial" panose="020B0604020202020204" pitchFamily="34" charset="0"/>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200" b="1" dirty="0">
                          <a:solidFill>
                            <a:srgbClr val="89D7CB"/>
                          </a:solidFill>
                          <a:latin typeface="Arial" panose="020B0604020202020204" pitchFamily="34" charset="0"/>
                          <a:cs typeface="Arial" panose="020B0604020202020204" pitchFamily="34" charset="0"/>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200" b="1" dirty="0">
                          <a:solidFill>
                            <a:srgbClr val="89D7CB"/>
                          </a:solidFill>
                          <a:latin typeface="Arial" panose="020B0604020202020204" pitchFamily="34" charset="0"/>
                          <a:cs typeface="Arial" panose="020B0604020202020204" pitchFamily="34" charset="0"/>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045423283"/>
                  </a:ext>
                </a:extLst>
              </a:tr>
            </a:tbl>
          </a:graphicData>
        </a:graphic>
      </p:graphicFrame>
    </p:spTree>
    <p:extLst>
      <p:ext uri="{BB962C8B-B14F-4D97-AF65-F5344CB8AC3E}">
        <p14:creationId xmlns:p14="http://schemas.microsoft.com/office/powerpoint/2010/main" val="2546615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Floating point binary to decimal</a:t>
            </a:r>
          </a:p>
        </p:txBody>
      </p:sp>
      <p:sp>
        <p:nvSpPr>
          <p:cNvPr id="3" name="Text Placeholder 2"/>
          <p:cNvSpPr>
            <a:spLocks noGrp="1"/>
          </p:cNvSpPr>
          <p:nvPr>
            <p:ph type="body" sz="quarter" idx="14"/>
          </p:nvPr>
        </p:nvSpPr>
        <p:spPr>
          <a:xfrm>
            <a:off x="724279" y="1704179"/>
            <a:ext cx="7936641" cy="3453607"/>
          </a:xfrm>
        </p:spPr>
        <p:txBody>
          <a:bodyPr/>
          <a:lstStyle/>
          <a:p>
            <a:r>
              <a:rPr lang="en-GB" dirty="0"/>
              <a:t>Convert 0.1101100 0100 to decimal, assuming an </a:t>
            </a:r>
            <a:br>
              <a:rPr lang="en-GB" dirty="0"/>
            </a:br>
            <a:r>
              <a:rPr lang="en-GB" dirty="0"/>
              <a:t>8-bit mantissa and 4 bit exponent</a:t>
            </a:r>
          </a:p>
          <a:p>
            <a:pPr lvl="1"/>
            <a:r>
              <a:rPr lang="en-GB" dirty="0">
                <a:solidFill>
                  <a:srgbClr val="3C4578"/>
                </a:solidFill>
              </a:rPr>
              <a:t>Write down the mantissa, 0.1101100</a:t>
            </a:r>
          </a:p>
          <a:p>
            <a:pPr lvl="1"/>
            <a:r>
              <a:rPr lang="en-GB" dirty="0">
                <a:solidFill>
                  <a:srgbClr val="3C4578"/>
                </a:solidFill>
              </a:rPr>
              <a:t>Translate the exponent from binary to decimal; 0100 = 4</a:t>
            </a:r>
          </a:p>
          <a:p>
            <a:pPr lvl="1"/>
            <a:r>
              <a:rPr lang="en-GB" dirty="0">
                <a:solidFill>
                  <a:srgbClr val="3C4578"/>
                </a:solidFill>
              </a:rPr>
              <a:t>The </a:t>
            </a:r>
            <a:r>
              <a:rPr lang="en-GB" dirty="0" smtClean="0">
                <a:solidFill>
                  <a:srgbClr val="3C4578"/>
                </a:solidFill>
              </a:rPr>
              <a:t>binary point of the mantissa </a:t>
            </a:r>
            <a:r>
              <a:rPr lang="en-GB" dirty="0">
                <a:solidFill>
                  <a:srgbClr val="3C4578"/>
                </a:solidFill>
              </a:rPr>
              <a:t>has to be moved 4 places right to multiply it by 2</a:t>
            </a:r>
            <a:r>
              <a:rPr lang="en-GB" baseline="30000" dirty="0">
                <a:solidFill>
                  <a:srgbClr val="3C4578"/>
                </a:solidFill>
              </a:rPr>
              <a:t>4</a:t>
            </a:r>
          </a:p>
          <a:p>
            <a:pPr lvl="1"/>
            <a:r>
              <a:rPr lang="en-GB" dirty="0">
                <a:solidFill>
                  <a:srgbClr val="3C4578"/>
                </a:solidFill>
              </a:rPr>
              <a:t>Binary number is 01101.100</a:t>
            </a:r>
          </a:p>
          <a:p>
            <a:pPr lvl="1">
              <a:spcAft>
                <a:spcPts val="1800"/>
              </a:spcAft>
            </a:pPr>
            <a:r>
              <a:rPr lang="en-GB" dirty="0">
                <a:solidFill>
                  <a:srgbClr val="3C4578"/>
                </a:solidFill>
              </a:rPr>
              <a:t>Translate using the table below:</a:t>
            </a:r>
            <a:endParaRPr lang="en-GB" dirty="0">
              <a:solidFill>
                <a:srgbClr val="0099FF"/>
              </a:solidFill>
            </a:endParaRPr>
          </a:p>
          <a:p>
            <a:pPr lvl="1"/>
            <a:endParaRPr lang="en-GB" dirty="0">
              <a:solidFill>
                <a:srgbClr val="0099FF"/>
              </a:solidFill>
            </a:endParaRPr>
          </a:p>
        </p:txBody>
      </p:sp>
      <p:pic>
        <p:nvPicPr>
          <p:cNvPr id="3074" name="Picture 2" descr="C:\Users\Rob\AppData\Roaming\PixelMetrics\CaptureWiz\Temp\5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939" y="5284960"/>
            <a:ext cx="7929151" cy="815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7106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Negative binary to decimal</a:t>
            </a:r>
          </a:p>
        </p:txBody>
      </p:sp>
      <p:sp>
        <p:nvSpPr>
          <p:cNvPr id="3" name="Text Placeholder 2"/>
          <p:cNvSpPr>
            <a:spLocks noGrp="1"/>
          </p:cNvSpPr>
          <p:nvPr>
            <p:ph type="body" sz="quarter" idx="14"/>
          </p:nvPr>
        </p:nvSpPr>
        <p:spPr>
          <a:xfrm>
            <a:off x="724279" y="1704179"/>
            <a:ext cx="7936641" cy="3453607"/>
          </a:xfrm>
        </p:spPr>
        <p:txBody>
          <a:bodyPr/>
          <a:lstStyle/>
          <a:p>
            <a:r>
              <a:rPr lang="en-GB" dirty="0"/>
              <a:t>A negative floating point number will start with a 1 (the sign bit)</a:t>
            </a:r>
          </a:p>
          <a:p>
            <a:r>
              <a:rPr lang="en-GB" dirty="0"/>
              <a:t>The number 1.0010100 0011 has a negative mantissa and a positive exponent </a:t>
            </a:r>
          </a:p>
          <a:p>
            <a:pPr lvl="1"/>
            <a:r>
              <a:rPr lang="en-GB" dirty="0">
                <a:solidFill>
                  <a:srgbClr val="3C4578"/>
                </a:solidFill>
              </a:rPr>
              <a:t>Find the twos complement of the mantissa</a:t>
            </a:r>
          </a:p>
          <a:p>
            <a:pPr lvl="1"/>
            <a:r>
              <a:rPr lang="en-GB" dirty="0">
                <a:solidFill>
                  <a:srgbClr val="3C4578"/>
                </a:solidFill>
              </a:rPr>
              <a:t>Translate the exponent to decimal, giving 3</a:t>
            </a:r>
          </a:p>
          <a:p>
            <a:pPr lvl="1"/>
            <a:r>
              <a:rPr lang="en-GB" dirty="0">
                <a:solidFill>
                  <a:srgbClr val="3C4578"/>
                </a:solidFill>
              </a:rPr>
              <a:t>The </a:t>
            </a:r>
            <a:r>
              <a:rPr lang="en-GB" dirty="0" smtClean="0">
                <a:solidFill>
                  <a:srgbClr val="3C4578"/>
                </a:solidFill>
              </a:rPr>
              <a:t>binary point of the mantissa </a:t>
            </a:r>
            <a:r>
              <a:rPr lang="en-GB" dirty="0">
                <a:solidFill>
                  <a:srgbClr val="3C4578"/>
                </a:solidFill>
              </a:rPr>
              <a:t>has to be moved 3 places right to multiply it by 2</a:t>
            </a:r>
            <a:r>
              <a:rPr lang="en-GB" baseline="30000" dirty="0">
                <a:solidFill>
                  <a:srgbClr val="3C4578"/>
                </a:solidFill>
              </a:rPr>
              <a:t>3</a:t>
            </a:r>
          </a:p>
          <a:p>
            <a:pPr lvl="1"/>
            <a:r>
              <a:rPr lang="en-GB" dirty="0">
                <a:solidFill>
                  <a:srgbClr val="3C4578"/>
                </a:solidFill>
              </a:rPr>
              <a:t>What is the binary number and its decimal equivalent?</a:t>
            </a:r>
          </a:p>
          <a:p>
            <a:endParaRPr lang="en-GB" dirty="0"/>
          </a:p>
        </p:txBody>
      </p:sp>
    </p:spTree>
    <p:extLst>
      <p:ext uri="{BB962C8B-B14F-4D97-AF65-F5344CB8AC3E}">
        <p14:creationId xmlns:p14="http://schemas.microsoft.com/office/powerpoint/2010/main" val="12271280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3d882f4032af16e1296aca89b46bffec">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b206059bc1997f16bd7174fab84143fb"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A793652-00F7-4EEE-A82C-DF1440B920CE}"/>
</file>

<file path=customXml/itemProps2.xml><?xml version="1.0" encoding="utf-8"?>
<ds:datastoreItem xmlns:ds="http://schemas.openxmlformats.org/officeDocument/2006/customXml" ds:itemID="{CABE4B07-142B-4C93-808F-8058CC023D01}"/>
</file>

<file path=customXml/itemProps3.xml><?xml version="1.0" encoding="utf-8"?>
<ds:datastoreItem xmlns:ds="http://schemas.openxmlformats.org/officeDocument/2006/customXml" ds:itemID="{0D7B5EA7-76CC-48B1-9799-DA4423A25958}"/>
</file>

<file path=docProps/app.xml><?xml version="1.0" encoding="utf-8"?>
<Properties xmlns="http://schemas.openxmlformats.org/officeDocument/2006/extended-properties" xmlns:vt="http://schemas.openxmlformats.org/officeDocument/2006/docPropsVTypes">
  <Template>Office Theme</Template>
  <TotalTime>2205</TotalTime>
  <Words>1381</Words>
  <Application>Microsoft Office PowerPoint</Application>
  <PresentationFormat>On-screen Show (4:3)</PresentationFormat>
  <Paragraphs>217</Paragraphs>
  <Slides>36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Museo 100</vt:lpstr>
      <vt:lpstr>Museo 900</vt:lpstr>
      <vt:lpstr>Arial</vt:lpstr>
      <vt:lpstr>Museo 700</vt:lpstr>
      <vt:lpstr>Museo 500</vt:lpstr>
      <vt:lpstr>Museo900-Regular</vt:lpstr>
      <vt:lpstr>Cambria Math</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Heathcote</dc:creator>
  <cp:lastModifiedBy>Patricia Heathcote</cp:lastModifiedBy>
  <cp:revision>80</cp:revision>
  <cp:lastPrinted>2016-05-13T07:27:13Z</cp:lastPrinted>
  <dcterms:created xsi:type="dcterms:W3CDTF">2016-03-24T16:28:59Z</dcterms:created>
  <dcterms:modified xsi:type="dcterms:W3CDTF">2016-06-07T05:39:10Z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