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2"/>
  </p:notesMasterIdLst>
  <p:sldIdLst>
    <p:sldId id="261" r:id="rId2"/>
    <p:sldId id="262" r:id="rId3"/>
    <p:sldId id="29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embeddedFontLst>
    <p:embeddedFont>
      <p:font typeface="Museo 100" panose="02000000000000000000" pitchFamily="2" charset="0"/>
      <p:regular r:id="rId33"/>
    </p:embeddedFont>
    <p:embeddedFont>
      <p:font typeface="Museo900-Regular" panose="02000000000000000000" pitchFamily="2" charset="0"/>
      <p:bold r:id="rId34"/>
    </p:embeddedFont>
    <p:embeddedFont>
      <p:font typeface="Museo 500" panose="02000000000000000000" pitchFamily="2" charset="0"/>
      <p:regular r:id="rId35"/>
    </p:embeddedFont>
    <p:embeddedFont>
      <p:font typeface="Museo 700" panose="02000000000000000000" pitchFamily="2" charset="0"/>
      <p:bold r:id="rId36"/>
    </p:embeddedFont>
    <p:embeddedFont>
      <p:font typeface="Museo 900" panose="02000000000000000000" pitchFamily="2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A639"/>
    <a:srgbClr val="B2CB63"/>
    <a:srgbClr val="6C6F59"/>
    <a:srgbClr val="C0BB9E"/>
    <a:srgbClr val="2F586A"/>
    <a:srgbClr val="364656"/>
    <a:srgbClr val="274754"/>
    <a:srgbClr val="979A78"/>
    <a:srgbClr val="8D8959"/>
    <a:srgbClr val="2B7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086" y="96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17/08/2015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98A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447426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B2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smtClean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lang="en-US" sz="1200" b="1" baseline="0" smtClean="0">
                <a:solidFill>
                  <a:srgbClr val="FFFFFF"/>
                </a:solidFill>
                <a:latin typeface="Arial"/>
                <a:cs typeface="Arial"/>
              </a:rPr>
              <a:t> methods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8" name="Picture 27" descr="Logo Unit 6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ogo Unit 6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39" name="Picture 3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smtClean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lang="en-US" sz="1200" b="1" baseline="0" smtClean="0">
                <a:solidFill>
                  <a:srgbClr val="FFFFFF"/>
                </a:solidFill>
                <a:latin typeface="Arial"/>
                <a:cs typeface="Arial"/>
              </a:rPr>
              <a:t> methods</a:t>
            </a:r>
            <a:endParaRPr lang="en-US" sz="1200" b="1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smtClean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lang="en-US" sz="1200" b="1" baseline="0" smtClean="0">
                <a:solidFill>
                  <a:srgbClr val="FFFFFF"/>
                </a:solidFill>
                <a:latin typeface="Arial"/>
                <a:cs typeface="Arial"/>
              </a:rPr>
              <a:t> methods</a:t>
            </a:r>
            <a:endParaRPr lang="en-US" sz="1200" b="1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2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smtClean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r>
              <a:rPr lang="en-US" sz="1200" b="1" baseline="0" smtClean="0">
                <a:solidFill>
                  <a:srgbClr val="FFFFFF"/>
                </a:solidFill>
                <a:latin typeface="Arial"/>
                <a:cs typeface="Arial"/>
              </a:rPr>
              <a:t> methods</a:t>
            </a:r>
            <a:endParaRPr lang="en-US" sz="1200" b="1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it 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B2CB63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B2CB6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B2CB63"/>
                </a:solidFill>
                <a:latin typeface="Arial"/>
                <a:cs typeface="Arial"/>
              </a:rPr>
              <a:t>1</a:t>
            </a:r>
            <a:endParaRPr lang="en-US" sz="4500" b="1" dirty="0">
              <a:solidFill>
                <a:srgbClr val="B2CB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95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4" r:id="rId2"/>
    <p:sldLayoutId id="2147483652" r:id="rId3"/>
    <p:sldLayoutId id="2147483653" r:id="rId4"/>
    <p:sldLayoutId id="2147483655" r:id="rId5"/>
    <p:sldLayoutId id="2147483656" r:id="rId6"/>
    <p:sldLayoutId id="214748366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>
                <a:latin typeface="Museo 900" panose="02000000000000000000" pitchFamily="50" charset="0"/>
              </a:rPr>
              <a:t>Communication methods</a:t>
            </a:r>
            <a:endParaRPr lang="en-US" dirty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6</a:t>
            </a: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Communication: Technology and consequences</a:t>
            </a:r>
            <a:endParaRPr lang="en-US" sz="2000" dirty="0">
              <a:latin typeface="Museo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problem of crosstalk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80"/>
            <a:ext cx="7797230" cy="2427554"/>
          </a:xfrm>
        </p:spPr>
        <p:txBody>
          <a:bodyPr/>
          <a:lstStyle/>
          <a:p>
            <a:r>
              <a:rPr lang="en-GB" dirty="0" smtClean="0"/>
              <a:t>This refers to electromagnetic interference between two adjacent channels or parallel wires</a:t>
            </a:r>
          </a:p>
          <a:p>
            <a:r>
              <a:rPr lang="en-GB" dirty="0" smtClean="0"/>
              <a:t>It gets more pronounced as the frequency</a:t>
            </a:r>
            <a:r>
              <a:rPr lang="en-GB" dirty="0" smtClean="0">
                <a:solidFill>
                  <a:srgbClr val="98A639"/>
                </a:solidFill>
              </a:rPr>
              <a:t> </a:t>
            </a:r>
            <a:r>
              <a:rPr lang="en-GB" dirty="0" smtClean="0"/>
              <a:t>(speed of transmission) increases</a:t>
            </a:r>
          </a:p>
          <a:p>
            <a:pPr lvl="1"/>
            <a:r>
              <a:rPr lang="en-GB" dirty="0" smtClean="0"/>
              <a:t>If the data is corrupted, it has to be retransmitted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19781"/>
            <a:ext cx="9144000" cy="2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4587"/>
            <a:ext cx="9144000" cy="396341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Serial vs parallel transmission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Parallel transmission can be used only over very short distances of up to about 2m</a:t>
            </a:r>
          </a:p>
          <a:p>
            <a:r>
              <a:rPr lang="en-GB" dirty="0" smtClean="0"/>
              <a:t>Serial transmission is reliable over very long distances at very high frequencies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8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Serial vs parallel connectors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6223" y="1856579"/>
            <a:ext cx="7797230" cy="3453607"/>
          </a:xfrm>
        </p:spPr>
        <p:txBody>
          <a:bodyPr/>
          <a:lstStyle/>
          <a:p>
            <a:r>
              <a:rPr lang="en-GB" dirty="0" smtClean="0"/>
              <a:t>Serial connectors such as USB (Universal </a:t>
            </a:r>
            <a:r>
              <a:rPr lang="en-GB" dirty="0"/>
              <a:t>S</a:t>
            </a:r>
            <a:r>
              <a:rPr lang="en-GB" dirty="0" smtClean="0"/>
              <a:t>erial </a:t>
            </a:r>
            <a:r>
              <a:rPr lang="en-GB" dirty="0"/>
              <a:t>B</a:t>
            </a:r>
            <a:r>
              <a:rPr lang="en-GB" dirty="0" smtClean="0"/>
              <a:t>us) connectors are much smaller and cheaper than parallel connectors</a:t>
            </a:r>
          </a:p>
          <a:p>
            <a:r>
              <a:rPr lang="en-GB" dirty="0" smtClean="0"/>
              <a:t>A PC has several USB ports for connecting peripherals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605" y="3541741"/>
            <a:ext cx="6768337" cy="319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Try </a:t>
            </a:r>
            <a:r>
              <a:rPr lang="en-GB" b="1" dirty="0" smtClean="0"/>
              <a:t>Task 1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9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/>
          <p:cNvCxnSpPr/>
          <p:nvPr/>
        </p:nvCxnSpPr>
        <p:spPr>
          <a:xfrm>
            <a:off x="7374983" y="4316471"/>
            <a:ext cx="414780" cy="0"/>
          </a:xfrm>
          <a:prstGeom prst="straightConnector1">
            <a:avLst/>
          </a:prstGeom>
          <a:ln w="79375">
            <a:solidFill>
              <a:srgbClr val="B2CB6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79" y="906233"/>
            <a:ext cx="8315217" cy="670772"/>
          </a:xfrm>
        </p:spPr>
        <p:txBody>
          <a:bodyPr/>
          <a:lstStyle/>
          <a:p>
            <a:r>
              <a:rPr lang="en-GB" dirty="0" smtClean="0"/>
              <a:t>Synchronous transmission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685109"/>
            <a:ext cx="8003341" cy="4686508"/>
          </a:xfrm>
        </p:spPr>
        <p:txBody>
          <a:bodyPr/>
          <a:lstStyle/>
          <a:p>
            <a:r>
              <a:rPr lang="en-GB" b="1" dirty="0">
                <a:solidFill>
                  <a:srgbClr val="98A639"/>
                </a:solidFill>
              </a:rPr>
              <a:t>Synchronous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smtClean="0"/>
              <a:t>data </a:t>
            </a:r>
            <a:r>
              <a:rPr lang="en-GB" b="1" dirty="0"/>
              <a:t>transmission: </a:t>
            </a:r>
            <a:r>
              <a:rPr lang="en-GB" dirty="0" smtClean="0"/>
              <a:t>all data transfers are timed to coincide with an internal clock pulse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data is sent as one long stream or block of data, with no gaps in the transmission</a:t>
            </a:r>
          </a:p>
          <a:p>
            <a:r>
              <a:rPr lang="en-GB" dirty="0" smtClean="0"/>
              <a:t>The receiver counts the bits and reconstructs bytes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sz="500" dirty="0"/>
          </a:p>
        </p:txBody>
      </p:sp>
      <p:pic>
        <p:nvPicPr>
          <p:cNvPr id="4098" name="Picture 2" descr="C:\Users\Rob\AppData\Roaming\PixelMetrics\CaptureWiz\Temp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3975" y="2511046"/>
            <a:ext cx="6002158" cy="14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986" y="2950420"/>
            <a:ext cx="537890" cy="536153"/>
          </a:xfrm>
          <a:prstGeom prst="rect">
            <a:avLst/>
          </a:prstGeom>
        </p:spPr>
      </p:pic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98787"/>
              </p:ext>
            </p:extLst>
          </p:nvPr>
        </p:nvGraphicFramePr>
        <p:xfrm>
          <a:off x="1614983" y="3959989"/>
          <a:ext cx="576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5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79" y="906233"/>
            <a:ext cx="8315217" cy="670772"/>
          </a:xfrm>
        </p:spPr>
        <p:txBody>
          <a:bodyPr/>
          <a:lstStyle/>
          <a:p>
            <a:r>
              <a:rPr lang="en-GB" dirty="0" smtClean="0"/>
              <a:t>Asynchronous transmission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577005"/>
            <a:ext cx="8003341" cy="4337412"/>
          </a:xfrm>
        </p:spPr>
        <p:txBody>
          <a:bodyPr/>
          <a:lstStyle/>
          <a:p>
            <a:r>
              <a:rPr lang="en-GB" dirty="0" smtClean="0"/>
              <a:t>Using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98A639"/>
                </a:solidFill>
              </a:rPr>
              <a:t>asynchronous </a:t>
            </a:r>
            <a:r>
              <a:rPr lang="en-GB" dirty="0" smtClean="0"/>
              <a:t>data transmission, each byte is sent separately the moment it is available instead of waiting for a clock signal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Each byte is preceded by a start bit and ends with a stop bit or </a:t>
            </a:r>
            <a:r>
              <a:rPr lang="en-GB" smtClean="0"/>
              <a:t>stop ‘period’ </a:t>
            </a:r>
            <a:r>
              <a:rPr lang="en-GB" dirty="0" smtClean="0"/>
              <a:t>– a short time gap between </a:t>
            </a:r>
            <a:r>
              <a:rPr lang="en-GB" smtClean="0"/>
              <a:t>each set of </a:t>
            </a:r>
            <a:r>
              <a:rPr lang="en-GB" dirty="0" smtClean="0"/>
              <a:t>bits </a:t>
            </a:r>
            <a:endParaRPr lang="en-GB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86741"/>
              </p:ext>
            </p:extLst>
          </p:nvPr>
        </p:nvGraphicFramePr>
        <p:xfrm>
          <a:off x="986861" y="3235808"/>
          <a:ext cx="72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rgbClr val="98A6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B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B63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88521" y="3934225"/>
            <a:ext cx="115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 bit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9219" y="2913653"/>
            <a:ext cx="115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Stop bit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5519" y="2913653"/>
            <a:ext cx="115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Start bit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193689" y="3586897"/>
            <a:ext cx="414780" cy="0"/>
          </a:xfrm>
          <a:prstGeom prst="straightConnector1">
            <a:avLst/>
          </a:prstGeom>
          <a:ln w="79375">
            <a:solidFill>
              <a:srgbClr val="98A63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7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79" y="906233"/>
            <a:ext cx="8315217" cy="670772"/>
          </a:xfrm>
        </p:spPr>
        <p:txBody>
          <a:bodyPr/>
          <a:lstStyle/>
          <a:p>
            <a:r>
              <a:rPr lang="en-GB" dirty="0" smtClean="0"/>
              <a:t>The parity bit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577005"/>
            <a:ext cx="8003341" cy="4854792"/>
          </a:xfrm>
        </p:spPr>
        <p:txBody>
          <a:bodyPr/>
          <a:lstStyle/>
          <a:p>
            <a:r>
              <a:rPr lang="en-GB" dirty="0" smtClean="0"/>
              <a:t>The parity bit or check bit is added as the 8th bit as a form of error detection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lvl="1"/>
            <a:r>
              <a:rPr lang="en-GB" dirty="0" smtClean="0"/>
              <a:t>Odd or even parity may be used</a:t>
            </a:r>
          </a:p>
          <a:p>
            <a:pPr lvl="1"/>
            <a:r>
              <a:rPr lang="en-GB" dirty="0"/>
              <a:t>This bit is set to a 1 or 0 to make the total number of 1s or 0s in the byte (including the parity bit) odd or even depending on the machine</a:t>
            </a:r>
          </a:p>
          <a:p>
            <a:r>
              <a:rPr lang="en-GB" dirty="0" smtClean="0"/>
              <a:t>Does the diagram show odd or even parity being used? </a:t>
            </a:r>
            <a:endParaRPr lang="en-GB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02647"/>
              </p:ext>
            </p:extLst>
          </p:nvPr>
        </p:nvGraphicFramePr>
        <p:xfrm>
          <a:off x="996590" y="2861430"/>
          <a:ext cx="7200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rgbClr val="98A6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B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rgbClr val="B2CB6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rgbClr val="B2CB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B63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98250" y="3559847"/>
            <a:ext cx="115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 bit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8948" y="2539275"/>
            <a:ext cx="115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Stop bit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5248" y="2539275"/>
            <a:ext cx="115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Start bit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203418" y="3212519"/>
            <a:ext cx="414780" cy="0"/>
          </a:xfrm>
          <a:prstGeom prst="straightConnector1">
            <a:avLst/>
          </a:prstGeom>
          <a:ln w="79375">
            <a:solidFill>
              <a:srgbClr val="98A63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9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69903" y="906233"/>
            <a:ext cx="7816470" cy="670772"/>
          </a:xfrm>
        </p:spPr>
        <p:txBody>
          <a:bodyPr/>
          <a:lstStyle/>
          <a:p>
            <a:r>
              <a:rPr lang="en-GB" dirty="0" smtClean="0"/>
              <a:t>Asynchronous transmission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577005"/>
            <a:ext cx="7797230" cy="2530047"/>
          </a:xfrm>
        </p:spPr>
        <p:txBody>
          <a:bodyPr/>
          <a:lstStyle/>
          <a:p>
            <a:r>
              <a:rPr lang="en-GB" dirty="0" smtClean="0"/>
              <a:t>Asynchronous transmission is relatively slow owing to the increased number of bits being sent</a:t>
            </a:r>
          </a:p>
          <a:p>
            <a:r>
              <a:rPr lang="en-GB" dirty="0" smtClean="0"/>
              <a:t>It is a cheap and effective form of serial transmission well suited to low-speed connections such as keyboard and mouse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18459"/>
            <a:ext cx="6682902" cy="25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03523" y="906233"/>
            <a:ext cx="8315217" cy="670772"/>
          </a:xfrm>
        </p:spPr>
        <p:txBody>
          <a:bodyPr/>
          <a:lstStyle/>
          <a:p>
            <a:r>
              <a:rPr lang="en-GB" dirty="0" smtClean="0"/>
              <a:t>Latency</a:t>
            </a:r>
            <a:endParaRPr lang="en-GB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03522" y="1644899"/>
            <a:ext cx="7817987" cy="2864471"/>
          </a:xfrm>
        </p:spPr>
        <p:txBody>
          <a:bodyPr/>
          <a:lstStyle/>
          <a:p>
            <a:r>
              <a:rPr lang="en-GB" sz="2400" dirty="0" smtClean="0"/>
              <a:t>Have you ever listened to a broadcast where the newsreader in the studio asks a question, and the foreign </a:t>
            </a:r>
            <a:r>
              <a:rPr lang="en-GB" sz="2400" smtClean="0"/>
              <a:t>correspondent looks blank for </a:t>
            </a:r>
            <a:r>
              <a:rPr lang="en-GB" sz="2400" dirty="0" smtClean="0"/>
              <a:t>a few seconds before responding?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492" y="3142034"/>
            <a:ext cx="5589614" cy="37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Rob\AppData\Roaming\PixelMetrics\CaptureWiz\Temp\4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014" y="1355973"/>
            <a:ext cx="5629892" cy="289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Latency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4426085"/>
            <a:ext cx="7797230" cy="2161454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 smtClean="0">
                <a:solidFill>
                  <a:srgbClr val="98A639"/>
                </a:solidFill>
              </a:rPr>
              <a:t>Geostationary satellites orbit 22,300 miles above the Earth</a:t>
            </a:r>
          </a:p>
          <a:p>
            <a:r>
              <a:rPr lang="en-GB" dirty="0"/>
              <a:t>Latency</a:t>
            </a:r>
            <a:r>
              <a:rPr lang="en-GB" dirty="0">
                <a:solidFill>
                  <a:srgbClr val="70BC22"/>
                </a:solidFill>
              </a:rPr>
              <a:t> </a:t>
            </a:r>
            <a:r>
              <a:rPr lang="en-GB" dirty="0"/>
              <a:t>is the time delay between the moment the first byte or packet of a communication starts and when it is received at its destination</a:t>
            </a:r>
          </a:p>
          <a:p>
            <a:endParaRPr lang="en-GB" sz="2000" dirty="0">
              <a:solidFill>
                <a:srgbClr val="98A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A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Define </a:t>
            </a:r>
            <a:r>
              <a:rPr lang="en-GB" dirty="0"/>
              <a:t>serial and parallel transmission methods</a:t>
            </a:r>
          </a:p>
          <a:p>
            <a:r>
              <a:rPr lang="en-GB" dirty="0" smtClean="0"/>
              <a:t>Discuss </a:t>
            </a:r>
            <a:r>
              <a:rPr lang="en-GB" dirty="0"/>
              <a:t>the advantages </a:t>
            </a:r>
            <a:r>
              <a:rPr lang="en-GB" dirty="0" smtClean="0"/>
              <a:t>of </a:t>
            </a:r>
            <a:r>
              <a:rPr lang="en-GB" dirty="0"/>
              <a:t>serial over </a:t>
            </a:r>
            <a:r>
              <a:rPr lang="en-GB" dirty="0" smtClean="0"/>
              <a:t>parallel </a:t>
            </a:r>
            <a:r>
              <a:rPr lang="en-GB" dirty="0"/>
              <a:t>transmission</a:t>
            </a:r>
          </a:p>
          <a:p>
            <a:r>
              <a:rPr lang="en-GB" dirty="0" smtClean="0"/>
              <a:t>Define and compare synchronous </a:t>
            </a:r>
            <a:r>
              <a:rPr lang="en-GB" dirty="0"/>
              <a:t>and asynchronous data </a:t>
            </a:r>
            <a:r>
              <a:rPr lang="en-GB" dirty="0" smtClean="0"/>
              <a:t>transmission</a:t>
            </a:r>
            <a:endParaRPr lang="en-GB" dirty="0"/>
          </a:p>
          <a:p>
            <a:r>
              <a:rPr lang="en-GB" dirty="0" smtClean="0"/>
              <a:t>Define baud rate</a:t>
            </a:r>
            <a:r>
              <a:rPr lang="en-GB" dirty="0"/>
              <a:t>, bit rate, bandwidth, latency, protocol</a:t>
            </a:r>
          </a:p>
          <a:p>
            <a:r>
              <a:rPr lang="en-GB" dirty="0" smtClean="0"/>
              <a:t>Differentiate </a:t>
            </a:r>
            <a:r>
              <a:rPr lang="en-GB" dirty="0"/>
              <a:t>between baud rate and bit rate</a:t>
            </a:r>
          </a:p>
          <a:p>
            <a:r>
              <a:rPr lang="en-GB" dirty="0" smtClean="0"/>
              <a:t>Understand </a:t>
            </a:r>
            <a:r>
              <a:rPr lang="en-GB" dirty="0"/>
              <a:t>the relationship between bit rate and bandwidth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3131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Protocol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8419720" cy="4370944"/>
          </a:xfrm>
        </p:spPr>
        <p:txBody>
          <a:bodyPr/>
          <a:lstStyle/>
          <a:p>
            <a:r>
              <a:rPr lang="en-GB" dirty="0" smtClean="0"/>
              <a:t>All communications between devices require that the devices agree on the format of the data</a:t>
            </a:r>
          </a:p>
          <a:p>
            <a:r>
              <a:rPr lang="en-GB" dirty="0" smtClean="0"/>
              <a:t>The set </a:t>
            </a:r>
            <a:r>
              <a:rPr lang="en-GB" dirty="0"/>
              <a:t>of rules relating to communication between </a:t>
            </a:r>
            <a:r>
              <a:rPr lang="en-GB" dirty="0" smtClean="0"/>
              <a:t>devices is called a </a:t>
            </a:r>
            <a:r>
              <a:rPr lang="en-GB" dirty="0" smtClean="0">
                <a:solidFill>
                  <a:srgbClr val="98A639"/>
                </a:solidFill>
              </a:rPr>
              <a:t>protocol</a:t>
            </a:r>
          </a:p>
          <a:p>
            <a:r>
              <a:rPr lang="en-GB" smtClean="0"/>
              <a:t>What rules </a:t>
            </a:r>
            <a:r>
              <a:rPr lang="en-GB" dirty="0" smtClean="0"/>
              <a:t>or standards need to be devised to allow equipment from different suppliers to communicate successfully?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5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Protocol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8419720" cy="4370944"/>
          </a:xfrm>
        </p:spPr>
        <p:txBody>
          <a:bodyPr/>
          <a:lstStyle/>
          <a:p>
            <a:r>
              <a:rPr lang="en-GB" dirty="0" smtClean="0"/>
              <a:t>The protocol needs to define, for example:</a:t>
            </a:r>
          </a:p>
          <a:p>
            <a:pPr lvl="1"/>
            <a:r>
              <a:rPr lang="en-GB" smtClean="0"/>
              <a:t>Standards </a:t>
            </a:r>
            <a:r>
              <a:rPr lang="en-GB" dirty="0"/>
              <a:t>for physical </a:t>
            </a:r>
            <a:r>
              <a:rPr lang="en-GB" dirty="0" smtClean="0"/>
              <a:t>connections and cabling</a:t>
            </a:r>
          </a:p>
          <a:p>
            <a:pPr lvl="1"/>
            <a:r>
              <a:rPr lang="en-GB" dirty="0" smtClean="0"/>
              <a:t>The rate of transmission (bit rate or baud rate)</a:t>
            </a:r>
          </a:p>
          <a:p>
            <a:pPr lvl="1"/>
            <a:r>
              <a:rPr lang="en-GB" dirty="0" smtClean="0"/>
              <a:t>Data format</a:t>
            </a:r>
          </a:p>
          <a:p>
            <a:pPr lvl="1"/>
            <a:r>
              <a:rPr lang="en-GB" dirty="0" smtClean="0"/>
              <a:t>Whether transmission is synchronous or asynchronous</a:t>
            </a:r>
          </a:p>
          <a:p>
            <a:pPr lvl="1"/>
            <a:r>
              <a:rPr lang="en-GB" dirty="0" smtClean="0"/>
              <a:t>Error checking procedures, e.g. odd or even parity </a:t>
            </a:r>
            <a:endParaRPr lang="en-GB" dirty="0"/>
          </a:p>
          <a:p>
            <a:r>
              <a:rPr lang="en-GB" dirty="0" smtClean="0"/>
              <a:t>Any pieces of equipment which use the same communication protocol can be linked together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Speed of transmission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>
                <a:solidFill>
                  <a:srgbClr val="98A639"/>
                </a:solidFill>
              </a:rPr>
              <a:t>Bit</a:t>
            </a:r>
            <a:r>
              <a:rPr lang="en-GB" dirty="0">
                <a:solidFill>
                  <a:srgbClr val="98A639"/>
                </a:solidFill>
              </a:rPr>
              <a:t> </a:t>
            </a:r>
            <a:r>
              <a:rPr lang="en-GB" b="1" dirty="0">
                <a:solidFill>
                  <a:srgbClr val="98A639"/>
                </a:solidFill>
              </a:rPr>
              <a:t>rate</a:t>
            </a:r>
            <a:r>
              <a:rPr lang="en-GB" dirty="0">
                <a:solidFill>
                  <a:srgbClr val="98A639"/>
                </a:solidFill>
              </a:rPr>
              <a:t> </a:t>
            </a:r>
            <a:r>
              <a:rPr lang="en-GB" dirty="0"/>
              <a:t>is the number of bits (0's and 1's) transmitted in one second over a wired or wireless data link</a:t>
            </a:r>
          </a:p>
          <a:p>
            <a:r>
              <a:rPr lang="en-US" dirty="0" smtClean="0"/>
              <a:t>Using </a:t>
            </a:r>
            <a:r>
              <a:rPr lang="en-US" b="1" dirty="0" smtClean="0">
                <a:solidFill>
                  <a:srgbClr val="98A639"/>
                </a:solidFill>
              </a:rPr>
              <a:t>baseband</a:t>
            </a:r>
            <a:r>
              <a:rPr lang="en-US" dirty="0" smtClean="0"/>
              <a:t>, at each signal change one bit is transmitted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The faster the signal change, the greater the number of bits per second (</a:t>
            </a:r>
            <a:r>
              <a:rPr lang="en-US" smtClean="0"/>
              <a:t>bps)</a:t>
            </a:r>
            <a:endParaRPr lang="en-US" dirty="0"/>
          </a:p>
          <a:p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066" y="3811165"/>
            <a:ext cx="6273490" cy="18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79" y="906233"/>
            <a:ext cx="8315217" cy="670772"/>
          </a:xfrm>
        </p:spPr>
        <p:txBody>
          <a:bodyPr/>
          <a:lstStyle/>
          <a:p>
            <a:r>
              <a:rPr lang="en-GB" dirty="0" smtClean="0"/>
              <a:t>Bit rate and baud rate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83470"/>
          </a:xfrm>
        </p:spPr>
        <p:txBody>
          <a:bodyPr/>
          <a:lstStyle/>
          <a:p>
            <a:r>
              <a:rPr lang="en-GB" b="1" dirty="0">
                <a:solidFill>
                  <a:srgbClr val="98A639"/>
                </a:solidFill>
              </a:rPr>
              <a:t>Bit</a:t>
            </a:r>
            <a:r>
              <a:rPr lang="en-GB" dirty="0">
                <a:solidFill>
                  <a:srgbClr val="98A639"/>
                </a:solidFill>
              </a:rPr>
              <a:t> </a:t>
            </a:r>
            <a:r>
              <a:rPr lang="en-GB" b="1" dirty="0">
                <a:solidFill>
                  <a:srgbClr val="98A639"/>
                </a:solidFill>
              </a:rPr>
              <a:t>rate</a:t>
            </a:r>
            <a:r>
              <a:rPr lang="en-GB" dirty="0">
                <a:solidFill>
                  <a:srgbClr val="98A639"/>
                </a:solidFill>
              </a:rPr>
              <a:t> </a:t>
            </a:r>
            <a:r>
              <a:rPr lang="en-GB" dirty="0"/>
              <a:t>is </a:t>
            </a:r>
            <a:r>
              <a:rPr lang="en-GB" dirty="0" smtClean="0"/>
              <a:t>the number of bits (0's </a:t>
            </a:r>
            <a:r>
              <a:rPr lang="en-GB" dirty="0"/>
              <a:t>and 1's) transmitted in one </a:t>
            </a:r>
            <a:r>
              <a:rPr lang="en-GB" dirty="0" smtClean="0"/>
              <a:t>second over a wired or wireless data link</a:t>
            </a:r>
          </a:p>
          <a:p>
            <a:r>
              <a:rPr lang="en-GB" b="1" dirty="0" smtClean="0">
                <a:solidFill>
                  <a:srgbClr val="98A639"/>
                </a:solidFill>
              </a:rPr>
              <a:t>Baud</a:t>
            </a:r>
            <a:r>
              <a:rPr lang="en-GB" dirty="0" smtClean="0">
                <a:solidFill>
                  <a:srgbClr val="98A639"/>
                </a:solidFill>
              </a:rPr>
              <a:t> </a:t>
            </a:r>
            <a:r>
              <a:rPr lang="en-GB" b="1" dirty="0" smtClean="0">
                <a:solidFill>
                  <a:srgbClr val="98A639"/>
                </a:solidFill>
              </a:rPr>
              <a:t>rate</a:t>
            </a:r>
            <a:r>
              <a:rPr lang="en-GB" dirty="0" smtClean="0">
                <a:solidFill>
                  <a:srgbClr val="98A639"/>
                </a:solidFill>
              </a:rPr>
              <a:t> </a:t>
            </a:r>
            <a:r>
              <a:rPr lang="en-GB" dirty="0" smtClean="0"/>
              <a:t>is the rate at which the signal in a communications channel changes state</a:t>
            </a:r>
          </a:p>
          <a:p>
            <a:r>
              <a:rPr lang="en-GB" dirty="0" smtClean="0"/>
              <a:t>It is usually measured in megabits per second (Mbit/s)</a:t>
            </a:r>
          </a:p>
          <a:p>
            <a:pPr lvl="1"/>
            <a:r>
              <a:rPr lang="en-GB" dirty="0" smtClean="0"/>
              <a:t>So in baseband transmission, if the baud rate is 1Mbit/s, what is the bit rate?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Bit rate and baud rate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8A639"/>
                </a:solidFill>
              </a:rPr>
              <a:t>Baseband</a:t>
            </a:r>
            <a:r>
              <a:rPr lang="en-US" dirty="0" smtClean="0">
                <a:solidFill>
                  <a:srgbClr val="98A639"/>
                </a:solidFill>
              </a:rPr>
              <a:t> </a:t>
            </a:r>
            <a:r>
              <a:rPr lang="en-US" dirty="0"/>
              <a:t>carries one signal at a time.  A bit is represented by </a:t>
            </a:r>
            <a:r>
              <a:rPr lang="en-US" dirty="0" smtClean="0"/>
              <a:t>a high or low voltage in </a:t>
            </a:r>
            <a:r>
              <a:rPr lang="en-US" dirty="0"/>
              <a:t>the </a:t>
            </a:r>
            <a:r>
              <a:rPr lang="en-US" dirty="0" smtClean="0"/>
              <a:t>cable </a:t>
            </a:r>
          </a:p>
          <a:p>
            <a:pPr lvl="1"/>
            <a:r>
              <a:rPr lang="en-US" dirty="0" smtClean="0"/>
              <a:t>In baseband, bit rate is the same as baud rate</a:t>
            </a:r>
          </a:p>
          <a:p>
            <a:pPr lvl="1"/>
            <a:r>
              <a:rPr lang="en-US" dirty="0" smtClean="0"/>
              <a:t>At each signal change, one </a:t>
            </a:r>
            <a:r>
              <a:rPr lang="en-US" b="1" dirty="0" smtClean="0"/>
              <a:t>symbol</a:t>
            </a:r>
            <a:r>
              <a:rPr lang="en-US" dirty="0" smtClean="0"/>
              <a:t> is transmitted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symbol</a:t>
            </a:r>
            <a:r>
              <a:rPr lang="en-US" dirty="0" smtClean="0"/>
              <a:t> in this case is 1 bit</a:t>
            </a:r>
            <a:endParaRPr lang="en-US" dirty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How can bit rate and baud rate be different?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066" y="3986263"/>
            <a:ext cx="6273490" cy="18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61" y="2570978"/>
            <a:ext cx="5548668" cy="270180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Bit rate and baud rate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>
                <a:solidFill>
                  <a:srgbClr val="98A639"/>
                </a:solidFill>
              </a:rPr>
              <a:t>Broadband</a:t>
            </a:r>
            <a:r>
              <a:rPr lang="en-US" dirty="0">
                <a:solidFill>
                  <a:srgbClr val="98A639"/>
                </a:solidFill>
              </a:rPr>
              <a:t> </a:t>
            </a:r>
            <a:r>
              <a:rPr lang="en-US" dirty="0"/>
              <a:t>carries multiple signals on a fixed carrier wave</a:t>
            </a:r>
            <a:r>
              <a:rPr lang="en-US"/>
              <a:t>. </a:t>
            </a:r>
            <a:r>
              <a:rPr lang="en-US" smtClean="0"/>
              <a:t>Bits </a:t>
            </a:r>
            <a:r>
              <a:rPr lang="en-US" dirty="0"/>
              <a:t>are sent as variations on the </a:t>
            </a:r>
            <a:r>
              <a:rPr lang="en-US" dirty="0" smtClean="0"/>
              <a:t>wave</a:t>
            </a:r>
          </a:p>
          <a:p>
            <a:endParaRPr lang="en-US" dirty="0"/>
          </a:p>
          <a:p>
            <a:endParaRPr lang="en-US" dirty="0" smtClean="0"/>
          </a:p>
          <a:p>
            <a:pPr>
              <a:spcAft>
                <a:spcPts val="0"/>
              </a:spcAft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Here, a symbol is 2 bits, so the baud rate is twice the bit rate. At each signal change, 2 bits are transmitted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5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Relationship between bit rate and baud rate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162629"/>
            <a:ext cx="7797230" cy="3657600"/>
          </a:xfrm>
        </p:spPr>
        <p:txBody>
          <a:bodyPr/>
          <a:lstStyle/>
          <a:p>
            <a:r>
              <a:rPr lang="en-GB" b="1" dirty="0" smtClean="0">
                <a:solidFill>
                  <a:srgbClr val="98A639"/>
                </a:solidFill>
              </a:rPr>
              <a:t>Baud rate </a:t>
            </a:r>
            <a:r>
              <a:rPr lang="en-GB" dirty="0" smtClean="0"/>
              <a:t>is </a:t>
            </a:r>
            <a:r>
              <a:rPr lang="en-GB" i="1" dirty="0" smtClean="0"/>
              <a:t>the rate at which the signal changes</a:t>
            </a:r>
          </a:p>
          <a:p>
            <a:r>
              <a:rPr lang="en-GB" b="1" dirty="0" smtClean="0">
                <a:solidFill>
                  <a:srgbClr val="98A639"/>
                </a:solidFill>
              </a:rPr>
              <a:t>Bit rate </a:t>
            </a:r>
            <a:r>
              <a:rPr lang="en-GB" dirty="0" smtClean="0"/>
              <a:t>is</a:t>
            </a:r>
            <a:r>
              <a:rPr lang="en-GB" b="1" dirty="0" smtClean="0"/>
              <a:t> </a:t>
            </a:r>
            <a:r>
              <a:rPr lang="en-GB" i="1" dirty="0" smtClean="0"/>
              <a:t>bits per second</a:t>
            </a:r>
          </a:p>
          <a:p>
            <a:r>
              <a:rPr lang="en-GB" i="1" dirty="0" smtClean="0"/>
              <a:t>One symbol may encode 1,2, 4, 8, 16, 32… bits</a:t>
            </a:r>
            <a:endParaRPr lang="en-GB" i="1" dirty="0"/>
          </a:p>
          <a:p>
            <a:pPr marL="0" indent="0" algn="ctr">
              <a:buNone/>
            </a:pPr>
            <a:r>
              <a:rPr lang="en-GB" dirty="0" smtClean="0">
                <a:solidFill>
                  <a:srgbClr val="98A639"/>
                </a:solidFill>
              </a:rPr>
              <a:t>Bit rate = baud rate x number of bits per signal</a:t>
            </a:r>
          </a:p>
          <a:p>
            <a:r>
              <a:rPr lang="en-GB" dirty="0" smtClean="0"/>
              <a:t>If the signal changes one million times a second, and 8 bits are encoded on each signal, what is the bit rate, and what is the baud rate?</a:t>
            </a:r>
          </a:p>
          <a:p>
            <a:pPr marL="0" indent="0" algn="ctr">
              <a:buNone/>
            </a:pPr>
            <a:endParaRPr lang="en-GB" dirty="0">
              <a:solidFill>
                <a:srgbClr val="70BC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Bit rate and </a:t>
            </a:r>
            <a:r>
              <a:rPr lang="en-GB" dirty="0" smtClean="0"/>
              <a:t>bandwidth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0168" y="1774786"/>
            <a:ext cx="7797230" cy="4149359"/>
          </a:xfrm>
        </p:spPr>
        <p:txBody>
          <a:bodyPr/>
          <a:lstStyle/>
          <a:p>
            <a:r>
              <a:rPr lang="en-GB" b="1" dirty="0" smtClean="0">
                <a:solidFill>
                  <a:srgbClr val="98A639"/>
                </a:solidFill>
              </a:rPr>
              <a:t>Bandwidth </a:t>
            </a:r>
            <a:r>
              <a:rPr lang="en-GB" dirty="0" smtClean="0"/>
              <a:t>is a measure of the maximum capacity of a communications channel</a:t>
            </a:r>
          </a:p>
          <a:p>
            <a:r>
              <a:rPr lang="en-GB" dirty="0" smtClean="0"/>
              <a:t>In computer networks, the term </a:t>
            </a:r>
            <a:r>
              <a:rPr lang="en-GB" b="1" dirty="0" smtClean="0">
                <a:solidFill>
                  <a:srgbClr val="98A639"/>
                </a:solidFill>
              </a:rPr>
              <a:t>bandwidth</a:t>
            </a:r>
            <a:r>
              <a:rPr lang="en-GB" dirty="0" smtClean="0">
                <a:solidFill>
                  <a:srgbClr val="98A639"/>
                </a:solidFill>
              </a:rPr>
              <a:t> </a:t>
            </a:r>
            <a:r>
              <a:rPr lang="en-GB" dirty="0" smtClean="0"/>
              <a:t>is used as a synonym for </a:t>
            </a:r>
            <a:r>
              <a:rPr lang="en-GB" b="1" dirty="0" smtClean="0">
                <a:solidFill>
                  <a:srgbClr val="98A639"/>
                </a:solidFill>
              </a:rPr>
              <a:t>data transfer rate</a:t>
            </a:r>
            <a:endParaRPr lang="en-GB" b="1" dirty="0">
              <a:solidFill>
                <a:srgbClr val="98A639"/>
              </a:solidFill>
            </a:endParaRPr>
          </a:p>
          <a:p>
            <a:pPr lvl="1"/>
            <a:r>
              <a:rPr lang="en-GB" dirty="0" smtClean="0"/>
              <a:t>It is usually expressed in </a:t>
            </a:r>
            <a:r>
              <a:rPr lang="en-GB" b="1" dirty="0" smtClean="0">
                <a:solidFill>
                  <a:srgbClr val="98A639"/>
                </a:solidFill>
              </a:rPr>
              <a:t>bps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98A639"/>
                </a:solidFill>
              </a:rPr>
              <a:t>Mbps</a:t>
            </a:r>
            <a:r>
              <a:rPr lang="en-GB" dirty="0" smtClean="0">
                <a:solidFill>
                  <a:srgbClr val="98A639"/>
                </a:solidFill>
              </a:rPr>
              <a:t> </a:t>
            </a:r>
            <a:r>
              <a:rPr lang="en-GB" dirty="0" smtClean="0"/>
              <a:t>or </a:t>
            </a:r>
            <a:r>
              <a:rPr lang="en-GB" b="1" dirty="0" err="1" smtClean="0">
                <a:solidFill>
                  <a:srgbClr val="98A639"/>
                </a:solidFill>
              </a:rPr>
              <a:t>Gbps</a:t>
            </a:r>
            <a:endParaRPr lang="en-GB" b="1" dirty="0">
              <a:solidFill>
                <a:srgbClr val="98A639"/>
              </a:solidFill>
            </a:endParaRPr>
          </a:p>
          <a:p>
            <a:pPr lvl="1"/>
            <a:r>
              <a:rPr lang="en-GB" dirty="0" smtClean="0"/>
              <a:t>There is a direct relationship between bandwidth and bit rate</a:t>
            </a:r>
          </a:p>
          <a:p>
            <a:pPr lvl="1"/>
            <a:r>
              <a:rPr lang="en-GB" dirty="0" smtClean="0"/>
              <a:t>Think of a pipe carrying water – the greater the width of the pipe, the more water can flow through it, but it doesn’t necessarily flow any faster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9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1" y="658510"/>
            <a:ext cx="9161433" cy="61994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How much bandwidth?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Instant messaging may require </a:t>
            </a:r>
            <a:r>
              <a:rPr lang="en-GB" dirty="0"/>
              <a:t>only </a:t>
            </a:r>
            <a:r>
              <a:rPr lang="en-GB" dirty="0" smtClean="0"/>
              <a:t>1,000bps</a:t>
            </a:r>
          </a:p>
          <a:p>
            <a:r>
              <a:rPr lang="en-GB" dirty="0" smtClean="0"/>
              <a:t>An HD video transmission </a:t>
            </a:r>
            <a:r>
              <a:rPr lang="en-GB" smtClean="0"/>
              <a:t>requires about 4Mbs</a:t>
            </a:r>
            <a:endParaRPr lang="en-GB" dirty="0" smtClean="0"/>
          </a:p>
          <a:p>
            <a:r>
              <a:rPr lang="en-GB" smtClean="0"/>
              <a:t>Digital </a:t>
            </a:r>
            <a:r>
              <a:rPr lang="en-GB" dirty="0" smtClean="0"/>
              <a:t>TV can use a bandwidth of about 19Mbps to broadcast several channels simultaneously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3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1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800"/>
              <a:t>Complete </a:t>
            </a:r>
            <a:r>
              <a:rPr lang="en-GB" sz="2800" b="1" smtClean="0"/>
              <a:t>Task </a:t>
            </a:r>
            <a:r>
              <a:rPr lang="en-GB" sz="2800" b="1" dirty="0" smtClean="0"/>
              <a:t>2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406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2059410"/>
            <a:ext cx="4430005" cy="2454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464" y="656257"/>
            <a:ext cx="4338536" cy="433853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Serial versus Parallel data transmission</a:t>
            </a:r>
          </a:p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19119" y="4545824"/>
            <a:ext cx="7797230" cy="1438575"/>
          </a:xfrm>
        </p:spPr>
        <p:txBody>
          <a:bodyPr/>
          <a:lstStyle/>
          <a:p>
            <a:r>
              <a:rPr lang="en-GB" dirty="0" smtClean="0"/>
              <a:t>Serial data cables include the USB (Universal Serial Bus)</a:t>
            </a:r>
          </a:p>
          <a:p>
            <a:r>
              <a:rPr lang="en-GB" dirty="0" smtClean="0"/>
              <a:t>Parallel cables are a ribbon of several smaller cables used primarily for connecting internal components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8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Recap of terms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tabLst>
                <a:tab pos="2062163" algn="l"/>
              </a:tabLst>
            </a:pPr>
            <a:r>
              <a:rPr lang="en-GB" b="1" smtClean="0"/>
              <a:t>Latency</a:t>
            </a:r>
            <a:r>
              <a:rPr lang="en-GB" sz="2000" smtClean="0"/>
              <a:t>	</a:t>
            </a:r>
            <a:r>
              <a:rPr lang="en-GB" sz="2000" smtClean="0">
                <a:solidFill>
                  <a:srgbClr val="98A639"/>
                </a:solidFill>
              </a:rPr>
              <a:t>The </a:t>
            </a:r>
            <a:r>
              <a:rPr lang="en-GB" sz="2000">
                <a:solidFill>
                  <a:srgbClr val="98A639"/>
                </a:solidFill>
              </a:rPr>
              <a:t>time delay between initiating a </a:t>
            </a:r>
            <a:r>
              <a:rPr lang="en-GB" sz="2000" smtClean="0">
                <a:solidFill>
                  <a:srgbClr val="98A639"/>
                </a:solidFill>
              </a:rPr>
              <a:t>		transmission </a:t>
            </a:r>
            <a:r>
              <a:rPr lang="en-GB" sz="2000">
                <a:solidFill>
                  <a:srgbClr val="98A639"/>
                </a:solidFill>
              </a:rPr>
              <a:t>and it being received</a:t>
            </a:r>
          </a:p>
          <a:p>
            <a:pPr>
              <a:tabLst>
                <a:tab pos="2062163" algn="l"/>
              </a:tabLst>
            </a:pPr>
            <a:r>
              <a:rPr lang="en-GB" b="1" smtClean="0"/>
              <a:t>Protocol</a:t>
            </a:r>
            <a:r>
              <a:rPr lang="en-GB" sz="2000" smtClean="0"/>
              <a:t>	</a:t>
            </a:r>
            <a:r>
              <a:rPr lang="en-GB" sz="2000" smtClean="0">
                <a:solidFill>
                  <a:srgbClr val="98A639"/>
                </a:solidFill>
              </a:rPr>
              <a:t>A </a:t>
            </a:r>
            <a:r>
              <a:rPr lang="en-GB" sz="2000">
                <a:solidFill>
                  <a:srgbClr val="98A639"/>
                </a:solidFill>
              </a:rPr>
              <a:t>set of rules relating to </a:t>
            </a:r>
            <a:r>
              <a:rPr lang="en-GB" sz="2000" smtClean="0">
                <a:solidFill>
                  <a:srgbClr val="98A639"/>
                </a:solidFill>
              </a:rPr>
              <a:t>						communication </a:t>
            </a:r>
            <a:r>
              <a:rPr lang="en-GB" sz="2000">
                <a:solidFill>
                  <a:srgbClr val="98A639"/>
                </a:solidFill>
              </a:rPr>
              <a:t>between devices</a:t>
            </a:r>
          </a:p>
          <a:p>
            <a:pPr>
              <a:tabLst>
                <a:tab pos="2062163" algn="l"/>
              </a:tabLst>
            </a:pPr>
            <a:r>
              <a:rPr lang="en-GB" b="1" smtClean="0"/>
              <a:t>Baud rate</a:t>
            </a:r>
            <a:r>
              <a:rPr lang="en-GB" sz="2000" smtClean="0"/>
              <a:t>	</a:t>
            </a:r>
            <a:r>
              <a:rPr lang="en-GB" sz="2000" smtClean="0">
                <a:solidFill>
                  <a:srgbClr val="98A639"/>
                </a:solidFill>
              </a:rPr>
              <a:t>The </a:t>
            </a:r>
            <a:r>
              <a:rPr lang="en-GB" sz="2000">
                <a:solidFill>
                  <a:srgbClr val="98A639"/>
                </a:solidFill>
              </a:rPr>
              <a:t>rate at which a signal in a </a:t>
            </a:r>
            <a:r>
              <a:rPr lang="en-GB" sz="2000" smtClean="0">
                <a:solidFill>
                  <a:srgbClr val="98A639"/>
                </a:solidFill>
              </a:rPr>
              <a:t>	communications </a:t>
            </a:r>
            <a:r>
              <a:rPr lang="en-GB" sz="2000">
                <a:solidFill>
                  <a:srgbClr val="98A639"/>
                </a:solidFill>
              </a:rPr>
              <a:t>channel changes state</a:t>
            </a:r>
          </a:p>
          <a:p>
            <a:pPr>
              <a:tabLst>
                <a:tab pos="2062163" algn="l"/>
              </a:tabLst>
            </a:pPr>
            <a:r>
              <a:rPr lang="en-GB" b="1" smtClean="0"/>
              <a:t>Bit rate</a:t>
            </a:r>
            <a:r>
              <a:rPr lang="en-GB" sz="2000" smtClean="0"/>
              <a:t>	</a:t>
            </a:r>
            <a:r>
              <a:rPr lang="en-GB" sz="2000" smtClean="0">
                <a:solidFill>
                  <a:srgbClr val="98A639"/>
                </a:solidFill>
              </a:rPr>
              <a:t>The </a:t>
            </a:r>
            <a:r>
              <a:rPr lang="en-GB" sz="2000">
                <a:solidFill>
                  <a:srgbClr val="98A639"/>
                </a:solidFill>
              </a:rPr>
              <a:t>number of bits per second (bps) </a:t>
            </a:r>
            <a:r>
              <a:rPr lang="en-GB" sz="2000" smtClean="0">
                <a:solidFill>
                  <a:srgbClr val="98A639"/>
                </a:solidFill>
              </a:rPr>
              <a:t>that </a:t>
            </a:r>
            <a:r>
              <a:rPr lang="en-GB" sz="2000">
                <a:solidFill>
                  <a:srgbClr val="98A639"/>
                </a:solidFill>
              </a:rPr>
              <a:t>are </a:t>
            </a:r>
            <a:r>
              <a:rPr lang="en-GB" sz="2000" smtClean="0">
                <a:solidFill>
                  <a:srgbClr val="98A639"/>
                </a:solidFill>
              </a:rPr>
              <a:t>	transferred </a:t>
            </a:r>
            <a:r>
              <a:rPr lang="en-GB" sz="2000">
                <a:solidFill>
                  <a:srgbClr val="98A639"/>
                </a:solidFill>
              </a:rPr>
              <a:t>between devices</a:t>
            </a:r>
          </a:p>
          <a:p>
            <a:pPr>
              <a:tabLst>
                <a:tab pos="2062163" algn="l"/>
              </a:tabLst>
            </a:pPr>
            <a:r>
              <a:rPr lang="en-GB" b="1" smtClean="0"/>
              <a:t>Bandwidth</a:t>
            </a:r>
            <a:r>
              <a:rPr lang="en-GB" sz="2000" smtClean="0"/>
              <a:t>	</a:t>
            </a:r>
            <a:r>
              <a:rPr lang="en-GB" sz="2000" smtClean="0">
                <a:solidFill>
                  <a:srgbClr val="98A639"/>
                </a:solidFill>
              </a:rPr>
              <a:t>A </a:t>
            </a:r>
            <a:r>
              <a:rPr lang="en-GB" sz="2000">
                <a:solidFill>
                  <a:srgbClr val="98A639"/>
                </a:solidFill>
              </a:rPr>
              <a:t>measure of the maximum capacity of </a:t>
            </a:r>
            <a:r>
              <a:rPr lang="en-GB" sz="2000" smtClean="0">
                <a:solidFill>
                  <a:srgbClr val="98A639"/>
                </a:solidFill>
              </a:rPr>
              <a:t>a </a:t>
            </a:r>
            <a:r>
              <a:rPr lang="en-GB" sz="2000">
                <a:solidFill>
                  <a:srgbClr val="98A639"/>
                </a:solidFill>
              </a:rPr>
              <a:t>given </a:t>
            </a:r>
            <a:r>
              <a:rPr lang="en-GB" sz="2000" smtClean="0">
                <a:solidFill>
                  <a:srgbClr val="98A639"/>
                </a:solidFill>
              </a:rPr>
              <a:t>	communication </a:t>
            </a:r>
            <a:r>
              <a:rPr lang="en-GB" sz="2000">
                <a:solidFill>
                  <a:srgbClr val="98A639"/>
                </a:solidFill>
              </a:rPr>
              <a:t>channel, </a:t>
            </a:r>
            <a:r>
              <a:rPr lang="en-GB" sz="2000" smtClean="0">
                <a:solidFill>
                  <a:srgbClr val="98A639"/>
                </a:solidFill>
              </a:rPr>
              <a:t>usually measured </a:t>
            </a:r>
            <a:r>
              <a:rPr lang="en-GB" sz="2000">
                <a:solidFill>
                  <a:srgbClr val="98A639"/>
                </a:solidFill>
              </a:rPr>
              <a:t>in bps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8777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79" y="906233"/>
            <a:ext cx="8315217" cy="670772"/>
          </a:xfrm>
        </p:spPr>
        <p:txBody>
          <a:bodyPr/>
          <a:lstStyle/>
          <a:p>
            <a:r>
              <a:rPr lang="en-GB" smtClean="0"/>
              <a:t>Serial versus </a:t>
            </a:r>
            <a:r>
              <a:rPr lang="en-GB" dirty="0" smtClean="0"/>
              <a:t>Parallel data transmission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097023"/>
            <a:ext cx="7797230" cy="392495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/>
              <a:t>Serial data transmission: </a:t>
            </a:r>
            <a:r>
              <a:rPr lang="en-GB" dirty="0" smtClean="0"/>
              <a:t>bits are sent </a:t>
            </a:r>
            <a:r>
              <a:rPr lang="en-GB" dirty="0"/>
              <a:t>one after </a:t>
            </a:r>
            <a:r>
              <a:rPr lang="en-GB" dirty="0" smtClean="0"/>
              <a:t>another </a:t>
            </a:r>
            <a:r>
              <a:rPr lang="en-GB" dirty="0"/>
              <a:t>along the same data </a:t>
            </a:r>
            <a:r>
              <a:rPr lang="en-GB" dirty="0" smtClean="0"/>
              <a:t>line</a:t>
            </a:r>
          </a:p>
          <a:p>
            <a:pPr lvl="1"/>
            <a:r>
              <a:rPr lang="en-GB" dirty="0" smtClean="0"/>
              <a:t>This </a:t>
            </a:r>
            <a:r>
              <a:rPr lang="en-GB" dirty="0"/>
              <a:t>means that </a:t>
            </a:r>
            <a:r>
              <a:rPr lang="en-GB" dirty="0" smtClean="0"/>
              <a:t>only one line is needed to transmit data in one direction. (Two lines are required for two-way communication, plus a common signal ground wire)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b="1" dirty="0"/>
              <a:t>Parallel data transmission: </a:t>
            </a:r>
            <a:r>
              <a:rPr lang="en-GB" dirty="0" smtClean="0"/>
              <a:t>several bits (e.g. one byte of data) are sent simultaneously </a:t>
            </a:r>
            <a:r>
              <a:rPr lang="en-GB" dirty="0"/>
              <a:t>along separate </a:t>
            </a:r>
            <a:r>
              <a:rPr lang="en-GB" dirty="0" smtClean="0"/>
              <a:t>lines or channels </a:t>
            </a:r>
          </a:p>
          <a:p>
            <a:pPr lvl="1"/>
            <a:r>
              <a:rPr lang="en-GB" dirty="0" smtClean="0"/>
              <a:t>This </a:t>
            </a:r>
            <a:r>
              <a:rPr lang="en-GB" dirty="0"/>
              <a:t>means that an 8-bit </a:t>
            </a:r>
            <a:r>
              <a:rPr lang="en-GB" dirty="0" smtClean="0"/>
              <a:t>block of data will require 8 data channels, plus some extra for control information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4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short history of data communications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148114"/>
            <a:ext cx="7797230" cy="3657600"/>
          </a:xfrm>
        </p:spPr>
        <p:txBody>
          <a:bodyPr/>
          <a:lstStyle/>
          <a:p>
            <a:r>
              <a:rPr lang="en-GB" dirty="0" smtClean="0"/>
              <a:t>In the early days of computing, vast amounts of data were sent via </a:t>
            </a:r>
            <a:r>
              <a:rPr lang="en-GB" dirty="0" smtClean="0">
                <a:solidFill>
                  <a:srgbClr val="98A639"/>
                </a:solidFill>
              </a:rPr>
              <a:t>serial </a:t>
            </a:r>
            <a:r>
              <a:rPr lang="en-GB" dirty="0" smtClean="0"/>
              <a:t>connections</a:t>
            </a:r>
          </a:p>
          <a:p>
            <a:pPr lvl="1"/>
            <a:r>
              <a:rPr lang="en-GB" sz="1900" dirty="0" smtClean="0"/>
              <a:t>Using serial communication, </a:t>
            </a:r>
            <a:r>
              <a:rPr lang="en-GB" sz="1900" dirty="0"/>
              <a:t>b</a:t>
            </a:r>
            <a:r>
              <a:rPr lang="en-GB" sz="1900" dirty="0" smtClean="0"/>
              <a:t>its </a:t>
            </a:r>
            <a:r>
              <a:rPr lang="en-GB" sz="1900" dirty="0"/>
              <a:t>are sent one after the </a:t>
            </a:r>
            <a:r>
              <a:rPr lang="en-GB" sz="1900" dirty="0" smtClean="0"/>
              <a:t>other </a:t>
            </a:r>
          </a:p>
          <a:p>
            <a:pPr lvl="1"/>
            <a:r>
              <a:rPr lang="en-GB" sz="1900" dirty="0" smtClean="0"/>
              <a:t>For two-way communication, an extra line is required</a:t>
            </a:r>
          </a:p>
          <a:p>
            <a:pPr lvl="1"/>
            <a:r>
              <a:rPr lang="en-GB" sz="1900" dirty="0" smtClean="0"/>
              <a:t>Serial connections were reliable but slow</a:t>
            </a:r>
            <a:endParaRPr lang="en-GB" sz="1900" dirty="0"/>
          </a:p>
          <a:p>
            <a:endParaRPr lang="en-GB" dirty="0"/>
          </a:p>
        </p:txBody>
      </p:sp>
      <p:pic>
        <p:nvPicPr>
          <p:cNvPr id="1026" name="Picture 2" descr="C:\Users\Rob\AppData\Roaming\PixelMetrics\CaptureWiz\Temp\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80" y="4587217"/>
            <a:ext cx="7654636" cy="14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Parallel data transmission</a:t>
            </a:r>
            <a:endParaRPr lang="en-GB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Makers began using </a:t>
            </a:r>
            <a:r>
              <a:rPr lang="en-GB" dirty="0" smtClean="0">
                <a:solidFill>
                  <a:srgbClr val="98A639"/>
                </a:solidFill>
              </a:rPr>
              <a:t>parallel </a:t>
            </a:r>
            <a:r>
              <a:rPr lang="en-GB" dirty="0" smtClean="0"/>
              <a:t>connections</a:t>
            </a:r>
          </a:p>
          <a:p>
            <a:pPr lvl="1"/>
            <a:r>
              <a:rPr lang="en-GB" sz="2300" dirty="0" smtClean="0"/>
              <a:t>Multiple bits are sent simultaneously</a:t>
            </a:r>
            <a:br>
              <a:rPr lang="en-GB" sz="2300" dirty="0" smtClean="0"/>
            </a:b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/>
            </a:r>
            <a:br>
              <a:rPr lang="en-GB" sz="2300" dirty="0" smtClean="0"/>
            </a:br>
            <a:r>
              <a:rPr lang="en-GB" sz="2300" dirty="0" smtClean="0"/>
              <a:t/>
            </a:r>
            <a:br>
              <a:rPr lang="en-GB" sz="2300" dirty="0" smtClean="0"/>
            </a:br>
            <a:endParaRPr lang="en-GB" sz="2300" dirty="0" smtClean="0"/>
          </a:p>
          <a:p>
            <a:pPr marL="444500" lvl="1" indent="0">
              <a:buNone/>
            </a:pPr>
            <a:r>
              <a:rPr lang="en-GB" sz="2300" dirty="0" smtClean="0"/>
              <a:t/>
            </a:r>
            <a:br>
              <a:rPr lang="en-GB" sz="2300" dirty="0" smtClean="0"/>
            </a:br>
            <a:endParaRPr lang="en-GB" sz="2300" dirty="0" smtClean="0"/>
          </a:p>
          <a:p>
            <a:pPr lvl="1"/>
            <a:endParaRPr lang="en-GB" sz="2300" dirty="0" smtClean="0"/>
          </a:p>
          <a:p>
            <a:pPr lvl="1"/>
            <a:r>
              <a:rPr lang="en-GB" sz="2300" dirty="0" smtClean="0"/>
              <a:t>For two-way communication, twice the number of lines are required</a:t>
            </a:r>
            <a:endParaRPr lang="en-GB" sz="2300" dirty="0"/>
          </a:p>
        </p:txBody>
      </p:sp>
      <p:pic>
        <p:nvPicPr>
          <p:cNvPr id="2052" name="Picture 4" descr="C:\Users\Rob\AppData\Roaming\PixelMetrics\CaptureWiz\Tem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49" y="2804153"/>
            <a:ext cx="7586487" cy="26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3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Which do you think is </a:t>
            </a:r>
            <a:r>
              <a:rPr lang="en-GB" dirty="0" smtClean="0"/>
              <a:t>faster?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Serial, or</a:t>
            </a:r>
          </a:p>
          <a:p>
            <a:r>
              <a:rPr lang="en-GB" dirty="0" smtClean="0"/>
              <a:t>Parallel?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4680" y="1682885"/>
            <a:ext cx="5739319" cy="38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554"/>
            <a:ext cx="9144000" cy="620044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Problems with parallel data transmission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24279" y="2119086"/>
            <a:ext cx="8419721" cy="3038700"/>
          </a:xfrm>
        </p:spPr>
        <p:txBody>
          <a:bodyPr/>
          <a:lstStyle/>
          <a:p>
            <a:r>
              <a:rPr lang="en-GB" sz="2800" dirty="0" smtClean="0"/>
              <a:t>As speeds of transmission got higher and higher, parallel connections developed problems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1954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8248270" cy="670772"/>
          </a:xfrm>
        </p:spPr>
        <p:txBody>
          <a:bodyPr/>
          <a:lstStyle/>
          <a:p>
            <a:r>
              <a:rPr lang="en-GB" dirty="0" smtClean="0"/>
              <a:t>The problem </a:t>
            </a:r>
            <a:r>
              <a:rPr lang="en-GB" smtClean="0"/>
              <a:t>of skew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8936" y="4289898"/>
            <a:ext cx="7797230" cy="2009348"/>
          </a:xfrm>
        </p:spPr>
        <p:txBody>
          <a:bodyPr/>
          <a:lstStyle/>
          <a:p>
            <a:r>
              <a:rPr lang="en-GB" sz="2400" dirty="0" smtClean="0"/>
              <a:t>As each </a:t>
            </a:r>
            <a:r>
              <a:rPr lang="en-GB" sz="2400" dirty="0"/>
              <a:t>individual wire has slightly different properties, </a:t>
            </a:r>
            <a:r>
              <a:rPr lang="en-GB" sz="2400" dirty="0" smtClean="0"/>
              <a:t>bits travel </a:t>
            </a:r>
            <a:r>
              <a:rPr lang="en-GB" sz="2400" dirty="0"/>
              <a:t>at slightly different speeds </a:t>
            </a:r>
            <a:r>
              <a:rPr lang="en-GB" sz="2400" dirty="0" smtClean="0"/>
              <a:t>along each </a:t>
            </a:r>
            <a:r>
              <a:rPr lang="en-GB" sz="2400" dirty="0"/>
              <a:t>of the wires. </a:t>
            </a:r>
            <a:r>
              <a:rPr lang="en-GB" sz="2400" dirty="0" smtClean="0"/>
              <a:t>This </a:t>
            </a:r>
            <a:r>
              <a:rPr lang="en-GB" sz="2400" dirty="0"/>
              <a:t>produces a problem known as </a:t>
            </a:r>
            <a:r>
              <a:rPr lang="en-GB" sz="2400" b="1" dirty="0" smtClean="0">
                <a:solidFill>
                  <a:srgbClr val="98A639"/>
                </a:solidFill>
              </a:rPr>
              <a:t>skew</a:t>
            </a:r>
            <a:endParaRPr lang="en-GB" sz="2400" dirty="0" smtClean="0">
              <a:solidFill>
                <a:srgbClr val="98A639"/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GB" sz="1900" dirty="0" smtClean="0"/>
              <a:t>What </a:t>
            </a:r>
            <a:r>
              <a:rPr lang="en-GB" sz="1900" dirty="0"/>
              <a:t>does this tell us about </a:t>
            </a:r>
            <a:r>
              <a:rPr lang="en-GB" sz="1900" dirty="0" smtClean="0"/>
              <a:t>how and when </a:t>
            </a:r>
            <a:r>
              <a:rPr lang="en-GB" sz="1900" b="1" dirty="0"/>
              <a:t>parallel</a:t>
            </a:r>
            <a:r>
              <a:rPr lang="en-GB" sz="1900" dirty="0"/>
              <a:t> transmission </a:t>
            </a:r>
            <a:r>
              <a:rPr lang="en-GB" sz="1900" dirty="0" smtClean="0"/>
              <a:t>can be used? </a:t>
            </a:r>
          </a:p>
        </p:txBody>
      </p:sp>
      <p:pic>
        <p:nvPicPr>
          <p:cNvPr id="3074" name="Picture 2" descr="C:\Users\Rob\AppData\Roaming\PixelMetrics\CaptureWiz\Temp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1430" y="1670446"/>
            <a:ext cx="5675948" cy="24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6</Template>
  <TotalTime>375</TotalTime>
  <Words>1246</Words>
  <Application>Microsoft Office PowerPoint</Application>
  <PresentationFormat>On-screen Show (4:3)</PresentationFormat>
  <Paragraphs>186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Museo 100</vt:lpstr>
      <vt:lpstr>Museo900-Regular</vt:lpstr>
      <vt:lpstr>Museo 500</vt:lpstr>
      <vt:lpstr>Museo 700</vt:lpstr>
      <vt:lpstr>Museo 900</vt:lpstr>
      <vt:lpstr>Calibri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Leonora Sheppard</cp:lastModifiedBy>
  <cp:revision>29</cp:revision>
  <dcterms:created xsi:type="dcterms:W3CDTF">2015-07-23T10:55:14Z</dcterms:created>
  <dcterms:modified xsi:type="dcterms:W3CDTF">2015-08-17T12:10:30Z</dcterms:modified>
</cp:coreProperties>
</file>