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81" r:id="rId6"/>
    <p:sldId id="277" r:id="rId7"/>
    <p:sldId id="276" r:id="rId8"/>
    <p:sldId id="279" r:id="rId9"/>
    <p:sldId id="278" r:id="rId10"/>
    <p:sldId id="280" r:id="rId11"/>
    <p:sldId id="282" r:id="rId12"/>
    <p:sldId id="283" r:id="rId13"/>
    <p:sldId id="284" r:id="rId14"/>
    <p:sldId id="288" r:id="rId15"/>
    <p:sldId id="285" r:id="rId16"/>
    <p:sldId id="290" r:id="rId17"/>
    <p:sldId id="286" r:id="rId18"/>
    <p:sldId id="289"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E8AC3-6C13-49EA-BEBA-1C56128AE642}" vWet="4" dt="2024-01-17T14:12:38.075"/>
    <p1510:client id="{FD9305DE-7451-B74B-A196-61A365287EEA}" v="947" dt="2024-01-17T15:06:04.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7" autoAdjust="0"/>
    <p:restoredTop sz="94660"/>
  </p:normalViewPr>
  <p:slideViewPr>
    <p:cSldViewPr>
      <p:cViewPr>
        <p:scale>
          <a:sx n="118" d="100"/>
          <a:sy n="118" d="100"/>
        </p:scale>
        <p:origin x="400" y="59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1/8/2016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1/8/2016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ctrTitle"/>
          </p:nvPr>
        </p:nvSpPr>
        <p:spPr bwMode="white">
          <a:xfrm>
            <a:off x="1066800" y="3165763"/>
            <a:ext cx="10058400" cy="1711037"/>
          </a:xfrm>
        </p:spPr>
        <p:txBody>
          <a:bodyPr rtlCol="0" anchor="b">
            <a:normAutofit/>
          </a:bodyPr>
          <a:lstStyle>
            <a:lvl1pPr algn="l">
              <a:lnSpc>
                <a:spcPct val="80000"/>
              </a:lnSpc>
              <a:defRPr sz="5400">
                <a:solidFill>
                  <a:schemeClr val="tx1"/>
                </a:solidFill>
              </a:defRPr>
            </a:lvl1pPr>
          </a:lstStyle>
          <a:p>
            <a:pPr rtl="0"/>
            <a:r>
              <a:rPr lang="en-US"/>
              <a:t>Click to edit Master title style</a:t>
            </a:r>
            <a:endParaRPr lang="en-gb"/>
          </a:p>
        </p:txBody>
      </p:sp>
      <p:sp>
        <p:nvSpPr>
          <p:cNvPr id="3" name="Subtitle 2"/>
          <p:cNvSpPr>
            <a:spLocks noGrp="1"/>
          </p:cNvSpPr>
          <p:nvPr>
            <p:ph type="subTitle" idx="1"/>
          </p:nvPr>
        </p:nvSpPr>
        <p:spPr bwMode="white">
          <a:xfrm>
            <a:off x="1066800" y="4953000"/>
            <a:ext cx="10058400" cy="685800"/>
          </a:xfrm>
        </p:spPr>
        <p:txBody>
          <a:bodyPr rtlCol="0">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p:cNvSpPr>
            <a:spLocks noGrp="1"/>
          </p:cNvSpPr>
          <p:nvPr>
            <p:ph type="ftr" sz="quarter" idx="11"/>
          </p:nvPr>
        </p:nvSpPr>
        <p:spPr/>
        <p:txBody>
          <a:bodyPr rtlCol="0"/>
          <a:lstStyle/>
          <a:p>
            <a:pPr rtl="0"/>
            <a:endParaRPr lang="en-US"/>
          </a:p>
        </p:txBody>
      </p:sp>
      <p:sp>
        <p:nvSpPr>
          <p:cNvPr id="4" name="Date Placeholder 3"/>
          <p:cNvSpPr>
            <a:spLocks noGrp="1"/>
          </p:cNvSpPr>
          <p:nvPr>
            <p:ph type="dt" sz="half" idx="10"/>
          </p:nvPr>
        </p:nvSpPr>
        <p:spPr/>
        <p:txBody>
          <a:bodyPr rtlCol="0"/>
          <a:lstStyle/>
          <a:p>
            <a:pPr rtl="0"/>
            <a:r>
              <a:rPr lang="en-US"/>
              <a:t>1/8/2016</a:t>
            </a:r>
          </a:p>
        </p:txBody>
      </p:sp>
      <p:sp>
        <p:nvSpPr>
          <p:cNvPr id="6" name="Slide Number Placeholder 5"/>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rtlCol="0"/>
          <a:lstStyle/>
          <a:p>
            <a:pPr rtl="0"/>
            <a:r>
              <a:rPr lang="en-US"/>
              <a:t>Click to edit Master title style</a:t>
            </a:r>
            <a:endParaRPr lang="en-gb"/>
          </a:p>
        </p:txBody>
      </p:sp>
      <p:sp>
        <p:nvSpPr>
          <p:cNvPr id="3" name="Vertical Text Placeholder 2"/>
          <p:cNvSpPr>
            <a:spLocks noGrp="1"/>
          </p:cNvSpPr>
          <p:nvPr>
            <p:ph type="body" orient="vert" idx="1"/>
          </p:nvPr>
        </p:nvSpPr>
        <p:spPr>
          <a:xfrm>
            <a:off x="1524000" y="457199"/>
            <a:ext cx="7048500" cy="563880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p:cNvSpPr>
            <a:spLocks noGrp="1"/>
          </p:cNvSpPr>
          <p:nvPr>
            <p:ph type="ftr" sz="quarter" idx="11"/>
          </p:nvPr>
        </p:nvSpPr>
        <p:spPr/>
        <p:txBody>
          <a:bodyPr rtlCol="0"/>
          <a:lstStyle/>
          <a:p>
            <a:pPr rtl="0"/>
            <a:endParaRPr lang="en-US"/>
          </a:p>
        </p:txBody>
      </p:sp>
      <p:sp>
        <p:nvSpPr>
          <p:cNvPr id="4" name="Date Placeholder 3"/>
          <p:cNvSpPr>
            <a:spLocks noGrp="1"/>
          </p:cNvSpPr>
          <p:nvPr>
            <p:ph type="dt" sz="half" idx="10"/>
          </p:nvPr>
        </p:nvSpPr>
        <p:spPr/>
        <p:txBody>
          <a:bodyPr rtlCol="0"/>
          <a:lstStyle/>
          <a:p>
            <a:pPr rtl="0"/>
            <a:r>
              <a:rPr lang="en-US"/>
              <a:t>1/8/2016</a:t>
            </a:r>
          </a:p>
        </p:txBody>
      </p:sp>
      <p:sp>
        <p:nvSpPr>
          <p:cNvPr id="6" name="Slide Number Placeholder 5"/>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sp>
        <p:nvSpPr>
          <p:cNvPr id="3" name="Content Placeholder 2"/>
          <p:cNvSpPr>
            <a:spLocks noGrp="1"/>
          </p:cNvSpPr>
          <p:nvPr>
            <p:ph idx="1"/>
          </p:nvPr>
        </p:nvSpPr>
        <p:spPr/>
        <p:txBody>
          <a:bodyPr rtlCol="0"/>
          <a:lstStyle>
            <a:lvl5pPr>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p:cNvSpPr>
            <a:spLocks noGrp="1"/>
          </p:cNvSpPr>
          <p:nvPr>
            <p:ph type="ftr" sz="quarter" idx="11"/>
          </p:nvPr>
        </p:nvSpPr>
        <p:spPr/>
        <p:txBody>
          <a:bodyPr rtlCol="0"/>
          <a:lstStyle/>
          <a:p>
            <a:pPr rtl="0"/>
            <a:endParaRPr lang="en-US" dirty="0"/>
          </a:p>
        </p:txBody>
      </p:sp>
      <p:sp>
        <p:nvSpPr>
          <p:cNvPr id="4" name="Date Placeholder 3"/>
          <p:cNvSpPr>
            <a:spLocks noGrp="1"/>
          </p:cNvSpPr>
          <p:nvPr>
            <p:ph type="dt" sz="half" idx="10"/>
          </p:nvPr>
        </p:nvSpPr>
        <p:spPr/>
        <p:txBody>
          <a:bodyPr rtlCol="0"/>
          <a:lstStyle/>
          <a:p>
            <a:pPr rtl="0"/>
            <a:r>
              <a:rPr lang="en-US"/>
              <a:t>1/8/2016</a:t>
            </a:r>
          </a:p>
        </p:txBody>
      </p:sp>
      <p:sp>
        <p:nvSpPr>
          <p:cNvPr id="6" name="Slide Number Placeholder 5"/>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rtlCol="0" anchor="b">
            <a:normAutofit/>
          </a:bodyPr>
          <a:lstStyle>
            <a:lvl1pPr>
              <a:defRPr sz="5400">
                <a:solidFill>
                  <a:schemeClr val="tx1"/>
                </a:solidFill>
              </a:defRPr>
            </a:lvl1pPr>
          </a:lstStyle>
          <a:p>
            <a:pPr rtl="0"/>
            <a:r>
              <a:rPr lang="en-US"/>
              <a:t>Click to edit Master title style</a:t>
            </a:r>
            <a:endParaRPr lang="en-gb"/>
          </a:p>
        </p:txBody>
      </p:sp>
      <p:sp>
        <p:nvSpPr>
          <p:cNvPr id="3" name="Text Placeholder 2"/>
          <p:cNvSpPr>
            <a:spLocks noGrp="1"/>
          </p:cNvSpPr>
          <p:nvPr>
            <p:ph type="body" idx="1"/>
          </p:nvPr>
        </p:nvSpPr>
        <p:spPr>
          <a:xfrm>
            <a:off x="1524000" y="4589463"/>
            <a:ext cx="9144000" cy="1506537"/>
          </a:xfrm>
        </p:spPr>
        <p:txBody>
          <a:bodyPr rtlCol="0">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sp>
        <p:nvSpPr>
          <p:cNvPr id="3" name="Content Placeholder 2"/>
          <p:cNvSpPr>
            <a:spLocks noGrp="1"/>
          </p:cNvSpPr>
          <p:nvPr>
            <p:ph sz="half" idx="1"/>
          </p:nvPr>
        </p:nvSpPr>
        <p:spPr>
          <a:xfrm>
            <a:off x="1524000" y="1825625"/>
            <a:ext cx="4343400" cy="4270375"/>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p:cNvSpPr>
            <a:spLocks noGrp="1"/>
          </p:cNvSpPr>
          <p:nvPr>
            <p:ph sz="half" idx="2"/>
          </p:nvPr>
        </p:nvSpPr>
        <p:spPr>
          <a:xfrm>
            <a:off x="6324600" y="1825625"/>
            <a:ext cx="4343400" cy="4270375"/>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p:cNvSpPr>
            <a:spLocks noGrp="1"/>
          </p:cNvSpPr>
          <p:nvPr>
            <p:ph type="ftr" sz="quarter" idx="11"/>
          </p:nvPr>
        </p:nvSpPr>
        <p:spPr/>
        <p:txBody>
          <a:bodyPr rtlCol="0"/>
          <a:lstStyle/>
          <a:p>
            <a:pPr rtl="0"/>
            <a:endParaRPr lang="en-US"/>
          </a:p>
        </p:txBody>
      </p:sp>
      <p:sp>
        <p:nvSpPr>
          <p:cNvPr id="5" name="Date Placeholder 4"/>
          <p:cNvSpPr>
            <a:spLocks noGrp="1"/>
          </p:cNvSpPr>
          <p:nvPr>
            <p:ph type="dt" sz="half" idx="10"/>
          </p:nvPr>
        </p:nvSpPr>
        <p:spPr/>
        <p:txBody>
          <a:bodyPr rtlCol="0"/>
          <a:lstStyle/>
          <a:p>
            <a:pPr rtl="0"/>
            <a:r>
              <a:rPr lang="en-US"/>
              <a:t>1/8/2016</a:t>
            </a:r>
          </a:p>
        </p:txBody>
      </p:sp>
      <p:sp>
        <p:nvSpPr>
          <p:cNvPr id="7" name="Slide Number Placeholder 6"/>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sp>
        <p:nvSpPr>
          <p:cNvPr id="3" name="Text Placeholder 2"/>
          <p:cNvSpPr>
            <a:spLocks noGrp="1"/>
          </p:cNvSpPr>
          <p:nvPr>
            <p:ph type="body" idx="1"/>
          </p:nvPr>
        </p:nvSpPr>
        <p:spPr>
          <a:xfrm>
            <a:off x="1527048" y="1828800"/>
            <a:ext cx="4343400" cy="685800"/>
          </a:xfrm>
        </p:spPr>
        <p:txBody>
          <a:bodyPr rtlCol="0"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327648" y="1828800"/>
            <a:ext cx="4343400" cy="685800"/>
          </a:xfrm>
        </p:spPr>
        <p:txBody>
          <a:bodyPr rtlCol="0"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p:cNvSpPr>
            <a:spLocks noGrp="1"/>
          </p:cNvSpPr>
          <p:nvPr>
            <p:ph type="ftr" sz="quarter" idx="11"/>
          </p:nvPr>
        </p:nvSpPr>
        <p:spPr/>
        <p:txBody>
          <a:bodyPr rtlCol="0"/>
          <a:lstStyle/>
          <a:p>
            <a:pPr rtl="0"/>
            <a:endParaRPr lang="en-US"/>
          </a:p>
        </p:txBody>
      </p:sp>
      <p:sp>
        <p:nvSpPr>
          <p:cNvPr id="7" name="Date Placeholder 6"/>
          <p:cNvSpPr>
            <a:spLocks noGrp="1"/>
          </p:cNvSpPr>
          <p:nvPr>
            <p:ph type="dt" sz="half" idx="10"/>
          </p:nvPr>
        </p:nvSpPr>
        <p:spPr/>
        <p:txBody>
          <a:bodyPr rtlCol="0"/>
          <a:lstStyle/>
          <a:p>
            <a:pPr rtl="0"/>
            <a:r>
              <a:rPr lang="en-US"/>
              <a:t>1/8/2016</a:t>
            </a:r>
          </a:p>
        </p:txBody>
      </p:sp>
      <p:sp>
        <p:nvSpPr>
          <p:cNvPr id="9" name="Slide Number Placeholder 8"/>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sp>
        <p:nvSpPr>
          <p:cNvPr id="4" name="Footer Placeholder 3"/>
          <p:cNvSpPr>
            <a:spLocks noGrp="1"/>
          </p:cNvSpPr>
          <p:nvPr>
            <p:ph type="ftr" sz="quarter" idx="11"/>
          </p:nvPr>
        </p:nvSpPr>
        <p:spPr/>
        <p:txBody>
          <a:bodyPr rtlCol="0"/>
          <a:lstStyle/>
          <a:p>
            <a:pPr rtl="0"/>
            <a:endParaRPr lang="en-US"/>
          </a:p>
        </p:txBody>
      </p:sp>
      <p:sp>
        <p:nvSpPr>
          <p:cNvPr id="3" name="Date Placeholder 2"/>
          <p:cNvSpPr>
            <a:spLocks noGrp="1"/>
          </p:cNvSpPr>
          <p:nvPr>
            <p:ph type="dt" sz="half" idx="10"/>
          </p:nvPr>
        </p:nvSpPr>
        <p:spPr/>
        <p:txBody>
          <a:bodyPr rtlCol="0"/>
          <a:lstStyle/>
          <a:p>
            <a:pPr rtl="0"/>
            <a:r>
              <a:rPr lang="en-US"/>
              <a:t>1/8/2016</a:t>
            </a:r>
          </a:p>
        </p:txBody>
      </p:sp>
      <p:sp>
        <p:nvSpPr>
          <p:cNvPr id="5" name="Slide Number Placeholder 4"/>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endParaRPr lang="en-US"/>
          </a:p>
        </p:txBody>
      </p:sp>
      <p:sp>
        <p:nvSpPr>
          <p:cNvPr id="2" name="Date Placeholder 1"/>
          <p:cNvSpPr>
            <a:spLocks noGrp="1"/>
          </p:cNvSpPr>
          <p:nvPr>
            <p:ph type="dt" sz="half" idx="10"/>
          </p:nvPr>
        </p:nvSpPr>
        <p:spPr/>
        <p:txBody>
          <a:bodyPr rtlCol="0"/>
          <a:lstStyle/>
          <a:p>
            <a:pPr rtl="0"/>
            <a:r>
              <a:rPr lang="en-US"/>
              <a:t>1/8/2016</a:t>
            </a:r>
          </a:p>
        </p:txBody>
      </p:sp>
      <p:sp>
        <p:nvSpPr>
          <p:cNvPr id="4" name="Slide Number Placeholder 3"/>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rtlCol="0" anchor="b">
            <a:normAutofit/>
          </a:bodyPr>
          <a:lstStyle>
            <a:lvl1pPr>
              <a:defRPr sz="3400"/>
            </a:lvl1pPr>
          </a:lstStyle>
          <a:p>
            <a:pPr rtl="0"/>
            <a:r>
              <a:rPr lang="en-US"/>
              <a:t>Click to edit Master title style</a:t>
            </a:r>
            <a:endParaRPr lang="en-gb"/>
          </a:p>
        </p:txBody>
      </p:sp>
      <p:sp>
        <p:nvSpPr>
          <p:cNvPr id="3" name="Content Placeholder 2"/>
          <p:cNvSpPr>
            <a:spLocks noGrp="1"/>
          </p:cNvSpPr>
          <p:nvPr>
            <p:ph idx="1"/>
          </p:nvPr>
        </p:nvSpPr>
        <p:spPr>
          <a:xfrm>
            <a:off x="760412" y="762000"/>
            <a:ext cx="6400800" cy="5334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p:cNvSpPr>
            <a:spLocks noGrp="1"/>
          </p:cNvSpPr>
          <p:nvPr>
            <p:ph type="body" sz="half" idx="2"/>
          </p:nvPr>
        </p:nvSpPr>
        <p:spPr>
          <a:xfrm>
            <a:off x="8001039" y="3429000"/>
            <a:ext cx="3124161" cy="1828800"/>
          </a:xfrm>
        </p:spPr>
        <p:txBody>
          <a:bodyPr rtlCol="0"/>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6" name="Footer Placeholder 5"/>
          <p:cNvSpPr>
            <a:spLocks noGrp="1"/>
          </p:cNvSpPr>
          <p:nvPr>
            <p:ph type="ftr" sz="quarter" idx="11"/>
          </p:nvPr>
        </p:nvSpPr>
        <p:spPr/>
        <p:txBody>
          <a:bodyPr rtlCol="0"/>
          <a:lstStyle/>
          <a:p>
            <a:pPr rtl="0"/>
            <a:endParaRPr lang="en-US"/>
          </a:p>
        </p:txBody>
      </p:sp>
      <p:sp>
        <p:nvSpPr>
          <p:cNvPr id="5" name="Date Placeholder 4"/>
          <p:cNvSpPr>
            <a:spLocks noGrp="1"/>
          </p:cNvSpPr>
          <p:nvPr>
            <p:ph type="dt" sz="half" idx="10"/>
          </p:nvPr>
        </p:nvSpPr>
        <p:spPr/>
        <p:txBody>
          <a:bodyPr rtlCol="0"/>
          <a:lstStyle/>
          <a:p>
            <a:pPr rtl="0"/>
            <a:r>
              <a:rPr lang="en-US"/>
              <a:t>1/8/2016</a:t>
            </a:r>
          </a:p>
        </p:txBody>
      </p:sp>
      <p:sp>
        <p:nvSpPr>
          <p:cNvPr id="7" name="Slide Number Placeholder 6"/>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rtlCol="0" anchor="b">
            <a:normAutofit/>
          </a:bodyPr>
          <a:lstStyle>
            <a:lvl1pPr>
              <a:defRPr sz="3400"/>
            </a:lvl1pPr>
          </a:lstStyle>
          <a:p>
            <a:pPr rtl="0"/>
            <a:r>
              <a:rPr lang="en-US"/>
              <a:t>Click to edit Master title style</a:t>
            </a:r>
            <a:endParaRPr lang="en-gb"/>
          </a:p>
        </p:txBody>
      </p:sp>
      <p:sp>
        <p:nvSpPr>
          <p:cNvPr id="3" name="Picture Placeholder 2"/>
          <p:cNvSpPr>
            <a:spLocks noGrp="1"/>
          </p:cNvSpPr>
          <p:nvPr>
            <p:ph type="pic" idx="1"/>
          </p:nvPr>
        </p:nvSpPr>
        <p:spPr>
          <a:xfrm>
            <a:off x="781251" y="777240"/>
            <a:ext cx="6400800" cy="530352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p:cNvSpPr>
            <a:spLocks noGrp="1"/>
          </p:cNvSpPr>
          <p:nvPr>
            <p:ph type="body" sz="half" idx="2"/>
          </p:nvPr>
        </p:nvSpPr>
        <p:spPr>
          <a:xfrm>
            <a:off x="7997952" y="3429000"/>
            <a:ext cx="3127248" cy="1828800"/>
          </a:xfrm>
        </p:spPr>
        <p:txBody>
          <a:bodyPr rtlCol="0"/>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p>
        </p:txBody>
      </p:sp>
      <p:sp>
        <p:nvSpPr>
          <p:cNvPr id="6" name="Footer Placeholder 5"/>
          <p:cNvSpPr>
            <a:spLocks noGrp="1"/>
          </p:cNvSpPr>
          <p:nvPr>
            <p:ph type="ftr" sz="quarter" idx="11"/>
          </p:nvPr>
        </p:nvSpPr>
        <p:spPr/>
        <p:txBody>
          <a:bodyPr rtlCol="0"/>
          <a:lstStyle/>
          <a:p>
            <a:pPr rtl="0"/>
            <a:endParaRPr lang="en-US"/>
          </a:p>
        </p:txBody>
      </p:sp>
      <p:sp>
        <p:nvSpPr>
          <p:cNvPr id="5" name="Date Placeholder 4"/>
          <p:cNvSpPr>
            <a:spLocks noGrp="1"/>
          </p:cNvSpPr>
          <p:nvPr>
            <p:ph type="dt" sz="half" idx="10"/>
          </p:nvPr>
        </p:nvSpPr>
        <p:spPr/>
        <p:txBody>
          <a:bodyPr rtlCol="0"/>
          <a:lstStyle/>
          <a:p>
            <a:pPr rtl="0"/>
            <a:r>
              <a:rPr lang="en-US"/>
              <a:t>1/8/2016</a:t>
            </a:r>
          </a:p>
        </p:txBody>
      </p:sp>
      <p:sp>
        <p:nvSpPr>
          <p:cNvPr id="7" name="Slide Number Placeholder 6"/>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pPr rtl="0"/>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pPr rtl="0"/>
            <a:r>
              <a:rPr lang="en-US"/>
              <a:t>1/8/2016</a:t>
            </a:r>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pPr rtl="0"/>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Ch.15 </a:t>
            </a:r>
            <a:endParaRPr dirty="0"/>
          </a:p>
        </p:txBody>
      </p:sp>
      <p:sp>
        <p:nvSpPr>
          <p:cNvPr id="3" name="Subtitle 2"/>
          <p:cNvSpPr>
            <a:spLocks noGrp="1"/>
          </p:cNvSpPr>
          <p:nvPr>
            <p:ph type="subTitle" idx="1"/>
          </p:nvPr>
        </p:nvSpPr>
        <p:spPr/>
        <p:txBody>
          <a:bodyPr rtlCol="0"/>
          <a:lstStyle/>
          <a:p>
            <a:pPr rtl="0"/>
            <a:r>
              <a:rPr lang="en-GB" dirty="0"/>
              <a:t>Hardware</a:t>
            </a:r>
            <a:endParaRPr dirty="0"/>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E8FC-765E-3A0B-6E1F-4E3C943CD33F}"/>
              </a:ext>
            </a:extLst>
          </p:cNvPr>
          <p:cNvSpPr>
            <a:spLocks noGrp="1"/>
          </p:cNvSpPr>
          <p:nvPr>
            <p:ph type="title"/>
          </p:nvPr>
        </p:nvSpPr>
        <p:spPr/>
        <p:txBody>
          <a:bodyPr/>
          <a:lstStyle/>
          <a:p>
            <a:r>
              <a:rPr lang="en-US" dirty="0"/>
              <a:t>Pipelining</a:t>
            </a:r>
          </a:p>
        </p:txBody>
      </p:sp>
      <p:sp>
        <p:nvSpPr>
          <p:cNvPr id="3" name="Content Placeholder 2">
            <a:extLst>
              <a:ext uri="{FF2B5EF4-FFF2-40B4-BE49-F238E27FC236}">
                <a16:creationId xmlns:a16="http://schemas.microsoft.com/office/drawing/2014/main" id="{EC23EE4B-61F5-1808-D99C-A344602DA145}"/>
              </a:ext>
            </a:extLst>
          </p:cNvPr>
          <p:cNvSpPr>
            <a:spLocks noGrp="1"/>
          </p:cNvSpPr>
          <p:nvPr>
            <p:ph idx="1"/>
          </p:nvPr>
        </p:nvSpPr>
        <p:spPr/>
        <p:txBody>
          <a:bodyPr/>
          <a:lstStyle/>
          <a:p>
            <a:r>
              <a:rPr lang="en-GB" dirty="0"/>
              <a:t>To understand how this works, we need to split up the execution of a given instruction into its five stages</a:t>
            </a:r>
            <a:endParaRPr lang="en-US" dirty="0"/>
          </a:p>
          <a:p>
            <a:pPr marL="457200" indent="-457200">
              <a:buFont typeface="+mj-lt"/>
              <a:buAutoNum type="arabicPeriod"/>
            </a:pPr>
            <a:r>
              <a:rPr lang="en-GB" dirty="0"/>
              <a:t>Instruction fetch cycle (IF) </a:t>
            </a:r>
          </a:p>
          <a:p>
            <a:pPr marL="457200" indent="-457200">
              <a:buFont typeface="+mj-lt"/>
              <a:buAutoNum type="arabicPeriod"/>
            </a:pPr>
            <a:r>
              <a:rPr lang="en-GB" dirty="0"/>
              <a:t>Instruction decode cycle (ID) </a:t>
            </a:r>
          </a:p>
          <a:p>
            <a:pPr marL="457200" indent="-457200">
              <a:buFont typeface="+mj-lt"/>
              <a:buAutoNum type="arabicPeriod"/>
            </a:pPr>
            <a:r>
              <a:rPr lang="en-GB" dirty="0"/>
              <a:t>Operand fetch cycle (OF) </a:t>
            </a:r>
          </a:p>
          <a:p>
            <a:pPr marL="457200" indent="-457200">
              <a:buFont typeface="+mj-lt"/>
              <a:buAutoNum type="arabicPeriod"/>
            </a:pPr>
            <a:r>
              <a:rPr lang="en-GB" dirty="0"/>
              <a:t>Instruction execution cycle (IE) </a:t>
            </a:r>
          </a:p>
          <a:p>
            <a:pPr marL="457200" indent="-457200">
              <a:buFont typeface="+mj-lt"/>
              <a:buAutoNum type="arabicPeriod"/>
            </a:pPr>
            <a:r>
              <a:rPr lang="en-GB" dirty="0"/>
              <a:t>Writeback result process (WB)</a:t>
            </a:r>
            <a:endParaRPr lang="en-US" dirty="0"/>
          </a:p>
        </p:txBody>
      </p:sp>
      <p:pic>
        <p:nvPicPr>
          <p:cNvPr id="4" name="Content Placeholder 3">
            <a:extLst>
              <a:ext uri="{FF2B5EF4-FFF2-40B4-BE49-F238E27FC236}">
                <a16:creationId xmlns:a16="http://schemas.microsoft.com/office/drawing/2014/main" id="{9CD30697-5E35-DB39-7D5F-2771AE679D37}"/>
              </a:ext>
            </a:extLst>
          </p:cNvPr>
          <p:cNvPicPr>
            <a:picLocks noChangeAspect="1"/>
          </p:cNvPicPr>
          <p:nvPr/>
        </p:nvPicPr>
        <p:blipFill>
          <a:blip r:embed="rId2"/>
          <a:stretch>
            <a:fillRect/>
          </a:stretch>
        </p:blipFill>
        <p:spPr>
          <a:xfrm>
            <a:off x="5591944" y="2708920"/>
            <a:ext cx="6261100" cy="2184400"/>
          </a:xfrm>
          <a:prstGeom prst="rect">
            <a:avLst/>
          </a:prstGeom>
        </p:spPr>
      </p:pic>
    </p:spTree>
    <p:extLst>
      <p:ext uri="{BB962C8B-B14F-4D97-AF65-F5344CB8AC3E}">
        <p14:creationId xmlns:p14="http://schemas.microsoft.com/office/powerpoint/2010/main" val="51832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56D8-72B4-6520-5F72-364C3D38853F}"/>
              </a:ext>
            </a:extLst>
          </p:cNvPr>
          <p:cNvSpPr>
            <a:spLocks noGrp="1"/>
          </p:cNvSpPr>
          <p:nvPr>
            <p:ph type="title"/>
          </p:nvPr>
        </p:nvSpPr>
        <p:spPr/>
        <p:txBody>
          <a:bodyPr/>
          <a:lstStyle/>
          <a:p>
            <a:r>
              <a:rPr lang="en-US" dirty="0"/>
              <a:t>Parallel processing</a:t>
            </a:r>
          </a:p>
        </p:txBody>
      </p:sp>
      <p:sp>
        <p:nvSpPr>
          <p:cNvPr id="3" name="Text Placeholder 2">
            <a:extLst>
              <a:ext uri="{FF2B5EF4-FFF2-40B4-BE49-F238E27FC236}">
                <a16:creationId xmlns:a16="http://schemas.microsoft.com/office/drawing/2014/main" id="{B3D010DB-5907-C6AD-9E90-7F39ED1FF5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659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5EEC-6627-187E-953E-4659513B1FCA}"/>
              </a:ext>
            </a:extLst>
          </p:cNvPr>
          <p:cNvSpPr>
            <a:spLocks noGrp="1"/>
          </p:cNvSpPr>
          <p:nvPr>
            <p:ph type="title"/>
          </p:nvPr>
        </p:nvSpPr>
        <p:spPr/>
        <p:txBody>
          <a:bodyPr/>
          <a:lstStyle/>
          <a:p>
            <a:r>
              <a:rPr lang="en-GB" dirty="0"/>
              <a:t>SISD (single instruction single data)</a:t>
            </a:r>
            <a:endParaRPr lang="en-US" dirty="0"/>
          </a:p>
        </p:txBody>
      </p:sp>
      <p:sp>
        <p:nvSpPr>
          <p:cNvPr id="6" name="Content Placeholder 5">
            <a:extLst>
              <a:ext uri="{FF2B5EF4-FFF2-40B4-BE49-F238E27FC236}">
                <a16:creationId xmlns:a16="http://schemas.microsoft.com/office/drawing/2014/main" id="{310CA149-9F72-C0D0-3F07-87D217EB994E}"/>
              </a:ext>
            </a:extLst>
          </p:cNvPr>
          <p:cNvSpPr>
            <a:spLocks noGrp="1"/>
          </p:cNvSpPr>
          <p:nvPr>
            <p:ph idx="1"/>
          </p:nvPr>
        </p:nvSpPr>
        <p:spPr/>
        <p:txBody>
          <a:bodyPr/>
          <a:lstStyle/>
          <a:p>
            <a:r>
              <a:rPr lang="en-GB" dirty="0"/>
              <a:t>SISD uses a single processor that can handle a single instruction;</a:t>
            </a:r>
          </a:p>
          <a:p>
            <a:r>
              <a:rPr lang="en-GB" dirty="0"/>
              <a:t>and which also uses one data source at a time. </a:t>
            </a:r>
          </a:p>
          <a:p>
            <a:r>
              <a:rPr lang="en-GB" dirty="0"/>
              <a:t>Each task is processed in a sequential order. </a:t>
            </a:r>
          </a:p>
          <a:p>
            <a:r>
              <a:rPr lang="en-GB" dirty="0"/>
              <a:t>Since there is a single processor, this architecture </a:t>
            </a:r>
            <a:r>
              <a:rPr lang="en-GB" b="1" u="sng" dirty="0"/>
              <a:t>does not</a:t>
            </a:r>
            <a:r>
              <a:rPr lang="en-GB" b="1" dirty="0"/>
              <a:t> </a:t>
            </a:r>
            <a:r>
              <a:rPr lang="en-GB" dirty="0"/>
              <a:t>allow for parallel processing. </a:t>
            </a:r>
          </a:p>
        </p:txBody>
      </p:sp>
    </p:spTree>
    <p:extLst>
      <p:ext uri="{BB962C8B-B14F-4D97-AF65-F5344CB8AC3E}">
        <p14:creationId xmlns:p14="http://schemas.microsoft.com/office/powerpoint/2010/main" val="41318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4760-6258-B492-98E7-61A1D0529946}"/>
              </a:ext>
            </a:extLst>
          </p:cNvPr>
          <p:cNvSpPr>
            <a:spLocks noGrp="1"/>
          </p:cNvSpPr>
          <p:nvPr>
            <p:ph type="title"/>
          </p:nvPr>
        </p:nvSpPr>
        <p:spPr/>
        <p:txBody>
          <a:bodyPr/>
          <a:lstStyle/>
          <a:p>
            <a:r>
              <a:rPr lang="en-US" dirty="0"/>
              <a:t>SISD – use cases</a:t>
            </a:r>
          </a:p>
        </p:txBody>
      </p:sp>
      <p:sp>
        <p:nvSpPr>
          <p:cNvPr id="3" name="Content Placeholder 2">
            <a:extLst>
              <a:ext uri="{FF2B5EF4-FFF2-40B4-BE49-F238E27FC236}">
                <a16:creationId xmlns:a16="http://schemas.microsoft.com/office/drawing/2014/main" id="{92D2F156-D002-10F0-4AD1-A62812152ED8}"/>
              </a:ext>
            </a:extLst>
          </p:cNvPr>
          <p:cNvSpPr>
            <a:spLocks noGrp="1"/>
          </p:cNvSpPr>
          <p:nvPr>
            <p:ph idx="1"/>
          </p:nvPr>
        </p:nvSpPr>
        <p:spPr/>
        <p:txBody>
          <a:bodyPr/>
          <a:lstStyle/>
          <a:p>
            <a:pPr marL="0" indent="0">
              <a:buNone/>
            </a:pPr>
            <a:r>
              <a:rPr lang="en-GB" dirty="0"/>
              <a:t>It is most commonly found in applications such as early personal computers.</a:t>
            </a:r>
            <a:endParaRPr lang="en-US" dirty="0"/>
          </a:p>
          <a:p>
            <a:endParaRPr lang="en-US" dirty="0"/>
          </a:p>
        </p:txBody>
      </p:sp>
    </p:spTree>
    <p:extLst>
      <p:ext uri="{BB962C8B-B14F-4D97-AF65-F5344CB8AC3E}">
        <p14:creationId xmlns:p14="http://schemas.microsoft.com/office/powerpoint/2010/main" val="310454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2A5E-6670-EE6B-2CB1-2A1E2C2BAF04}"/>
              </a:ext>
            </a:extLst>
          </p:cNvPr>
          <p:cNvSpPr>
            <a:spLocks noGrp="1"/>
          </p:cNvSpPr>
          <p:nvPr>
            <p:ph type="title"/>
          </p:nvPr>
        </p:nvSpPr>
        <p:spPr>
          <a:xfrm>
            <a:off x="1524000" y="457200"/>
            <a:ext cx="9144000" cy="1143000"/>
          </a:xfrm>
        </p:spPr>
        <p:txBody>
          <a:bodyPr anchor="b">
            <a:normAutofit/>
          </a:bodyPr>
          <a:lstStyle/>
          <a:p>
            <a:r>
              <a:rPr lang="en-GB" dirty="0"/>
              <a:t>SISD (single instruction single data)</a:t>
            </a:r>
            <a:endParaRPr lang="en-US" dirty="0"/>
          </a:p>
        </p:txBody>
      </p:sp>
      <p:pic>
        <p:nvPicPr>
          <p:cNvPr id="4" name="Picture 3">
            <a:extLst>
              <a:ext uri="{FF2B5EF4-FFF2-40B4-BE49-F238E27FC236}">
                <a16:creationId xmlns:a16="http://schemas.microsoft.com/office/drawing/2014/main" id="{F196DD1F-B60B-E327-8A38-D086F59F8FF0}"/>
              </a:ext>
            </a:extLst>
          </p:cNvPr>
          <p:cNvPicPr>
            <a:picLocks noChangeAspect="1"/>
          </p:cNvPicPr>
          <p:nvPr/>
        </p:nvPicPr>
        <p:blipFill>
          <a:blip r:embed="rId2"/>
          <a:stretch>
            <a:fillRect/>
          </a:stretch>
        </p:blipFill>
        <p:spPr>
          <a:xfrm>
            <a:off x="1524000" y="2876550"/>
            <a:ext cx="9144000" cy="2171699"/>
          </a:xfrm>
          <a:prstGeom prst="rect">
            <a:avLst/>
          </a:prstGeom>
          <a:noFill/>
        </p:spPr>
      </p:pic>
    </p:spTree>
    <p:extLst>
      <p:ext uri="{BB962C8B-B14F-4D97-AF65-F5344CB8AC3E}">
        <p14:creationId xmlns:p14="http://schemas.microsoft.com/office/powerpoint/2010/main" val="283339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287B-FAAF-4176-8C18-36F6351925B1}"/>
              </a:ext>
            </a:extLst>
          </p:cNvPr>
          <p:cNvSpPr>
            <a:spLocks noGrp="1"/>
          </p:cNvSpPr>
          <p:nvPr>
            <p:ph type="title"/>
          </p:nvPr>
        </p:nvSpPr>
        <p:spPr/>
        <p:txBody>
          <a:bodyPr/>
          <a:lstStyle/>
          <a:p>
            <a:r>
              <a:rPr lang="en-GB" dirty="0"/>
              <a:t>SIMD (single instruction multiple data)</a:t>
            </a:r>
            <a:endParaRPr lang="en-US" dirty="0"/>
          </a:p>
        </p:txBody>
      </p:sp>
      <p:sp>
        <p:nvSpPr>
          <p:cNvPr id="3" name="Content Placeholder 2">
            <a:extLst>
              <a:ext uri="{FF2B5EF4-FFF2-40B4-BE49-F238E27FC236}">
                <a16:creationId xmlns:a16="http://schemas.microsoft.com/office/drawing/2014/main" id="{51C373BC-BF50-082C-4642-BCF7BA17D404}"/>
              </a:ext>
            </a:extLst>
          </p:cNvPr>
          <p:cNvSpPr>
            <a:spLocks noGrp="1"/>
          </p:cNvSpPr>
          <p:nvPr>
            <p:ph idx="1"/>
          </p:nvPr>
        </p:nvSpPr>
        <p:spPr/>
        <p:txBody>
          <a:bodyPr>
            <a:normAutofit/>
          </a:bodyPr>
          <a:lstStyle/>
          <a:p>
            <a:r>
              <a:rPr lang="en-GB" dirty="0"/>
              <a:t>SIMD uses many processors. </a:t>
            </a:r>
          </a:p>
          <a:p>
            <a:r>
              <a:rPr lang="en-GB" dirty="0"/>
              <a:t>Each processor executes the same instruction but uses different data inputs;</a:t>
            </a:r>
          </a:p>
          <a:p>
            <a:pPr lvl="1"/>
            <a:r>
              <a:rPr lang="en-GB" dirty="0"/>
              <a:t>they are all doing the same calculations but on different data at the same time.</a:t>
            </a:r>
          </a:p>
          <a:p>
            <a:r>
              <a:rPr lang="en-GB" dirty="0"/>
              <a:t>SIMD are often referred to as array processors.</a:t>
            </a:r>
          </a:p>
        </p:txBody>
      </p:sp>
    </p:spTree>
    <p:extLst>
      <p:ext uri="{BB962C8B-B14F-4D97-AF65-F5344CB8AC3E}">
        <p14:creationId xmlns:p14="http://schemas.microsoft.com/office/powerpoint/2010/main" val="210515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6BEE-491B-6C61-6B6C-ADBB1C9E747C}"/>
              </a:ext>
            </a:extLst>
          </p:cNvPr>
          <p:cNvSpPr>
            <a:spLocks noGrp="1"/>
          </p:cNvSpPr>
          <p:nvPr>
            <p:ph type="title"/>
          </p:nvPr>
        </p:nvSpPr>
        <p:spPr/>
        <p:txBody>
          <a:bodyPr/>
          <a:lstStyle/>
          <a:p>
            <a:r>
              <a:rPr lang="en-US" dirty="0"/>
              <a:t>SIMD – use cases</a:t>
            </a:r>
          </a:p>
        </p:txBody>
      </p:sp>
      <p:sp>
        <p:nvSpPr>
          <p:cNvPr id="3" name="Content Placeholder 2">
            <a:extLst>
              <a:ext uri="{FF2B5EF4-FFF2-40B4-BE49-F238E27FC236}">
                <a16:creationId xmlns:a16="http://schemas.microsoft.com/office/drawing/2014/main" id="{13796F23-B434-16DF-D51B-835AB43C514D}"/>
              </a:ext>
            </a:extLst>
          </p:cNvPr>
          <p:cNvSpPr>
            <a:spLocks noGrp="1"/>
          </p:cNvSpPr>
          <p:nvPr>
            <p:ph idx="1"/>
          </p:nvPr>
        </p:nvSpPr>
        <p:spPr/>
        <p:txBody>
          <a:bodyPr/>
          <a:lstStyle/>
          <a:p>
            <a:r>
              <a:rPr lang="en-GB" dirty="0"/>
              <a:t>Any application where a large number of items need to be altered by the same amount;</a:t>
            </a:r>
          </a:p>
          <a:p>
            <a:pPr lvl="1"/>
            <a:r>
              <a:rPr lang="en-GB" dirty="0"/>
              <a:t> since each processor is doing the same calculation on each data item.</a:t>
            </a:r>
            <a:endParaRPr lang="en-US" dirty="0"/>
          </a:p>
          <a:p>
            <a:r>
              <a:rPr lang="en-GB" dirty="0"/>
              <a:t>They have a particular </a:t>
            </a:r>
            <a:r>
              <a:rPr lang="en-GB" sz="2200" dirty="0"/>
              <a:t>application</a:t>
            </a:r>
            <a:r>
              <a:rPr lang="en-GB" dirty="0"/>
              <a:t> in graphics cards.</a:t>
            </a:r>
          </a:p>
          <a:p>
            <a:pPr lvl="1"/>
            <a:r>
              <a:rPr lang="en-GB" dirty="0"/>
              <a:t>For example, suppose the brightness of an image made up of 4000 pixels needs to be increased. </a:t>
            </a:r>
          </a:p>
          <a:p>
            <a:pPr lvl="1"/>
            <a:r>
              <a:rPr lang="en-GB" dirty="0"/>
              <a:t>SIMD can work on many data items at the same time, </a:t>
            </a:r>
          </a:p>
          <a:p>
            <a:pPr lvl="1"/>
            <a:r>
              <a:rPr lang="en-GB" dirty="0"/>
              <a:t>4000 small processors (one per pixel) can each alter the brightness of each pixel by the same amount at the same time. </a:t>
            </a:r>
          </a:p>
          <a:p>
            <a:pPr lvl="1"/>
            <a:r>
              <a:rPr lang="en-GB" dirty="0"/>
              <a:t>This means the whole of the image will have its brightness increased consistently.</a:t>
            </a:r>
          </a:p>
          <a:p>
            <a:r>
              <a:rPr lang="en-GB" dirty="0"/>
              <a:t>Other applications include sound sampling.</a:t>
            </a:r>
            <a:endParaRPr lang="en-US" dirty="0"/>
          </a:p>
        </p:txBody>
      </p:sp>
    </p:spTree>
    <p:extLst>
      <p:ext uri="{BB962C8B-B14F-4D97-AF65-F5344CB8AC3E}">
        <p14:creationId xmlns:p14="http://schemas.microsoft.com/office/powerpoint/2010/main" val="21395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D4B96E1-F6E9-214B-D40A-9757F8690A0C}"/>
              </a:ext>
            </a:extLst>
          </p:cNvPr>
          <p:cNvSpPr>
            <a:spLocks noGrp="1"/>
          </p:cNvSpPr>
          <p:nvPr>
            <p:ph type="title"/>
          </p:nvPr>
        </p:nvSpPr>
        <p:spPr>
          <a:xfrm>
            <a:off x="1524000" y="457200"/>
            <a:ext cx="9144000" cy="1143000"/>
          </a:xfrm>
        </p:spPr>
        <p:txBody>
          <a:bodyPr/>
          <a:lstStyle/>
          <a:p>
            <a:r>
              <a:rPr lang="en-US" dirty="0"/>
              <a:t>SISD </a:t>
            </a:r>
            <a:r>
              <a:rPr lang="en-GB" dirty="0"/>
              <a:t>(single instruction multiple data)</a:t>
            </a:r>
            <a:endParaRPr lang="en-US" dirty="0"/>
          </a:p>
        </p:txBody>
      </p:sp>
      <p:pic>
        <p:nvPicPr>
          <p:cNvPr id="6" name="Picture 5">
            <a:extLst>
              <a:ext uri="{FF2B5EF4-FFF2-40B4-BE49-F238E27FC236}">
                <a16:creationId xmlns:a16="http://schemas.microsoft.com/office/drawing/2014/main" id="{4B170F7B-6BA9-835A-8FE5-CEA74930B8E1}"/>
              </a:ext>
            </a:extLst>
          </p:cNvPr>
          <p:cNvPicPr>
            <a:picLocks noChangeAspect="1"/>
          </p:cNvPicPr>
          <p:nvPr/>
        </p:nvPicPr>
        <p:blipFill>
          <a:blip r:embed="rId2"/>
          <a:stretch>
            <a:fillRect/>
          </a:stretch>
        </p:blipFill>
        <p:spPr>
          <a:xfrm>
            <a:off x="1524000" y="2876550"/>
            <a:ext cx="9144000" cy="2171699"/>
          </a:xfrm>
          <a:prstGeom prst="rect">
            <a:avLst/>
          </a:prstGeom>
          <a:noFill/>
        </p:spPr>
      </p:pic>
    </p:spTree>
    <p:extLst>
      <p:ext uri="{BB962C8B-B14F-4D97-AF65-F5344CB8AC3E}">
        <p14:creationId xmlns:p14="http://schemas.microsoft.com/office/powerpoint/2010/main" val="338910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6ABB-3E7A-120C-D86A-1F7C2F78BDDD}"/>
              </a:ext>
            </a:extLst>
          </p:cNvPr>
          <p:cNvSpPr>
            <a:spLocks noGrp="1"/>
          </p:cNvSpPr>
          <p:nvPr>
            <p:ph type="title"/>
          </p:nvPr>
        </p:nvSpPr>
        <p:spPr/>
        <p:txBody>
          <a:bodyPr/>
          <a:lstStyle/>
          <a:p>
            <a:r>
              <a:rPr lang="en-GB" dirty="0"/>
              <a:t>MISD (multiple instruction single data)</a:t>
            </a:r>
            <a:endParaRPr lang="en-US" dirty="0"/>
          </a:p>
        </p:txBody>
      </p:sp>
      <p:sp>
        <p:nvSpPr>
          <p:cNvPr id="3" name="Content Placeholder 2">
            <a:extLst>
              <a:ext uri="{FF2B5EF4-FFF2-40B4-BE49-F238E27FC236}">
                <a16:creationId xmlns:a16="http://schemas.microsoft.com/office/drawing/2014/main" id="{0DC201E9-9E9F-80EB-FEB2-AAA15462A8A2}"/>
              </a:ext>
            </a:extLst>
          </p:cNvPr>
          <p:cNvSpPr>
            <a:spLocks noGrp="1"/>
          </p:cNvSpPr>
          <p:nvPr>
            <p:ph idx="1"/>
          </p:nvPr>
        </p:nvSpPr>
        <p:spPr/>
        <p:txBody>
          <a:bodyPr/>
          <a:lstStyle/>
          <a:p>
            <a:r>
              <a:rPr lang="en-GB" dirty="0"/>
              <a:t>MISD uses several processors. </a:t>
            </a:r>
          </a:p>
          <a:p>
            <a:r>
              <a:rPr lang="en-GB" dirty="0"/>
              <a:t>Each processor uses different instructions but uses the same shared data source.</a:t>
            </a:r>
          </a:p>
          <a:p>
            <a:r>
              <a:rPr lang="en-GB" dirty="0"/>
              <a:t>MISD is not a commonly used architecture (MIMD tends to be used instead).</a:t>
            </a:r>
          </a:p>
          <a:p>
            <a:r>
              <a:rPr lang="en-GB" dirty="0"/>
              <a:t>However, the American Space Shuttle flight control system did make use of MISD processors.</a:t>
            </a:r>
            <a:endParaRPr lang="en-US" dirty="0"/>
          </a:p>
        </p:txBody>
      </p:sp>
    </p:spTree>
    <p:extLst>
      <p:ext uri="{BB962C8B-B14F-4D97-AF65-F5344CB8AC3E}">
        <p14:creationId xmlns:p14="http://schemas.microsoft.com/office/powerpoint/2010/main" val="418680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2532A32-97FE-1825-A85F-14CEBBDAB137}"/>
              </a:ext>
            </a:extLst>
          </p:cNvPr>
          <p:cNvSpPr>
            <a:spLocks noGrp="1"/>
          </p:cNvSpPr>
          <p:nvPr>
            <p:ph type="title"/>
          </p:nvPr>
        </p:nvSpPr>
        <p:spPr>
          <a:xfrm>
            <a:off x="1524000" y="457200"/>
            <a:ext cx="9144000" cy="1143000"/>
          </a:xfrm>
        </p:spPr>
        <p:txBody>
          <a:bodyPr/>
          <a:lstStyle/>
          <a:p>
            <a:r>
              <a:rPr lang="en-GB" dirty="0"/>
              <a:t>MISD (multiple instruction single data)</a:t>
            </a:r>
            <a:endParaRPr lang="en-US" dirty="0"/>
          </a:p>
        </p:txBody>
      </p:sp>
      <p:pic>
        <p:nvPicPr>
          <p:cNvPr id="4" name="Picture 3">
            <a:extLst>
              <a:ext uri="{FF2B5EF4-FFF2-40B4-BE49-F238E27FC236}">
                <a16:creationId xmlns:a16="http://schemas.microsoft.com/office/drawing/2014/main" id="{969F9BCE-C93E-4E3E-A826-52133AB3DE3B}"/>
              </a:ext>
            </a:extLst>
          </p:cNvPr>
          <p:cNvPicPr>
            <a:picLocks noChangeAspect="1"/>
          </p:cNvPicPr>
          <p:nvPr/>
        </p:nvPicPr>
        <p:blipFill>
          <a:blip r:embed="rId2"/>
          <a:stretch>
            <a:fillRect/>
          </a:stretch>
        </p:blipFill>
        <p:spPr>
          <a:xfrm>
            <a:off x="1524000" y="2887980"/>
            <a:ext cx="9144000" cy="2148840"/>
          </a:xfrm>
          <a:prstGeom prst="rect">
            <a:avLst/>
          </a:prstGeom>
          <a:noFill/>
        </p:spPr>
      </p:pic>
    </p:spTree>
    <p:extLst>
      <p:ext uri="{BB962C8B-B14F-4D97-AF65-F5344CB8AC3E}">
        <p14:creationId xmlns:p14="http://schemas.microsoft.com/office/powerpoint/2010/main" val="180984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B808-DF34-72D5-E7BD-667CE79AA560}"/>
              </a:ext>
            </a:extLst>
          </p:cNvPr>
          <p:cNvSpPr>
            <a:spLocks noGrp="1"/>
          </p:cNvSpPr>
          <p:nvPr>
            <p:ph type="title"/>
          </p:nvPr>
        </p:nvSpPr>
        <p:spPr>
          <a:xfrm>
            <a:off x="1524000" y="1828800"/>
            <a:ext cx="9144000" cy="2743200"/>
          </a:xfrm>
        </p:spPr>
        <p:txBody>
          <a:bodyPr anchor="b">
            <a:normAutofit/>
          </a:bodyPr>
          <a:lstStyle/>
          <a:p>
            <a:r>
              <a:rPr lang="en-US" dirty="0"/>
              <a:t>15.1 Processors and parallel processing</a:t>
            </a:r>
          </a:p>
        </p:txBody>
      </p:sp>
      <p:sp>
        <p:nvSpPr>
          <p:cNvPr id="8" name="Text Placeholder 2">
            <a:extLst>
              <a:ext uri="{FF2B5EF4-FFF2-40B4-BE49-F238E27FC236}">
                <a16:creationId xmlns:a16="http://schemas.microsoft.com/office/drawing/2014/main" id="{B124997F-2FC3-DBE3-3C8E-227147E0E68D}"/>
              </a:ext>
            </a:extLst>
          </p:cNvPr>
          <p:cNvSpPr>
            <a:spLocks noGrp="1"/>
          </p:cNvSpPr>
          <p:nvPr>
            <p:ph type="body" idx="1"/>
          </p:nvPr>
        </p:nvSpPr>
        <p:spPr>
          <a:xfrm>
            <a:off x="1524000" y="4589463"/>
            <a:ext cx="9144000" cy="1506537"/>
          </a:xfrm>
        </p:spPr>
        <p:txBody>
          <a:bodyPr/>
          <a:lstStyle/>
          <a:p>
            <a:endParaRPr lang="en-US"/>
          </a:p>
        </p:txBody>
      </p:sp>
    </p:spTree>
    <p:extLst>
      <p:ext uri="{BB962C8B-B14F-4D97-AF65-F5344CB8AC3E}">
        <p14:creationId xmlns:p14="http://schemas.microsoft.com/office/powerpoint/2010/main" val="372288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9B53-4266-799B-323E-93F4D628AEF0}"/>
              </a:ext>
            </a:extLst>
          </p:cNvPr>
          <p:cNvSpPr>
            <a:spLocks noGrp="1"/>
          </p:cNvSpPr>
          <p:nvPr>
            <p:ph type="title"/>
          </p:nvPr>
        </p:nvSpPr>
        <p:spPr/>
        <p:txBody>
          <a:bodyPr/>
          <a:lstStyle/>
          <a:p>
            <a:r>
              <a:rPr lang="en-GB" dirty="0"/>
              <a:t>MIMD (multiple instruction multiple data)</a:t>
            </a:r>
            <a:endParaRPr lang="en-US" dirty="0"/>
          </a:p>
        </p:txBody>
      </p:sp>
      <p:sp>
        <p:nvSpPr>
          <p:cNvPr id="3" name="Content Placeholder 2">
            <a:extLst>
              <a:ext uri="{FF2B5EF4-FFF2-40B4-BE49-F238E27FC236}">
                <a16:creationId xmlns:a16="http://schemas.microsoft.com/office/drawing/2014/main" id="{6193F05D-4B5A-BFE4-BF76-D39CA2063042}"/>
              </a:ext>
            </a:extLst>
          </p:cNvPr>
          <p:cNvSpPr>
            <a:spLocks noGrp="1"/>
          </p:cNvSpPr>
          <p:nvPr>
            <p:ph idx="1"/>
          </p:nvPr>
        </p:nvSpPr>
        <p:spPr/>
        <p:txBody>
          <a:bodyPr/>
          <a:lstStyle/>
          <a:p>
            <a:r>
              <a:rPr lang="en-US" dirty="0"/>
              <a:t>MIMD </a:t>
            </a:r>
            <a:r>
              <a:rPr lang="en-GB" dirty="0"/>
              <a:t>uses multiple processors. </a:t>
            </a:r>
          </a:p>
          <a:p>
            <a:r>
              <a:rPr lang="en-GB" dirty="0"/>
              <a:t>Each one can take its instructions independently, and each processor can use data from a separate data source </a:t>
            </a:r>
          </a:p>
          <a:p>
            <a:pPr lvl="1"/>
            <a:r>
              <a:rPr lang="en-GB" dirty="0"/>
              <a:t>(the data source may be a single memory unit which has been suitably partitioned). </a:t>
            </a:r>
          </a:p>
        </p:txBody>
      </p:sp>
    </p:spTree>
    <p:extLst>
      <p:ext uri="{BB962C8B-B14F-4D97-AF65-F5344CB8AC3E}">
        <p14:creationId xmlns:p14="http://schemas.microsoft.com/office/powerpoint/2010/main" val="195102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57A0EF-E129-6011-448F-54604FDAA241}"/>
              </a:ext>
            </a:extLst>
          </p:cNvPr>
          <p:cNvSpPr>
            <a:spLocks noGrp="1"/>
          </p:cNvSpPr>
          <p:nvPr>
            <p:ph type="title"/>
          </p:nvPr>
        </p:nvSpPr>
        <p:spPr>
          <a:xfrm>
            <a:off x="1524000" y="457200"/>
            <a:ext cx="9144000" cy="1143000"/>
          </a:xfrm>
        </p:spPr>
        <p:txBody>
          <a:bodyPr/>
          <a:lstStyle/>
          <a:p>
            <a:r>
              <a:rPr lang="en-GB" dirty="0"/>
              <a:t>MIMD (multiple instruction multiple data)</a:t>
            </a:r>
            <a:endParaRPr lang="en-US" dirty="0"/>
          </a:p>
        </p:txBody>
      </p:sp>
      <p:pic>
        <p:nvPicPr>
          <p:cNvPr id="6" name="Picture 5" descr="A diagram of a computer processor&#10;&#10;Description automatically generated">
            <a:extLst>
              <a:ext uri="{FF2B5EF4-FFF2-40B4-BE49-F238E27FC236}">
                <a16:creationId xmlns:a16="http://schemas.microsoft.com/office/drawing/2014/main" id="{3EEE795A-2032-7818-4249-29FBC23F5693}"/>
              </a:ext>
            </a:extLst>
          </p:cNvPr>
          <p:cNvPicPr>
            <a:picLocks noChangeAspect="1"/>
          </p:cNvPicPr>
          <p:nvPr/>
        </p:nvPicPr>
        <p:blipFill>
          <a:blip r:embed="rId2"/>
          <a:stretch>
            <a:fillRect/>
          </a:stretch>
        </p:blipFill>
        <p:spPr>
          <a:xfrm>
            <a:off x="1524000" y="2247900"/>
            <a:ext cx="9144000" cy="3428999"/>
          </a:xfrm>
          <a:prstGeom prst="rect">
            <a:avLst/>
          </a:prstGeom>
          <a:noFill/>
        </p:spPr>
      </p:pic>
    </p:spTree>
    <p:extLst>
      <p:ext uri="{BB962C8B-B14F-4D97-AF65-F5344CB8AC3E}">
        <p14:creationId xmlns:p14="http://schemas.microsoft.com/office/powerpoint/2010/main" val="2690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F0B7-CEB8-4CC8-B87D-ABF42217CF32}"/>
              </a:ext>
            </a:extLst>
          </p:cNvPr>
          <p:cNvSpPr>
            <a:spLocks noGrp="1"/>
          </p:cNvSpPr>
          <p:nvPr>
            <p:ph type="title"/>
          </p:nvPr>
        </p:nvSpPr>
        <p:spPr/>
        <p:txBody>
          <a:bodyPr/>
          <a:lstStyle/>
          <a:p>
            <a:r>
              <a:rPr lang="en-US" dirty="0"/>
              <a:t>MIMD use cases</a:t>
            </a:r>
          </a:p>
        </p:txBody>
      </p:sp>
      <p:sp>
        <p:nvSpPr>
          <p:cNvPr id="3" name="Content Placeholder 2">
            <a:extLst>
              <a:ext uri="{FF2B5EF4-FFF2-40B4-BE49-F238E27FC236}">
                <a16:creationId xmlns:a16="http://schemas.microsoft.com/office/drawing/2014/main" id="{AD1C0D21-FD9E-D26C-6B54-063AEEC72924}"/>
              </a:ext>
            </a:extLst>
          </p:cNvPr>
          <p:cNvSpPr>
            <a:spLocks noGrp="1"/>
          </p:cNvSpPr>
          <p:nvPr>
            <p:ph idx="1"/>
          </p:nvPr>
        </p:nvSpPr>
        <p:spPr/>
        <p:txBody>
          <a:bodyPr/>
          <a:lstStyle/>
          <a:p>
            <a:r>
              <a:rPr lang="en-GB" dirty="0"/>
              <a:t>The MIMD architecture is used in multicore systems;</a:t>
            </a:r>
          </a:p>
          <a:p>
            <a:pPr lvl="1"/>
            <a:r>
              <a:rPr lang="en-GB" dirty="0"/>
              <a:t>by super computers,</a:t>
            </a:r>
          </a:p>
          <a:p>
            <a:pPr lvl="1"/>
            <a:r>
              <a:rPr lang="en-GB" dirty="0"/>
              <a:t>In the architecture of multi-core chips.</a:t>
            </a:r>
            <a:endParaRPr lang="en-US" dirty="0"/>
          </a:p>
          <a:p>
            <a:endParaRPr lang="en-US" dirty="0"/>
          </a:p>
        </p:txBody>
      </p:sp>
    </p:spTree>
    <p:extLst>
      <p:ext uri="{BB962C8B-B14F-4D97-AF65-F5344CB8AC3E}">
        <p14:creationId xmlns:p14="http://schemas.microsoft.com/office/powerpoint/2010/main" val="305879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7CAC-5B2E-9ECC-B84D-FF80024F391D}"/>
              </a:ext>
            </a:extLst>
          </p:cNvPr>
          <p:cNvSpPr>
            <a:spLocks noGrp="1"/>
          </p:cNvSpPr>
          <p:nvPr>
            <p:ph type="title"/>
          </p:nvPr>
        </p:nvSpPr>
        <p:spPr/>
        <p:txBody>
          <a:bodyPr/>
          <a:lstStyle/>
          <a:p>
            <a:r>
              <a:rPr lang="en-US" dirty="0"/>
              <a:t>Parallel processing - </a:t>
            </a:r>
            <a:r>
              <a:rPr lang="en-US" dirty="0" err="1"/>
              <a:t>considersations</a:t>
            </a:r>
            <a:endParaRPr lang="en-US" dirty="0"/>
          </a:p>
        </p:txBody>
      </p:sp>
      <p:sp>
        <p:nvSpPr>
          <p:cNvPr id="3" name="Content Placeholder 2">
            <a:extLst>
              <a:ext uri="{FF2B5EF4-FFF2-40B4-BE49-F238E27FC236}">
                <a16:creationId xmlns:a16="http://schemas.microsoft.com/office/drawing/2014/main" id="{AFBA9831-5B4F-C3E7-A0CD-7C3A665E2F5C}"/>
              </a:ext>
            </a:extLst>
          </p:cNvPr>
          <p:cNvSpPr>
            <a:spLocks noGrp="1"/>
          </p:cNvSpPr>
          <p:nvPr>
            <p:ph idx="1"/>
          </p:nvPr>
        </p:nvSpPr>
        <p:spPr/>
        <p:txBody>
          <a:bodyPr>
            <a:normAutofit fontScale="77500" lnSpcReduction="20000"/>
          </a:bodyPr>
          <a:lstStyle/>
          <a:p>
            <a:r>
              <a:rPr lang="en-GB" dirty="0"/>
              <a:t>When carrying out parallel processing, processors need to be able to communicate.</a:t>
            </a:r>
          </a:p>
          <a:p>
            <a:r>
              <a:rPr lang="en-GB" dirty="0"/>
              <a:t>The data which has been processed needs to be transferred from one processor to another (this is known as context switching).</a:t>
            </a:r>
          </a:p>
          <a:p>
            <a:r>
              <a:rPr lang="en-GB" dirty="0"/>
              <a:t>When software is being designed, or programming languages are being chosen, they must be capable of processing data from multiple processors at the same time. </a:t>
            </a:r>
          </a:p>
          <a:p>
            <a:r>
              <a:rPr lang="en-GB" dirty="0"/>
              <a:t>It is a much faster method for handling large volumes of independent data; any data which relies on the result of a previous operation (dependent data) would not be suitable in parallel processing. </a:t>
            </a:r>
          </a:p>
          <a:p>
            <a:r>
              <a:rPr lang="en-GB" dirty="0"/>
              <a:t>Data used will go through the same processing, which requires this independence from other data.</a:t>
            </a:r>
          </a:p>
          <a:p>
            <a:r>
              <a:rPr lang="en-GB" dirty="0"/>
              <a:t> Parallel processing overcomes the Von Neumann ‘bottleneck’ (in this type of architecture, data is constantly moving between memory and processor, leading to latency; as processor speeds have increased, the amount of time they remain idle has also increased since the processor’s performance is limited to the internal data transfer rate along the buses). Finding a way around this issue processor processor processor processor instructions data source processor processor processor processor processor processor processor processor instructions data source 352 15 Hardware 15 is one of the driving forces behind parallel computers in an effort to greatly improve processor performance. However, parallel processing requires more expensive hardware. When deciding whether or not to use this type of processor, it is important to take this factor into account.</a:t>
            </a:r>
            <a:endParaRPr lang="en-US" dirty="0"/>
          </a:p>
        </p:txBody>
      </p:sp>
    </p:spTree>
    <p:extLst>
      <p:ext uri="{BB962C8B-B14F-4D97-AF65-F5344CB8AC3E}">
        <p14:creationId xmlns:p14="http://schemas.microsoft.com/office/powerpoint/2010/main" val="421484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5D58-B083-B484-4D7D-E5CF587BA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05CDF-2503-1F88-047F-E1ED6488CA7A}"/>
              </a:ext>
            </a:extLst>
          </p:cNvPr>
          <p:cNvSpPr>
            <a:spLocks noGrp="1"/>
          </p:cNvSpPr>
          <p:nvPr>
            <p:ph type="title"/>
          </p:nvPr>
        </p:nvSpPr>
        <p:spPr/>
        <p:txBody>
          <a:bodyPr/>
          <a:lstStyle/>
          <a:p>
            <a:r>
              <a:rPr lang="en-US" dirty="0"/>
              <a:t>Parallel processing – Von Neumann Bottleneck</a:t>
            </a:r>
          </a:p>
        </p:txBody>
      </p:sp>
      <p:sp>
        <p:nvSpPr>
          <p:cNvPr id="3" name="Content Placeholder 2">
            <a:extLst>
              <a:ext uri="{FF2B5EF4-FFF2-40B4-BE49-F238E27FC236}">
                <a16:creationId xmlns:a16="http://schemas.microsoft.com/office/drawing/2014/main" id="{D66B2829-64DA-C264-CA87-597E6EA79ADD}"/>
              </a:ext>
            </a:extLst>
          </p:cNvPr>
          <p:cNvSpPr>
            <a:spLocks noGrp="1"/>
          </p:cNvSpPr>
          <p:nvPr>
            <p:ph idx="1"/>
          </p:nvPr>
        </p:nvSpPr>
        <p:spPr/>
        <p:txBody>
          <a:bodyPr>
            <a:normAutofit/>
          </a:bodyPr>
          <a:lstStyle/>
          <a:p>
            <a:r>
              <a:rPr lang="en-GB" dirty="0"/>
              <a:t>Parallel processing overcomes the Von Neumann ‘bottleneck’;</a:t>
            </a:r>
          </a:p>
          <a:p>
            <a:pPr lvl="1"/>
            <a:r>
              <a:rPr lang="en-GB" dirty="0"/>
              <a:t>in this type of architecture, data is constantly moving between memory and processor, </a:t>
            </a:r>
          </a:p>
          <a:p>
            <a:pPr lvl="1"/>
            <a:r>
              <a:rPr lang="en-GB" dirty="0"/>
              <a:t>leading to latency; as processor speeds have increased, </a:t>
            </a:r>
          </a:p>
          <a:p>
            <a:pPr lvl="1"/>
            <a:r>
              <a:rPr lang="en-GB" dirty="0"/>
              <a:t>the amount of time they remain idle has also increased since the processor’s performance is limited to the internal data transfer rate along the buses). </a:t>
            </a:r>
          </a:p>
          <a:p>
            <a:r>
              <a:rPr lang="en-GB" dirty="0"/>
              <a:t>Finding a way around this issue is one of the driving forces behind parallel computers in an effort to greatly improve processor performance. </a:t>
            </a:r>
          </a:p>
          <a:p>
            <a:r>
              <a:rPr lang="en-GB" dirty="0"/>
              <a:t>However, parallel processing requires more expensive hardware. </a:t>
            </a:r>
          </a:p>
          <a:p>
            <a:r>
              <a:rPr lang="en-GB" dirty="0"/>
              <a:t>When deciding whether or not to use this type of processor, it is important to take this factor into account.</a:t>
            </a:r>
            <a:endParaRPr lang="en-US" dirty="0"/>
          </a:p>
        </p:txBody>
      </p:sp>
    </p:spTree>
    <p:extLst>
      <p:ext uri="{BB962C8B-B14F-4D97-AF65-F5344CB8AC3E}">
        <p14:creationId xmlns:p14="http://schemas.microsoft.com/office/powerpoint/2010/main" val="344287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DACB-B006-153B-4BD2-757AB3D51E75}"/>
              </a:ext>
            </a:extLst>
          </p:cNvPr>
          <p:cNvSpPr>
            <a:spLocks noGrp="1"/>
          </p:cNvSpPr>
          <p:nvPr>
            <p:ph type="title"/>
          </p:nvPr>
        </p:nvSpPr>
        <p:spPr/>
        <p:txBody>
          <a:bodyPr/>
          <a:lstStyle/>
          <a:p>
            <a:r>
              <a:rPr lang="en-GB" dirty="0"/>
              <a:t>Parallel computer systems</a:t>
            </a:r>
            <a:endParaRPr lang="en-US" dirty="0"/>
          </a:p>
        </p:txBody>
      </p:sp>
      <p:sp>
        <p:nvSpPr>
          <p:cNvPr id="3" name="Content Placeholder 2">
            <a:extLst>
              <a:ext uri="{FF2B5EF4-FFF2-40B4-BE49-F238E27FC236}">
                <a16:creationId xmlns:a16="http://schemas.microsoft.com/office/drawing/2014/main" id="{07A3E4B0-7B4E-F2F7-10FC-DE68D2C576B7}"/>
              </a:ext>
            </a:extLst>
          </p:cNvPr>
          <p:cNvSpPr>
            <a:spLocks noGrp="1"/>
          </p:cNvSpPr>
          <p:nvPr>
            <p:ph idx="1"/>
          </p:nvPr>
        </p:nvSpPr>
        <p:spPr/>
        <p:txBody>
          <a:bodyPr/>
          <a:lstStyle/>
          <a:p>
            <a:r>
              <a:rPr lang="en-GB" dirty="0"/>
              <a:t>SIMD and MIMD are the most commonly used processors in parallel processing.</a:t>
            </a:r>
          </a:p>
          <a:p>
            <a:r>
              <a:rPr lang="en-GB" dirty="0"/>
              <a:t>A number of computers (containing SIMD processors) can be networked together to form a cluster. </a:t>
            </a:r>
          </a:p>
          <a:p>
            <a:r>
              <a:rPr lang="en-GB" dirty="0"/>
              <a:t>The processor from each computer forms part of a larger pseudo-parallel system which can act like a supercomputer. </a:t>
            </a:r>
          </a:p>
          <a:p>
            <a:r>
              <a:rPr lang="en-GB" dirty="0"/>
              <a:t>Some textbooks and websites also refer to this as grid computing.</a:t>
            </a:r>
            <a:endParaRPr lang="en-US" dirty="0"/>
          </a:p>
        </p:txBody>
      </p:sp>
    </p:spTree>
    <p:extLst>
      <p:ext uri="{BB962C8B-B14F-4D97-AF65-F5344CB8AC3E}">
        <p14:creationId xmlns:p14="http://schemas.microsoft.com/office/powerpoint/2010/main" val="59523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9F60-7EC2-745D-C86F-F156DDF9D129}"/>
              </a:ext>
            </a:extLst>
          </p:cNvPr>
          <p:cNvSpPr>
            <a:spLocks noGrp="1"/>
          </p:cNvSpPr>
          <p:nvPr>
            <p:ph type="title"/>
          </p:nvPr>
        </p:nvSpPr>
        <p:spPr/>
        <p:txBody>
          <a:bodyPr/>
          <a:lstStyle/>
          <a:p>
            <a:r>
              <a:rPr lang="en-GB" dirty="0"/>
              <a:t>Parallel computer systems</a:t>
            </a:r>
            <a:endParaRPr lang="en-US" dirty="0"/>
          </a:p>
        </p:txBody>
      </p:sp>
      <p:sp>
        <p:nvSpPr>
          <p:cNvPr id="3" name="Content Placeholder 2">
            <a:extLst>
              <a:ext uri="{FF2B5EF4-FFF2-40B4-BE49-F238E27FC236}">
                <a16:creationId xmlns:a16="http://schemas.microsoft.com/office/drawing/2014/main" id="{5562ADD5-3689-95D5-337D-C4C3CF590674}"/>
              </a:ext>
            </a:extLst>
          </p:cNvPr>
          <p:cNvSpPr>
            <a:spLocks noGrp="1"/>
          </p:cNvSpPr>
          <p:nvPr>
            <p:ph idx="1"/>
          </p:nvPr>
        </p:nvSpPr>
        <p:spPr/>
        <p:txBody>
          <a:bodyPr>
            <a:normAutofit lnSpcReduction="10000"/>
          </a:bodyPr>
          <a:lstStyle/>
          <a:p>
            <a:r>
              <a:rPr lang="en-GB" dirty="0"/>
              <a:t>Massively parallel computers have evolved from the linking together of a number of computers, effectively forming one machine with several thousand processors.</a:t>
            </a:r>
          </a:p>
          <a:p>
            <a:r>
              <a:rPr lang="en-GB" dirty="0"/>
              <a:t>This was driven by the need to solve increasingly complex problems in the world of science and mathematics. </a:t>
            </a:r>
          </a:p>
          <a:p>
            <a:r>
              <a:rPr lang="en-GB" dirty="0"/>
              <a:t>By linking computers (processors) together in this way, it massively increases the processing power of the ‘single machine’. </a:t>
            </a:r>
          </a:p>
          <a:p>
            <a:r>
              <a:rPr lang="en-GB" dirty="0"/>
              <a:t>This is subtly different to cluster computers where each computer (processor) remains largely independent. </a:t>
            </a:r>
          </a:p>
          <a:p>
            <a:r>
              <a:rPr lang="en-GB" dirty="0"/>
              <a:t>In massively parallel computers, each processor will carry out part of the processing and communication between computers is achieved via interconnected data pathways. </a:t>
            </a:r>
            <a:endParaRPr lang="en-US" dirty="0"/>
          </a:p>
        </p:txBody>
      </p:sp>
    </p:spTree>
    <p:extLst>
      <p:ext uri="{BB962C8B-B14F-4D97-AF65-F5344CB8AC3E}">
        <p14:creationId xmlns:p14="http://schemas.microsoft.com/office/powerpoint/2010/main" val="56389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C67A94-DF1C-C81B-76CF-007270BDAB21}"/>
              </a:ext>
            </a:extLst>
          </p:cNvPr>
          <p:cNvSpPr>
            <a:spLocks noGrp="1"/>
          </p:cNvSpPr>
          <p:nvPr>
            <p:ph type="title"/>
          </p:nvPr>
        </p:nvSpPr>
        <p:spPr>
          <a:xfrm>
            <a:off x="1524000" y="457200"/>
            <a:ext cx="9144000" cy="1143000"/>
          </a:xfrm>
        </p:spPr>
        <p:txBody>
          <a:bodyPr anchor="b">
            <a:normAutofit/>
          </a:bodyPr>
          <a:lstStyle/>
          <a:p>
            <a:r>
              <a:rPr lang="en-GB" sz="2600" dirty="0"/>
              <a:t>Typical massively parallel computer (processor) system showing interconnected pathways</a:t>
            </a:r>
            <a:endParaRPr lang="en-US" sz="2600" dirty="0"/>
          </a:p>
        </p:txBody>
      </p:sp>
      <p:pic>
        <p:nvPicPr>
          <p:cNvPr id="4" name="Picture 3" descr="A computer network diagram with computers connected to each other&#10;&#10;Description automatically generated">
            <a:extLst>
              <a:ext uri="{FF2B5EF4-FFF2-40B4-BE49-F238E27FC236}">
                <a16:creationId xmlns:a16="http://schemas.microsoft.com/office/drawing/2014/main" id="{E54B8DEA-7427-A185-CDF7-C2D266E1DD59}"/>
              </a:ext>
            </a:extLst>
          </p:cNvPr>
          <p:cNvPicPr>
            <a:picLocks noChangeAspect="1"/>
          </p:cNvPicPr>
          <p:nvPr/>
        </p:nvPicPr>
        <p:blipFill>
          <a:blip r:embed="rId2"/>
          <a:stretch>
            <a:fillRect/>
          </a:stretch>
        </p:blipFill>
        <p:spPr>
          <a:xfrm>
            <a:off x="3861864" y="1828800"/>
            <a:ext cx="4468272" cy="4267200"/>
          </a:xfrm>
          <a:prstGeom prst="rect">
            <a:avLst/>
          </a:prstGeom>
          <a:noFill/>
        </p:spPr>
      </p:pic>
    </p:spTree>
    <p:extLst>
      <p:ext uri="{BB962C8B-B14F-4D97-AF65-F5344CB8AC3E}">
        <p14:creationId xmlns:p14="http://schemas.microsoft.com/office/powerpoint/2010/main" val="233279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0B93-907C-D6CC-C0EB-8620C1778CDC}"/>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6642F4F5-5643-0F7C-C2D0-10478B953300}"/>
              </a:ext>
            </a:extLst>
          </p:cNvPr>
          <p:cNvSpPr>
            <a:spLocks noGrp="1"/>
          </p:cNvSpPr>
          <p:nvPr>
            <p:ph idx="1"/>
          </p:nvPr>
        </p:nvSpPr>
        <p:spPr>
          <a:xfrm>
            <a:off x="1524000" y="1828800"/>
            <a:ext cx="10044608" cy="4267200"/>
          </a:xfrm>
        </p:spPr>
        <p:txBody>
          <a:bodyPr>
            <a:normAutofit/>
          </a:bodyPr>
          <a:lstStyle/>
          <a:p>
            <a:r>
              <a:rPr lang="en-GB" dirty="0"/>
              <a:t>Understand the differences between RISC (Reduced Instruction Set Computer) and CISC (Complex Instruction Set Computer) processors.</a:t>
            </a:r>
          </a:p>
          <a:p>
            <a:r>
              <a:rPr lang="en-GB" dirty="0"/>
              <a:t>Understand the importance and use of pipelining and registers in RISC processors.</a:t>
            </a:r>
          </a:p>
          <a:p>
            <a:r>
              <a:rPr lang="en-GB" dirty="0"/>
              <a:t>Learn about the SISD, SIMD, MISD and MIMD basic computer architectures.</a:t>
            </a:r>
          </a:p>
          <a:p>
            <a:r>
              <a:rPr lang="en-GB" dirty="0"/>
              <a:t>Learn the characteristics of massively parallel computers.</a:t>
            </a:r>
          </a:p>
          <a:p>
            <a:r>
              <a:rPr lang="en-GB" dirty="0"/>
              <a:t>Understand interrupt handling on CISC and RISC computers.</a:t>
            </a:r>
          </a:p>
        </p:txBody>
      </p:sp>
    </p:spTree>
    <p:extLst>
      <p:ext uri="{BB962C8B-B14F-4D97-AF65-F5344CB8AC3E}">
        <p14:creationId xmlns:p14="http://schemas.microsoft.com/office/powerpoint/2010/main" val="77218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965E-8562-0A21-BC33-59B1300AACC6}"/>
              </a:ext>
            </a:extLst>
          </p:cNvPr>
          <p:cNvSpPr>
            <a:spLocks noGrp="1"/>
          </p:cNvSpPr>
          <p:nvPr>
            <p:ph type="title"/>
          </p:nvPr>
        </p:nvSpPr>
        <p:spPr/>
        <p:txBody>
          <a:bodyPr/>
          <a:lstStyle/>
          <a:p>
            <a:r>
              <a:rPr lang="en-GB" dirty="0"/>
              <a:t>CISC</a:t>
            </a:r>
          </a:p>
        </p:txBody>
      </p:sp>
      <p:sp>
        <p:nvSpPr>
          <p:cNvPr id="3" name="Content Placeholder 2">
            <a:extLst>
              <a:ext uri="{FF2B5EF4-FFF2-40B4-BE49-F238E27FC236}">
                <a16:creationId xmlns:a16="http://schemas.microsoft.com/office/drawing/2014/main" id="{5F7F543F-6059-7843-C01A-016FCAD4A274}"/>
              </a:ext>
            </a:extLst>
          </p:cNvPr>
          <p:cNvSpPr>
            <a:spLocks noGrp="1"/>
          </p:cNvSpPr>
          <p:nvPr>
            <p:ph idx="1"/>
          </p:nvPr>
        </p:nvSpPr>
        <p:spPr/>
        <p:txBody>
          <a:bodyPr>
            <a:normAutofit/>
          </a:bodyPr>
          <a:lstStyle/>
          <a:p>
            <a:r>
              <a:rPr lang="en-GB" dirty="0"/>
              <a:t>Makes use of more internal instruction formats than RISC.</a:t>
            </a:r>
          </a:p>
          <a:p>
            <a:r>
              <a:rPr lang="en-GB" dirty="0"/>
              <a:t>The design philosophy is to carry out a given task with as few lines of assembly code as possible.</a:t>
            </a:r>
          </a:p>
          <a:p>
            <a:r>
              <a:rPr lang="en-GB" dirty="0"/>
              <a:t> Processor hardware must therefore be capable of handling more complex assembly code instructions.</a:t>
            </a:r>
          </a:p>
          <a:p>
            <a:r>
              <a:rPr lang="en-GB" dirty="0"/>
              <a:t>Essentially, CISC architecture is based on single complex instructions;</a:t>
            </a:r>
          </a:p>
          <a:p>
            <a:r>
              <a:rPr lang="en-GB" dirty="0"/>
              <a:t>which need to be converted by the processor into a number of sub-instructions;</a:t>
            </a:r>
          </a:p>
          <a:p>
            <a:r>
              <a:rPr lang="en-GB" dirty="0"/>
              <a:t>These sub-instructions carry out the required operation. </a:t>
            </a:r>
          </a:p>
          <a:p>
            <a:r>
              <a:rPr lang="en-GB" dirty="0"/>
              <a:t>This methodology leads to shorter coding (than RISC) but may actually lead to more work being carried out by the processor.</a:t>
            </a:r>
          </a:p>
        </p:txBody>
      </p:sp>
    </p:spTree>
    <p:extLst>
      <p:ext uri="{BB962C8B-B14F-4D97-AF65-F5344CB8AC3E}">
        <p14:creationId xmlns:p14="http://schemas.microsoft.com/office/powerpoint/2010/main" val="39453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A8F2-CA4F-EB53-104C-115F01266DBD}"/>
              </a:ext>
            </a:extLst>
          </p:cNvPr>
          <p:cNvSpPr>
            <a:spLocks noGrp="1"/>
          </p:cNvSpPr>
          <p:nvPr>
            <p:ph type="title"/>
          </p:nvPr>
        </p:nvSpPr>
        <p:spPr/>
        <p:txBody>
          <a:bodyPr/>
          <a:lstStyle/>
          <a:p>
            <a:r>
              <a:rPr lang="en-GB" dirty="0"/>
              <a:t>CISC - example</a:t>
            </a:r>
          </a:p>
        </p:txBody>
      </p:sp>
      <p:sp>
        <p:nvSpPr>
          <p:cNvPr id="3" name="Content Placeholder 2">
            <a:extLst>
              <a:ext uri="{FF2B5EF4-FFF2-40B4-BE49-F238E27FC236}">
                <a16:creationId xmlns:a16="http://schemas.microsoft.com/office/drawing/2014/main" id="{F5C9C06C-FC8C-DA3C-C4CE-060A97799984}"/>
              </a:ext>
            </a:extLst>
          </p:cNvPr>
          <p:cNvSpPr>
            <a:spLocks noGrp="1"/>
          </p:cNvSpPr>
          <p:nvPr>
            <p:ph idx="1"/>
          </p:nvPr>
        </p:nvSpPr>
        <p:spPr/>
        <p:txBody>
          <a:bodyPr/>
          <a:lstStyle/>
          <a:p>
            <a:r>
              <a:rPr lang="en-GB" dirty="0"/>
              <a:t>For example, suppose we wish to add the two numbers A and B together, we could write the following assembly instruction:</a:t>
            </a:r>
          </a:p>
          <a:p>
            <a:pPr marL="0" indent="0">
              <a:buNone/>
            </a:pPr>
            <a:r>
              <a:rPr lang="en-GB" dirty="0">
                <a:latin typeface="+mj-lt"/>
              </a:rPr>
              <a:t>ADD A, B</a:t>
            </a:r>
          </a:p>
          <a:p>
            <a:pPr marL="0" indent="0">
              <a:buNone/>
            </a:pPr>
            <a:r>
              <a:rPr lang="en-GB" dirty="0"/>
              <a:t>This is a single instruction that requires several sub-instructions to carry out the </a:t>
            </a:r>
            <a:r>
              <a:rPr lang="en-GB" dirty="0" err="1"/>
              <a:t>ADDition</a:t>
            </a:r>
            <a:r>
              <a:rPr lang="en-GB" dirty="0"/>
              <a:t> operation.</a:t>
            </a:r>
          </a:p>
          <a:p>
            <a:pPr marL="0" indent="0">
              <a:buNone/>
            </a:pPr>
            <a:endParaRPr lang="en-GB" dirty="0">
              <a:latin typeface="+mj-lt"/>
            </a:endParaRPr>
          </a:p>
          <a:p>
            <a:endParaRPr lang="en-GB" dirty="0"/>
          </a:p>
        </p:txBody>
      </p:sp>
    </p:spTree>
    <p:extLst>
      <p:ext uri="{BB962C8B-B14F-4D97-AF65-F5344CB8AC3E}">
        <p14:creationId xmlns:p14="http://schemas.microsoft.com/office/powerpoint/2010/main" val="173935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6D0E-DF97-B113-81D0-2794810A001B}"/>
              </a:ext>
            </a:extLst>
          </p:cNvPr>
          <p:cNvSpPr>
            <a:spLocks noGrp="1"/>
          </p:cNvSpPr>
          <p:nvPr>
            <p:ph type="title"/>
          </p:nvPr>
        </p:nvSpPr>
        <p:spPr/>
        <p:txBody>
          <a:bodyPr/>
          <a:lstStyle/>
          <a:p>
            <a:r>
              <a:rPr lang="en-GB" dirty="0"/>
              <a:t>RISC</a:t>
            </a:r>
          </a:p>
        </p:txBody>
      </p:sp>
      <p:sp>
        <p:nvSpPr>
          <p:cNvPr id="3" name="Content Placeholder 2">
            <a:extLst>
              <a:ext uri="{FF2B5EF4-FFF2-40B4-BE49-F238E27FC236}">
                <a16:creationId xmlns:a16="http://schemas.microsoft.com/office/drawing/2014/main" id="{7048E285-3E8A-1AF4-39FD-2B44DAD6EEEF}"/>
              </a:ext>
            </a:extLst>
          </p:cNvPr>
          <p:cNvSpPr>
            <a:spLocks noGrp="1"/>
          </p:cNvSpPr>
          <p:nvPr>
            <p:ph idx="1"/>
          </p:nvPr>
        </p:nvSpPr>
        <p:spPr/>
        <p:txBody>
          <a:bodyPr>
            <a:normAutofit/>
          </a:bodyPr>
          <a:lstStyle/>
          <a:p>
            <a:r>
              <a:rPr lang="en-GB" dirty="0"/>
              <a:t>RISC processors have fewer built-in instruction formats than CISC. </a:t>
            </a:r>
          </a:p>
          <a:p>
            <a:r>
              <a:rPr lang="en-GB" dirty="0"/>
              <a:t>This can lead to higher processor performance. </a:t>
            </a:r>
          </a:p>
          <a:p>
            <a:r>
              <a:rPr lang="en-GB" dirty="0"/>
              <a:t>The RISC design philosophy is built on the use of less complex instructions, which is done by breaking up the assembly code instructions into a number of simpler single-cycle instructions. </a:t>
            </a:r>
          </a:p>
          <a:p>
            <a:r>
              <a:rPr lang="en-GB" dirty="0"/>
              <a:t>Ultimately, this means there is a smaller, but more optimised set of instructions than CISC. </a:t>
            </a:r>
          </a:p>
        </p:txBody>
      </p:sp>
    </p:spTree>
    <p:extLst>
      <p:ext uri="{BB962C8B-B14F-4D97-AF65-F5344CB8AC3E}">
        <p14:creationId xmlns:p14="http://schemas.microsoft.com/office/powerpoint/2010/main" val="322457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C89-E7C5-3D6D-8625-D715BA8F31D1}"/>
              </a:ext>
            </a:extLst>
          </p:cNvPr>
          <p:cNvSpPr>
            <a:spLocks noGrp="1"/>
          </p:cNvSpPr>
          <p:nvPr>
            <p:ph type="title"/>
          </p:nvPr>
        </p:nvSpPr>
        <p:spPr/>
        <p:txBody>
          <a:bodyPr/>
          <a:lstStyle/>
          <a:p>
            <a:r>
              <a:rPr lang="en-GB" dirty="0"/>
              <a:t>RISC - example</a:t>
            </a:r>
          </a:p>
        </p:txBody>
      </p:sp>
      <p:sp>
        <p:nvSpPr>
          <p:cNvPr id="3" name="Content Placeholder 2">
            <a:extLst>
              <a:ext uri="{FF2B5EF4-FFF2-40B4-BE49-F238E27FC236}">
                <a16:creationId xmlns:a16="http://schemas.microsoft.com/office/drawing/2014/main" id="{E0CF27D1-B6D5-9D54-BA6E-1402B2ABC728}"/>
              </a:ext>
            </a:extLst>
          </p:cNvPr>
          <p:cNvSpPr>
            <a:spLocks noGrp="1"/>
          </p:cNvSpPr>
          <p:nvPr>
            <p:ph idx="1"/>
          </p:nvPr>
        </p:nvSpPr>
        <p:spPr/>
        <p:txBody>
          <a:bodyPr/>
          <a:lstStyle/>
          <a:p>
            <a:r>
              <a:rPr lang="en-GB" dirty="0"/>
              <a:t>Using the same example as with CISC, to carry out the addition of two numbers, A and B (this is the equivalent operation to ADD A, B):</a:t>
            </a:r>
          </a:p>
          <a:p>
            <a:pPr marL="0" indent="0">
              <a:buNone/>
            </a:pPr>
            <a:r>
              <a:rPr lang="en-GB" dirty="0">
                <a:latin typeface="+mj-lt"/>
              </a:rPr>
              <a:t>LOAD X, A </a:t>
            </a:r>
            <a:r>
              <a:rPr lang="en-GB" dirty="0"/>
              <a:t>– this loads the value of A into a register X</a:t>
            </a:r>
          </a:p>
          <a:p>
            <a:pPr marL="0" indent="0">
              <a:buNone/>
            </a:pPr>
            <a:r>
              <a:rPr lang="en-GB" dirty="0">
                <a:latin typeface="+mj-lt"/>
              </a:rPr>
              <a:t>LOAD Y, B </a:t>
            </a:r>
            <a:r>
              <a:rPr lang="en-GB" dirty="0"/>
              <a:t>– this loads the value of B into a register Y</a:t>
            </a:r>
          </a:p>
          <a:p>
            <a:pPr marL="0" indent="0">
              <a:buNone/>
            </a:pPr>
            <a:r>
              <a:rPr lang="en-GB" dirty="0">
                <a:latin typeface="+mj-lt"/>
              </a:rPr>
              <a:t>ADD A, B </a:t>
            </a:r>
            <a:r>
              <a:rPr lang="en-GB" dirty="0"/>
              <a:t>– this takes the values for A and B from X and Y and adds them</a:t>
            </a:r>
          </a:p>
          <a:p>
            <a:pPr marL="0" indent="0">
              <a:buNone/>
            </a:pPr>
            <a:r>
              <a:rPr lang="en-GB" dirty="0">
                <a:latin typeface="+mj-lt"/>
              </a:rPr>
              <a:t>STORE Z </a:t>
            </a:r>
            <a:r>
              <a:rPr lang="en-GB" dirty="0"/>
              <a:t>– the result of the addition is stored in register Z</a:t>
            </a:r>
          </a:p>
        </p:txBody>
      </p:sp>
    </p:spTree>
    <p:extLst>
      <p:ext uri="{BB962C8B-B14F-4D97-AF65-F5344CB8AC3E}">
        <p14:creationId xmlns:p14="http://schemas.microsoft.com/office/powerpoint/2010/main" val="291514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79E9-5C34-E05B-5D37-611868D7D40A}"/>
              </a:ext>
            </a:extLst>
          </p:cNvPr>
          <p:cNvSpPr>
            <a:spLocks noGrp="1"/>
          </p:cNvSpPr>
          <p:nvPr>
            <p:ph type="title"/>
          </p:nvPr>
        </p:nvSpPr>
        <p:spPr/>
        <p:txBody>
          <a:bodyPr/>
          <a:lstStyle/>
          <a:p>
            <a:r>
              <a:rPr lang="en-GB" dirty="0"/>
              <a:t>Main differences between CISC and RISC processors</a:t>
            </a:r>
            <a:endParaRPr lang="en-US" dirty="0"/>
          </a:p>
        </p:txBody>
      </p:sp>
      <p:graphicFrame>
        <p:nvGraphicFramePr>
          <p:cNvPr id="6" name="Content Placeholder 5">
            <a:extLst>
              <a:ext uri="{FF2B5EF4-FFF2-40B4-BE49-F238E27FC236}">
                <a16:creationId xmlns:a16="http://schemas.microsoft.com/office/drawing/2014/main" id="{6F2B2154-C38E-61FB-90E0-B95AB33AD84A}"/>
              </a:ext>
            </a:extLst>
          </p:cNvPr>
          <p:cNvGraphicFramePr>
            <a:graphicFrameLocks noGrp="1"/>
          </p:cNvGraphicFramePr>
          <p:nvPr>
            <p:ph idx="1"/>
            <p:extLst>
              <p:ext uri="{D42A27DB-BD31-4B8C-83A1-F6EECF244321}">
                <p14:modId xmlns:p14="http://schemas.microsoft.com/office/powerpoint/2010/main" val="3201629264"/>
              </p:ext>
            </p:extLst>
          </p:nvPr>
        </p:nvGraphicFramePr>
        <p:xfrm>
          <a:off x="1524000" y="1828800"/>
          <a:ext cx="9144000" cy="397764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079303553"/>
                    </a:ext>
                  </a:extLst>
                </a:gridCol>
                <a:gridCol w="4572000">
                  <a:extLst>
                    <a:ext uri="{9D8B030D-6E8A-4147-A177-3AD203B41FA5}">
                      <a16:colId xmlns:a16="http://schemas.microsoft.com/office/drawing/2014/main" val="3603498632"/>
                    </a:ext>
                  </a:extLst>
                </a:gridCol>
              </a:tblGrid>
              <a:tr h="370840">
                <a:tc>
                  <a:txBody>
                    <a:bodyPr/>
                    <a:lstStyle/>
                    <a:p>
                      <a:r>
                        <a:rPr lang="en-US" dirty="0"/>
                        <a:t>CISC features</a:t>
                      </a:r>
                    </a:p>
                  </a:txBody>
                  <a:tcPr/>
                </a:tc>
                <a:tc>
                  <a:txBody>
                    <a:bodyPr/>
                    <a:lstStyle/>
                    <a:p>
                      <a:r>
                        <a:rPr lang="en-US" dirty="0"/>
                        <a:t>RISC features</a:t>
                      </a:r>
                    </a:p>
                  </a:txBody>
                  <a:tcPr/>
                </a:tc>
                <a:extLst>
                  <a:ext uri="{0D108BD9-81ED-4DB2-BD59-A6C34878D82A}">
                    <a16:rowId xmlns:a16="http://schemas.microsoft.com/office/drawing/2014/main" val="1372337559"/>
                  </a:ext>
                </a:extLst>
              </a:tr>
              <a:tr h="370840">
                <a:tc>
                  <a:txBody>
                    <a:bodyPr/>
                    <a:lstStyle/>
                    <a:p>
                      <a:r>
                        <a:rPr lang="en-GB" dirty="0"/>
                        <a:t>Many instruction formats are possible</a:t>
                      </a:r>
                      <a:endParaRPr lang="en-US" dirty="0"/>
                    </a:p>
                  </a:txBody>
                  <a:tcPr/>
                </a:tc>
                <a:tc>
                  <a:txBody>
                    <a:bodyPr/>
                    <a:lstStyle/>
                    <a:p>
                      <a:r>
                        <a:rPr lang="en-GB" dirty="0"/>
                        <a:t>Uses fewer instruction formats/sets</a:t>
                      </a:r>
                      <a:endParaRPr lang="en-US" dirty="0"/>
                    </a:p>
                  </a:txBody>
                  <a:tcPr/>
                </a:tc>
                <a:extLst>
                  <a:ext uri="{0D108BD9-81ED-4DB2-BD59-A6C34878D82A}">
                    <a16:rowId xmlns:a16="http://schemas.microsoft.com/office/drawing/2014/main" val="252123169"/>
                  </a:ext>
                </a:extLst>
              </a:tr>
              <a:tr h="370840">
                <a:tc>
                  <a:txBody>
                    <a:bodyPr/>
                    <a:lstStyle/>
                    <a:p>
                      <a:r>
                        <a:rPr lang="en-GB" dirty="0"/>
                        <a:t>There are more addressing modes</a:t>
                      </a:r>
                      <a:endParaRPr lang="en-US" dirty="0"/>
                    </a:p>
                  </a:txBody>
                  <a:tcPr/>
                </a:tc>
                <a:tc>
                  <a:txBody>
                    <a:bodyPr/>
                    <a:lstStyle/>
                    <a:p>
                      <a:r>
                        <a:rPr lang="en-GB" dirty="0"/>
                        <a:t>Uses fewer addressing modes</a:t>
                      </a:r>
                      <a:endParaRPr lang="en-US" dirty="0"/>
                    </a:p>
                  </a:txBody>
                  <a:tcPr/>
                </a:tc>
                <a:extLst>
                  <a:ext uri="{0D108BD9-81ED-4DB2-BD59-A6C34878D82A}">
                    <a16:rowId xmlns:a16="http://schemas.microsoft.com/office/drawing/2014/main" val="3184673873"/>
                  </a:ext>
                </a:extLst>
              </a:tr>
              <a:tr h="370840">
                <a:tc>
                  <a:txBody>
                    <a:bodyPr/>
                    <a:lstStyle/>
                    <a:p>
                      <a:r>
                        <a:rPr lang="en-GB" dirty="0"/>
                        <a:t>Makes use of multi-cycle instructions</a:t>
                      </a:r>
                      <a:endParaRPr lang="en-US" dirty="0"/>
                    </a:p>
                  </a:txBody>
                  <a:tcPr/>
                </a:tc>
                <a:tc>
                  <a:txBody>
                    <a:bodyPr/>
                    <a:lstStyle/>
                    <a:p>
                      <a:r>
                        <a:rPr lang="en-GB" dirty="0"/>
                        <a:t>Makes use of single-cycle instructions</a:t>
                      </a:r>
                      <a:endParaRPr lang="en-US" dirty="0"/>
                    </a:p>
                  </a:txBody>
                  <a:tcPr/>
                </a:tc>
                <a:extLst>
                  <a:ext uri="{0D108BD9-81ED-4DB2-BD59-A6C34878D82A}">
                    <a16:rowId xmlns:a16="http://schemas.microsoft.com/office/drawing/2014/main" val="4125794528"/>
                  </a:ext>
                </a:extLst>
              </a:tr>
              <a:tr h="370840">
                <a:tc>
                  <a:txBody>
                    <a:bodyPr/>
                    <a:lstStyle/>
                    <a:p>
                      <a:r>
                        <a:rPr lang="en-GB" dirty="0"/>
                        <a:t>Instructions can be of a variable length</a:t>
                      </a:r>
                      <a:endParaRPr lang="en-US" dirty="0"/>
                    </a:p>
                  </a:txBody>
                  <a:tcPr/>
                </a:tc>
                <a:tc>
                  <a:txBody>
                    <a:bodyPr/>
                    <a:lstStyle/>
                    <a:p>
                      <a:r>
                        <a:rPr lang="en-GB" dirty="0"/>
                        <a:t>Instructions are of a fixed length</a:t>
                      </a:r>
                      <a:endParaRPr lang="en-US" dirty="0"/>
                    </a:p>
                  </a:txBody>
                  <a:tcPr/>
                </a:tc>
                <a:extLst>
                  <a:ext uri="{0D108BD9-81ED-4DB2-BD59-A6C34878D82A}">
                    <a16:rowId xmlns:a16="http://schemas.microsoft.com/office/drawing/2014/main" val="1599525472"/>
                  </a:ext>
                </a:extLst>
              </a:tr>
              <a:tr h="370840">
                <a:tc>
                  <a:txBody>
                    <a:bodyPr/>
                    <a:lstStyle/>
                    <a:p>
                      <a:r>
                        <a:rPr lang="en-GB" dirty="0"/>
                        <a:t>Longer execution time for instructions</a:t>
                      </a:r>
                      <a:endParaRPr lang="en-US" dirty="0"/>
                    </a:p>
                  </a:txBody>
                  <a:tcPr/>
                </a:tc>
                <a:tc>
                  <a:txBody>
                    <a:bodyPr/>
                    <a:lstStyle/>
                    <a:p>
                      <a:r>
                        <a:rPr lang="en-GB" dirty="0"/>
                        <a:t>Faster execution time for instructions</a:t>
                      </a:r>
                      <a:endParaRPr lang="en-US" dirty="0"/>
                    </a:p>
                  </a:txBody>
                  <a:tcPr/>
                </a:tc>
                <a:extLst>
                  <a:ext uri="{0D108BD9-81ED-4DB2-BD59-A6C34878D82A}">
                    <a16:rowId xmlns:a16="http://schemas.microsoft.com/office/drawing/2014/main" val="237776389"/>
                  </a:ext>
                </a:extLst>
              </a:tr>
              <a:tr h="370840">
                <a:tc>
                  <a:txBody>
                    <a:bodyPr/>
                    <a:lstStyle/>
                    <a:p>
                      <a:r>
                        <a:rPr lang="en-GB" dirty="0"/>
                        <a:t>Decoding of instructions is more complex</a:t>
                      </a:r>
                      <a:endParaRPr lang="en-US" dirty="0"/>
                    </a:p>
                  </a:txBody>
                  <a:tcPr/>
                </a:tc>
                <a:tc>
                  <a:txBody>
                    <a:bodyPr/>
                    <a:lstStyle/>
                    <a:p>
                      <a:r>
                        <a:rPr lang="en-GB" dirty="0"/>
                        <a:t>Makes use of general multi-purpose registers</a:t>
                      </a:r>
                      <a:endParaRPr lang="en-US" dirty="0"/>
                    </a:p>
                  </a:txBody>
                  <a:tcPr/>
                </a:tc>
                <a:extLst>
                  <a:ext uri="{0D108BD9-81ED-4DB2-BD59-A6C34878D82A}">
                    <a16:rowId xmlns:a16="http://schemas.microsoft.com/office/drawing/2014/main" val="3174026826"/>
                  </a:ext>
                </a:extLst>
              </a:tr>
              <a:tr h="370840">
                <a:tc>
                  <a:txBody>
                    <a:bodyPr/>
                    <a:lstStyle/>
                    <a:p>
                      <a:r>
                        <a:rPr lang="en-GB" dirty="0"/>
                        <a:t>It is more difficult to make pipelining work</a:t>
                      </a:r>
                      <a:endParaRPr lang="en-US" dirty="0"/>
                    </a:p>
                  </a:txBody>
                  <a:tcPr/>
                </a:tc>
                <a:tc>
                  <a:txBody>
                    <a:bodyPr/>
                    <a:lstStyle/>
                    <a:p>
                      <a:r>
                        <a:rPr lang="en-GB" dirty="0"/>
                        <a:t>Easier to make pipelining function correctly</a:t>
                      </a:r>
                      <a:endParaRPr lang="en-US" dirty="0"/>
                    </a:p>
                  </a:txBody>
                  <a:tcPr/>
                </a:tc>
                <a:extLst>
                  <a:ext uri="{0D108BD9-81ED-4DB2-BD59-A6C34878D82A}">
                    <a16:rowId xmlns:a16="http://schemas.microsoft.com/office/drawing/2014/main" val="862079368"/>
                  </a:ext>
                </a:extLst>
              </a:tr>
              <a:tr h="370840">
                <a:tc>
                  <a:txBody>
                    <a:bodyPr/>
                    <a:lstStyle/>
                    <a:p>
                      <a:r>
                        <a:rPr lang="en-GB" dirty="0"/>
                        <a:t>The design emphasis is on the hardware</a:t>
                      </a:r>
                      <a:endParaRPr lang="en-US" dirty="0"/>
                    </a:p>
                  </a:txBody>
                  <a:tcPr/>
                </a:tc>
                <a:tc>
                  <a:txBody>
                    <a:bodyPr/>
                    <a:lstStyle/>
                    <a:p>
                      <a:r>
                        <a:rPr lang="en-GB" dirty="0"/>
                        <a:t>The design emphasis is on the software</a:t>
                      </a:r>
                      <a:endParaRPr lang="en-US" dirty="0"/>
                    </a:p>
                  </a:txBody>
                  <a:tcPr/>
                </a:tc>
                <a:extLst>
                  <a:ext uri="{0D108BD9-81ED-4DB2-BD59-A6C34878D82A}">
                    <a16:rowId xmlns:a16="http://schemas.microsoft.com/office/drawing/2014/main" val="2229177055"/>
                  </a:ext>
                </a:extLst>
              </a:tr>
              <a:tr h="370840">
                <a:tc>
                  <a:txBody>
                    <a:bodyPr/>
                    <a:lstStyle/>
                    <a:p>
                      <a:r>
                        <a:rPr lang="en-GB" dirty="0"/>
                        <a:t>Uses the memory unit to allow complex instructions to be carried out</a:t>
                      </a:r>
                      <a:endParaRPr lang="en-US" dirty="0"/>
                    </a:p>
                  </a:txBody>
                  <a:tcPr/>
                </a:tc>
                <a:tc>
                  <a:txBody>
                    <a:bodyPr/>
                    <a:lstStyle/>
                    <a:p>
                      <a:r>
                        <a:rPr lang="en-GB" dirty="0"/>
                        <a:t>Processor chips require fewer transistors</a:t>
                      </a:r>
                      <a:endParaRPr lang="en-US" dirty="0"/>
                    </a:p>
                  </a:txBody>
                  <a:tcPr/>
                </a:tc>
                <a:extLst>
                  <a:ext uri="{0D108BD9-81ED-4DB2-BD59-A6C34878D82A}">
                    <a16:rowId xmlns:a16="http://schemas.microsoft.com/office/drawing/2014/main" val="1106434908"/>
                  </a:ext>
                </a:extLst>
              </a:tr>
            </a:tbl>
          </a:graphicData>
        </a:graphic>
      </p:graphicFrame>
    </p:spTree>
    <p:extLst>
      <p:ext uri="{BB962C8B-B14F-4D97-AF65-F5344CB8AC3E}">
        <p14:creationId xmlns:p14="http://schemas.microsoft.com/office/powerpoint/2010/main" val="76215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4B7C-EA52-2661-263C-B78609A4EF55}"/>
              </a:ext>
            </a:extLst>
          </p:cNvPr>
          <p:cNvSpPr>
            <a:spLocks noGrp="1"/>
          </p:cNvSpPr>
          <p:nvPr>
            <p:ph type="title"/>
          </p:nvPr>
        </p:nvSpPr>
        <p:spPr/>
        <p:txBody>
          <a:bodyPr/>
          <a:lstStyle/>
          <a:p>
            <a:r>
              <a:rPr lang="en-US" dirty="0"/>
              <a:t>Pipelining</a:t>
            </a:r>
          </a:p>
        </p:txBody>
      </p:sp>
      <p:sp>
        <p:nvSpPr>
          <p:cNvPr id="3" name="Content Placeholder 2">
            <a:extLst>
              <a:ext uri="{FF2B5EF4-FFF2-40B4-BE49-F238E27FC236}">
                <a16:creationId xmlns:a16="http://schemas.microsoft.com/office/drawing/2014/main" id="{6E853E67-8B1D-9266-1F8D-ED5C39CD92F9}"/>
              </a:ext>
            </a:extLst>
          </p:cNvPr>
          <p:cNvSpPr>
            <a:spLocks noGrp="1"/>
          </p:cNvSpPr>
          <p:nvPr>
            <p:ph idx="1"/>
          </p:nvPr>
        </p:nvSpPr>
        <p:spPr/>
        <p:txBody>
          <a:bodyPr/>
          <a:lstStyle/>
          <a:p>
            <a:pPr marL="0" indent="0">
              <a:buNone/>
            </a:pPr>
            <a:r>
              <a:rPr lang="en-GB" dirty="0"/>
              <a:t>Pipelining is one of the less complex ways of improving computer performance.</a:t>
            </a:r>
          </a:p>
          <a:p>
            <a:r>
              <a:rPr lang="en-GB" dirty="0"/>
              <a:t>Due to the inherently simple nature of RISC instructions, their execution times are predictable.</a:t>
            </a:r>
          </a:p>
          <a:p>
            <a:r>
              <a:rPr lang="en-GB" dirty="0"/>
              <a:t>This enables pipelining to be implemented on RISC architecture far easier, than with CISC. </a:t>
            </a:r>
          </a:p>
          <a:p>
            <a:r>
              <a:rPr lang="en-GB" dirty="0"/>
              <a:t>Pipelining allows several instructions to be processed simultaneously without having to wait for previous instructions to be completed. </a:t>
            </a:r>
          </a:p>
        </p:txBody>
      </p:sp>
    </p:spTree>
    <p:extLst>
      <p:ext uri="{BB962C8B-B14F-4D97-AF65-F5344CB8AC3E}">
        <p14:creationId xmlns:p14="http://schemas.microsoft.com/office/powerpoint/2010/main" val="481299831"/>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468775DC-C458-452B-B494-CBFA066AAFA0}" vid="{10EEBE7C-0769-4F35-B6EB-5940E3BEB5F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2.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98515-0C12-46CF-BC7C-69B4A13CD5FA}">
  <ds:schemaRef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4873beb7-5857-4685-be1f-d57550cc96cc"/>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69</TotalTime>
  <Words>1597</Words>
  <Application>Microsoft Macintosh PowerPoint</Application>
  <PresentationFormat>Widescreen</PresentationFormat>
  <Paragraphs>131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Candara</vt:lpstr>
      <vt:lpstr>Consolas</vt:lpstr>
      <vt:lpstr>Tech Computer 16x9</vt:lpstr>
      <vt:lpstr>Ch.15 </vt:lpstr>
      <vt:lpstr>15.1 Processors and parallel processing</vt:lpstr>
      <vt:lpstr>Objectives</vt:lpstr>
      <vt:lpstr>CISC</vt:lpstr>
      <vt:lpstr>CISC - example</vt:lpstr>
      <vt:lpstr>RISC</vt:lpstr>
      <vt:lpstr>RISC - example</vt:lpstr>
      <vt:lpstr>Main differences between CISC and RISC processors</vt:lpstr>
      <vt:lpstr>Pipelining</vt:lpstr>
      <vt:lpstr>Pipelining</vt:lpstr>
      <vt:lpstr>Parallel processing</vt:lpstr>
      <vt:lpstr>SISD (single instruction single data)</vt:lpstr>
      <vt:lpstr>SISD – use cases</vt:lpstr>
      <vt:lpstr>SISD (single instruction single data)</vt:lpstr>
      <vt:lpstr>SIMD (single instruction multiple data)</vt:lpstr>
      <vt:lpstr>SIMD – use cases</vt:lpstr>
      <vt:lpstr>SISD (single instruction multiple data)</vt:lpstr>
      <vt:lpstr>MISD (multiple instruction single data)</vt:lpstr>
      <vt:lpstr>MISD (multiple instruction single data)</vt:lpstr>
      <vt:lpstr>MIMD (multiple instruction multiple data)</vt:lpstr>
      <vt:lpstr>MIMD (multiple instruction multiple data)</vt:lpstr>
      <vt:lpstr>MIMD use cases</vt:lpstr>
      <vt:lpstr>Parallel processing - considersations</vt:lpstr>
      <vt:lpstr>Parallel processing – Von Neumann Bottleneck</vt:lpstr>
      <vt:lpstr>Parallel computer systems</vt:lpstr>
      <vt:lpstr>Parallel computer systems</vt:lpstr>
      <vt:lpstr>Typical massively parallel computer (processor) system showing interconnected pathways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Ruari Mears</dc:creator>
  <cp:lastModifiedBy>Ruari Mears</cp:lastModifiedBy>
  <cp:revision>2</cp:revision>
  <dcterms:created xsi:type="dcterms:W3CDTF">2024-01-16T12:40:27Z</dcterms:created>
  <dcterms:modified xsi:type="dcterms:W3CDTF">2024-01-17T15:06:04Z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