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9"/>
  </p:notesMasterIdLst>
  <p:sldIdLst>
    <p:sldId id="260" r:id="rId2"/>
    <p:sldId id="261" r:id="rId3"/>
    <p:sldId id="262" r:id="rId4"/>
    <p:sldId id="263" r:id="rId5"/>
    <p:sldId id="264" r:id="rId6"/>
    <p:sldId id="265" r:id="rId7"/>
    <p:sldId id="267" r:id="rId8"/>
    <p:sldId id="268" r:id="rId9"/>
    <p:sldId id="266" r:id="rId10"/>
    <p:sldId id="269" r:id="rId11"/>
    <p:sldId id="270" r:id="rId12"/>
    <p:sldId id="276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embeddedFontLst>
    <p:embeddedFont>
      <p:font typeface="Museo900-Regular" panose="02000000000000000000" pitchFamily="2" charset="0"/>
      <p:bold r:id="rId20"/>
    </p:embeddedFont>
    <p:embeddedFont>
      <p:font typeface="Museo 100" panose="02000000000000000000" pitchFamily="2" charset="0"/>
      <p:regular r:id="rId21"/>
    </p:embeddedFont>
    <p:embeddedFont>
      <p:font typeface="Museo 700" panose="02000000000000000000" pitchFamily="2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Museo 900" panose="02000000000000000000" pitchFamily="2" charset="0"/>
      <p:bold r:id="rId27"/>
    </p:embeddedFont>
    <p:embeddedFont>
      <p:font typeface="Museo 500" panose="02000000000000000000" pitchFamily="2" charset="0"/>
      <p:regular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5">
          <p15:clr>
            <a:srgbClr val="A4A3A4"/>
          </p15:clr>
        </p15:guide>
        <p15:guide id="2" orient="horz" pos="3232">
          <p15:clr>
            <a:srgbClr val="A4A3A4"/>
          </p15:clr>
        </p15:guide>
        <p15:guide id="3" orient="horz" pos="1912">
          <p15:clr>
            <a:srgbClr val="A4A3A4"/>
          </p15:clr>
        </p15:guide>
        <p15:guide id="4" pos="5380">
          <p15:clr>
            <a:srgbClr val="A4A3A4"/>
          </p15:clr>
        </p15:guide>
        <p15:guide id="5" pos="2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5999"/>
    <a:srgbClr val="843754"/>
    <a:srgbClr val="EE3127"/>
    <a:srgbClr val="A41E21"/>
    <a:srgbClr val="238296"/>
    <a:srgbClr val="5C89A4"/>
    <a:srgbClr val="D1919B"/>
    <a:srgbClr val="C396A3"/>
    <a:srgbClr val="98A639"/>
    <a:srgbClr val="B2C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0" autoAdjust="0"/>
    <p:restoredTop sz="94660"/>
  </p:normalViewPr>
  <p:slideViewPr>
    <p:cSldViewPr snapToGrid="0" snapToObjects="1" showGuides="1">
      <p:cViewPr varScale="1">
        <p:scale>
          <a:sx n="89" d="100"/>
          <a:sy n="89" d="100"/>
        </p:scale>
        <p:origin x="1350" y="96"/>
      </p:cViewPr>
      <p:guideLst>
        <p:guide orient="horz" pos="1245"/>
        <p:guide orient="horz" pos="3232"/>
        <p:guide orient="horz" pos="1912"/>
        <p:guide pos="5380"/>
        <p:guide pos="2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56C703-0827-4D98-8015-40DEE3C186A7}" type="datetimeFigureOut">
              <a:rPr lang="en-GB" smtClean="0"/>
              <a:t>01/05/2015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98D5B-57F4-4A7F-8DDC-A432FF1B0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38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Unit 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>
            <a:off x="4559300" y="1905000"/>
            <a:ext cx="0" cy="2551766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1803400" y="1841231"/>
            <a:ext cx="25273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4800"/>
              </a:lnSpc>
              <a:spcBef>
                <a:spcPts val="0"/>
              </a:spcBef>
              <a:buNone/>
              <a:defRPr sz="4500" b="1" kern="0" spc="-14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500"/>
              </a:lnSpc>
              <a:spcBef>
                <a:spcPts val="0"/>
              </a:spcBef>
              <a:buNone/>
              <a:defRPr sz="2500" kern="0" spc="-14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lnSpc>
                <a:spcPts val="4800"/>
              </a:lnSpc>
              <a:spcBef>
                <a:spcPts val="0"/>
              </a:spcBef>
              <a:buNone/>
              <a:defRPr sz="4500">
                <a:solidFill>
                  <a:schemeClr val="bg1"/>
                </a:solidFill>
                <a:latin typeface="Arial"/>
                <a:cs typeface="Arial"/>
              </a:defRPr>
            </a:lvl3pPr>
            <a:lvl4pPr marL="0" indent="0">
              <a:lnSpc>
                <a:spcPts val="2600"/>
              </a:lnSpc>
              <a:spcBef>
                <a:spcPts val="0"/>
              </a:spcBef>
              <a:buNone/>
              <a:defRPr sz="3000">
                <a:solidFill>
                  <a:srgbClr val="E35999"/>
                </a:solidFill>
                <a:latin typeface="Arial"/>
                <a:cs typeface="Arial"/>
              </a:defRPr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4800600" y="1841231"/>
            <a:ext cx="2768600" cy="2201863"/>
          </a:xfrm>
          <a:prstGeom prst="rect">
            <a:avLst/>
          </a:prstGeom>
        </p:spPr>
        <p:txBody>
          <a:bodyPr vert="horz" lIns="0"/>
          <a:lstStyle>
            <a:lvl1pPr marL="0" indent="0">
              <a:lnSpc>
                <a:spcPts val="2600"/>
              </a:lnSpc>
              <a:spcBef>
                <a:spcPts val="0"/>
              </a:spcBef>
              <a:buNone/>
              <a:defRPr sz="2600" b="1" kern="0" spc="-6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spcBef>
                <a:spcPts val="500"/>
              </a:spcBef>
              <a:buNone/>
              <a:defRPr sz="1800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0">
              <a:buNone/>
              <a:defRPr sz="3000">
                <a:solidFill>
                  <a:srgbClr val="ECCC7B"/>
                </a:solidFill>
                <a:latin typeface="Arial"/>
                <a:cs typeface="Arial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8" name="Picture 7" descr="Logo.ai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0685" y="4018819"/>
            <a:ext cx="2291515" cy="456997"/>
          </a:xfrm>
          <a:prstGeom prst="rect">
            <a:avLst/>
          </a:prstGeom>
        </p:spPr>
      </p:pic>
      <p:sp>
        <p:nvSpPr>
          <p:cNvPr id="10" name="Hexagon 9"/>
          <p:cNvSpPr/>
          <p:nvPr userDrawn="1"/>
        </p:nvSpPr>
        <p:spPr>
          <a:xfrm>
            <a:off x="1072794" y="4100382"/>
            <a:ext cx="1080000" cy="972000"/>
          </a:xfrm>
          <a:prstGeom prst="hexagon">
            <a:avLst/>
          </a:prstGeom>
          <a:noFill/>
          <a:ln w="114300">
            <a:solidFill>
              <a:srgbClr val="E35999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4500" b="1" dirty="0" smtClean="0">
                <a:solidFill>
                  <a:srgbClr val="E35999"/>
                </a:solidFill>
                <a:latin typeface="Arial"/>
                <a:cs typeface="Arial"/>
              </a:rPr>
              <a:t>6</a:t>
            </a:r>
            <a:endParaRPr lang="en-US" sz="4500" b="1" dirty="0">
              <a:solidFill>
                <a:srgbClr val="E3599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6385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8437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584200" y="1702800"/>
            <a:ext cx="0" cy="256129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542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rgbClr val="E35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584200" y="1702800"/>
            <a:ext cx="0" cy="3009877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3600" y="1702799"/>
            <a:ext cx="7861300" cy="4918133"/>
          </a:xfrm>
          <a:prstGeom prst="rect">
            <a:avLst/>
          </a:prstGeom>
        </p:spPr>
        <p:txBody>
          <a:bodyPr vert="horz" lIns="0" tIns="0" rIns="0" b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0" indent="0">
              <a:lnSpc>
                <a:spcPts val="2000"/>
              </a:lnSpc>
              <a:buNone/>
              <a:defRPr sz="2000">
                <a:solidFill>
                  <a:srgbClr val="9D9FA2"/>
                </a:solidFill>
                <a:latin typeface="Arial"/>
                <a:cs typeface="Arial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27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Unit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pic>
        <p:nvPicPr>
          <p:cNvPr id="6" name="Picture 5" descr="Untitled-1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sp>
        <p:nvSpPr>
          <p:cNvPr id="1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Finite state machines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41" name="Picture 40" descr="Logo Unit 2.ai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0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58" descr="Logo Unit 2.ai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93600" y="6339600"/>
            <a:ext cx="1476000" cy="294359"/>
          </a:xfrm>
          <a:prstGeom prst="rect">
            <a:avLst/>
          </a:prstGeom>
        </p:spPr>
      </p:pic>
      <p:pic>
        <p:nvPicPr>
          <p:cNvPr id="60" name="Picture 59" descr="Unit 2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6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64" name="TextBox 6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Finite state machines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0777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6500" y="901700"/>
            <a:ext cx="2979807" cy="3251200"/>
          </a:xfrm>
          <a:prstGeom prst="rect">
            <a:avLst/>
          </a:prstGeom>
        </p:spPr>
      </p:pic>
      <p:pic>
        <p:nvPicPr>
          <p:cNvPr id="50" name="Picture 49" descr="Unit 2.jp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5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4" name="TextBox 53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Finite state machines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0860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Unit 2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60400"/>
          </a:xfrm>
          <a:prstGeom prst="rect">
            <a:avLst/>
          </a:prstGeom>
        </p:spPr>
      </p:pic>
      <p:sp>
        <p:nvSpPr>
          <p:cNvPr id="45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24280" y="906233"/>
            <a:ext cx="7816470" cy="67077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ts val="3900"/>
              </a:lnSpc>
              <a:spcBef>
                <a:spcPts val="0"/>
              </a:spcBef>
              <a:spcAft>
                <a:spcPts val="1500"/>
              </a:spcAft>
              <a:buNone/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-457200">
              <a:lnSpc>
                <a:spcPts val="2500"/>
              </a:lnSpc>
              <a:spcBef>
                <a:spcPts val="0"/>
              </a:spcBef>
              <a:spcAft>
                <a:spcPts val="1000"/>
              </a:spcAft>
              <a:buNone/>
              <a:defRPr sz="4000" b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2pPr>
            <a:lvl3pPr marL="0" indent="0">
              <a:lnSpc>
                <a:spcPts val="3600"/>
              </a:lnSpc>
              <a:spcBef>
                <a:spcPts val="0"/>
              </a:spcBef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3453607"/>
          </a:xfrm>
          <a:prstGeom prst="rect">
            <a:avLst/>
          </a:prstGeom>
        </p:spPr>
        <p:txBody>
          <a:bodyPr vert="horz" lIns="0" tIns="0"/>
          <a:lstStyle>
            <a:lvl1pPr marL="271463" indent="-271463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Font typeface="Arial"/>
              <a:buChar char="•"/>
              <a:defRPr sz="2500">
                <a:solidFill>
                  <a:schemeClr val="tx1"/>
                </a:solidFill>
                <a:latin typeface="Arial"/>
                <a:cs typeface="Arial"/>
              </a:defRPr>
            </a:lvl1pPr>
            <a:lvl2pPr marL="723900" indent="-2794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/>
              <a:buChar char="•"/>
              <a:defRPr sz="2000">
                <a:solidFill>
                  <a:srgbClr val="843754"/>
                </a:solidFill>
                <a:latin typeface="Arial"/>
                <a:cs typeface="Arial"/>
              </a:defRPr>
            </a:lvl2pPr>
            <a:lvl3pPr marL="723900" indent="-279400">
              <a:lnSpc>
                <a:spcPct val="100000"/>
              </a:lnSpc>
              <a:buFont typeface="Arial"/>
              <a:buChar char="•"/>
              <a:defRPr lang="en-US" sz="2000" kern="1200" baseline="0" dirty="0" smtClean="0">
                <a:solidFill>
                  <a:srgbClr val="E35999"/>
                </a:solidFill>
                <a:latin typeface="Arial"/>
                <a:ea typeface="+mn-ea"/>
                <a:cs typeface="Arial"/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7" name="TextBox 46"/>
          <p:cNvSpPr txBox="1"/>
          <p:nvPr userDrawn="1"/>
        </p:nvSpPr>
        <p:spPr>
          <a:xfrm>
            <a:off x="752495" y="156700"/>
            <a:ext cx="8067635" cy="452432"/>
          </a:xfrm>
          <a:prstGeom prst="rect">
            <a:avLst/>
          </a:prstGeom>
          <a:noFill/>
        </p:spPr>
        <p:txBody>
          <a:bodyPr wrap="square" lIns="0" tIns="0" r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Finite state machines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28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Unit 2</a:t>
            </a:r>
            <a:r>
              <a:rPr lang="en-US" sz="1200" b="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200" b="1" dirty="0" smtClean="0">
                <a:solidFill>
                  <a:srgbClr val="FFFFFF"/>
                </a:solidFill>
                <a:latin typeface="Arial"/>
                <a:cs typeface="Arial"/>
              </a:rPr>
              <a:t>Problem solving and theory of computation</a:t>
            </a:r>
          </a:p>
          <a:p>
            <a:pPr>
              <a:spcBef>
                <a:spcPts val="288"/>
              </a:spcBef>
            </a:pPr>
            <a:endParaRPr lang="en-US" sz="1200" b="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5833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673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64" r:id="rId3"/>
    <p:sldLayoutId id="2147483652" r:id="rId4"/>
    <p:sldLayoutId id="2147483653" r:id="rId5"/>
    <p:sldLayoutId id="2147483655" r:id="rId6"/>
    <p:sldLayoutId id="2147483656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1803399" y="1841231"/>
            <a:ext cx="2750617" cy="2201863"/>
          </a:xfrm>
        </p:spPr>
        <p:txBody>
          <a:bodyPr/>
          <a:lstStyle/>
          <a:p>
            <a:r>
              <a:rPr lang="en-US" dirty="0" smtClean="0">
                <a:latin typeface="Museo 700" panose="02000000000000000000" pitchFamily="50" charset="0"/>
              </a:rPr>
              <a:t>AQA</a:t>
            </a:r>
            <a:endParaRPr lang="en-US" b="0" dirty="0" smtClean="0">
              <a:latin typeface="Museo900-Regular"/>
              <a:cs typeface="Museo900-Regular"/>
            </a:endParaRPr>
          </a:p>
          <a:p>
            <a:pPr lvl="2"/>
            <a:r>
              <a:rPr lang="en-US" dirty="0" smtClean="0">
                <a:latin typeface="Museo 500" panose="02000000000000000000" pitchFamily="50" charset="0"/>
              </a:rPr>
              <a:t>AS Level</a:t>
            </a:r>
          </a:p>
          <a:p>
            <a:pPr lvl="3"/>
            <a:r>
              <a:rPr lang="en-US" sz="2500" dirty="0" smtClean="0">
                <a:solidFill>
                  <a:schemeClr val="bg1"/>
                </a:solidFill>
                <a:latin typeface="Museo 100" panose="02000000000000000000" pitchFamily="50" charset="0"/>
              </a:rPr>
              <a:t>Computer Science</a:t>
            </a:r>
          </a:p>
          <a:p>
            <a:pPr lvl="3">
              <a:lnSpc>
                <a:spcPts val="4000"/>
              </a:lnSpc>
            </a:pPr>
            <a:endParaRPr lang="en-US" sz="3200" dirty="0">
              <a:latin typeface="Museo 100" panose="02000000000000000000" pitchFamily="50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00600" y="1860085"/>
            <a:ext cx="2768600" cy="2201863"/>
          </a:xfrm>
        </p:spPr>
        <p:txBody>
          <a:bodyPr/>
          <a:lstStyle/>
          <a:p>
            <a:r>
              <a:rPr lang="en-US" dirty="0" smtClean="0">
                <a:latin typeface="Museo 900" panose="02000000000000000000" pitchFamily="50" charset="0"/>
              </a:rPr>
              <a:t>Finite state machines</a:t>
            </a:r>
            <a:endParaRPr lang="en-US" dirty="0" smtClean="0">
              <a:latin typeface="Museo 100" panose="02000000000000000000" pitchFamily="50" charset="0"/>
            </a:endParaRPr>
          </a:p>
          <a:p>
            <a:pPr lvl="1"/>
            <a:r>
              <a:rPr lang="en-US" sz="2000" dirty="0" smtClean="0">
                <a:latin typeface="Museo 100" panose="02000000000000000000" pitchFamily="50" charset="0"/>
              </a:rPr>
              <a:t>Unit 2</a:t>
            </a:r>
          </a:p>
          <a:p>
            <a:pPr lvl="1"/>
            <a:r>
              <a:rPr lang="en-US" sz="2000" dirty="0">
                <a:latin typeface="Museo 100" panose="02000000000000000000" pitchFamily="50" charset="0"/>
              </a:rPr>
              <a:t>Problem solving </a:t>
            </a:r>
            <a:r>
              <a:rPr lang="en-US" sz="2000" dirty="0" smtClean="0">
                <a:latin typeface="Museo 100" panose="02000000000000000000" pitchFamily="50" charset="0"/>
              </a:rPr>
              <a:t/>
            </a:r>
            <a:br>
              <a:rPr lang="en-US" sz="2000" dirty="0" smtClean="0">
                <a:latin typeface="Museo 100" panose="02000000000000000000" pitchFamily="50" charset="0"/>
              </a:rPr>
            </a:br>
            <a:r>
              <a:rPr lang="en-US" sz="2000" dirty="0" smtClean="0">
                <a:latin typeface="Museo 100" panose="02000000000000000000" pitchFamily="50" charset="0"/>
              </a:rPr>
              <a:t>and </a:t>
            </a:r>
            <a:r>
              <a:rPr lang="en-US" sz="2000" dirty="0">
                <a:latin typeface="Museo 100" panose="02000000000000000000" pitchFamily="50" charset="0"/>
              </a:rPr>
              <a:t>theory of computation</a:t>
            </a:r>
          </a:p>
        </p:txBody>
      </p:sp>
    </p:spTree>
    <p:extLst>
      <p:ext uri="{BB962C8B-B14F-4D97-AF65-F5344CB8AC3E}">
        <p14:creationId xmlns:p14="http://schemas.microsoft.com/office/powerpoint/2010/main" val="309735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Finite state automaton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725650"/>
          </a:xfrm>
        </p:spPr>
        <p:txBody>
          <a:bodyPr/>
          <a:lstStyle/>
          <a:p>
            <a:r>
              <a:rPr lang="en-GB" dirty="0" smtClean="0"/>
              <a:t>A FSM which has no output is known as a </a:t>
            </a:r>
            <a:r>
              <a:rPr lang="en-GB" dirty="0" smtClean="0">
                <a:solidFill>
                  <a:srgbClr val="E35999"/>
                </a:solidFill>
              </a:rPr>
              <a:t>finite state automaton</a:t>
            </a:r>
          </a:p>
          <a:p>
            <a:r>
              <a:rPr lang="en-GB" dirty="0" smtClean="0"/>
              <a:t>It has a start state and a set of </a:t>
            </a:r>
            <a:r>
              <a:rPr lang="en-GB" dirty="0" smtClean="0">
                <a:solidFill>
                  <a:srgbClr val="E35999"/>
                </a:solidFill>
              </a:rPr>
              <a:t>end </a:t>
            </a:r>
            <a:r>
              <a:rPr lang="en-GB" dirty="0" smtClean="0"/>
              <a:t>or </a:t>
            </a:r>
            <a:r>
              <a:rPr lang="en-GB" dirty="0" smtClean="0">
                <a:solidFill>
                  <a:srgbClr val="E35999"/>
                </a:solidFill>
              </a:rPr>
              <a:t>accept</a:t>
            </a:r>
            <a:r>
              <a:rPr lang="en-GB" dirty="0" smtClean="0"/>
              <a:t> states</a:t>
            </a:r>
          </a:p>
          <a:p>
            <a:r>
              <a:rPr lang="en-GB" dirty="0" smtClean="0"/>
              <a:t>If the automaton can reach a final state, it is said to </a:t>
            </a:r>
            <a:r>
              <a:rPr lang="en-GB" dirty="0" smtClean="0">
                <a:solidFill>
                  <a:srgbClr val="E35999"/>
                </a:solidFill>
              </a:rPr>
              <a:t>accept</a:t>
            </a:r>
            <a:r>
              <a:rPr lang="en-GB" dirty="0" smtClean="0"/>
              <a:t> the input</a:t>
            </a:r>
          </a:p>
          <a:p>
            <a:r>
              <a:rPr lang="en-GB" dirty="0" smtClean="0"/>
              <a:t>Starting in an initial state, the automaton processes a sequence of symbols and follows it to the target state</a:t>
            </a:r>
          </a:p>
          <a:p>
            <a:r>
              <a:rPr lang="en-GB" dirty="0" smtClean="0"/>
              <a:t>The symbols depend on the application – they usually represent events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8156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Notation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465974"/>
              </p:ext>
            </p:extLst>
          </p:nvPr>
        </p:nvGraphicFramePr>
        <p:xfrm>
          <a:off x="724280" y="1721570"/>
          <a:ext cx="7677442" cy="4382505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3838721"/>
                <a:gridCol w="3838721"/>
              </a:tblGrid>
              <a:tr h="494505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Symbol</a:t>
                      </a:r>
                      <a:endParaRPr lang="en-GB" sz="2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Meaning</a:t>
                      </a:r>
                      <a:endParaRPr lang="en-GB" sz="25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 state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End state or accept state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200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Transition</a:t>
                      </a:r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9560" y="3302598"/>
            <a:ext cx="905614" cy="774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7214" y="4286927"/>
            <a:ext cx="604400" cy="6884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973"/>
          <a:stretch/>
        </p:blipFill>
        <p:spPr>
          <a:xfrm>
            <a:off x="1937725" y="5393590"/>
            <a:ext cx="1581374" cy="4625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1908" y="2421543"/>
            <a:ext cx="742278" cy="62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056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Recognising a language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A finite state system </a:t>
            </a:r>
            <a:r>
              <a:rPr lang="en-GB" i="1" dirty="0" smtClean="0"/>
              <a:t>accepts</a:t>
            </a:r>
            <a:r>
              <a:rPr lang="en-GB" dirty="0" smtClean="0"/>
              <a:t> a string</a:t>
            </a:r>
          </a:p>
          <a:p>
            <a:pPr marL="0" indent="0" algn="ctr">
              <a:buNone/>
            </a:pPr>
            <a:r>
              <a:rPr lang="en-GB" sz="3600" dirty="0" smtClean="0"/>
              <a:t>c</a:t>
            </a:r>
            <a:r>
              <a:rPr lang="en-GB" sz="3600" baseline="-25000" dirty="0" smtClean="0"/>
              <a:t>1</a:t>
            </a:r>
            <a:r>
              <a:rPr lang="en-GB" sz="3600" dirty="0" smtClean="0"/>
              <a:t>c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c</a:t>
            </a:r>
            <a:r>
              <a:rPr lang="en-GB" sz="3600" baseline="-25000" dirty="0" smtClean="0"/>
              <a:t>3</a:t>
            </a:r>
            <a:r>
              <a:rPr lang="en-GB" sz="3600" dirty="0" smtClean="0"/>
              <a:t>….c</a:t>
            </a:r>
            <a:r>
              <a:rPr lang="en-GB" sz="3600" baseline="-25000" dirty="0" smtClean="0"/>
              <a:t>n</a:t>
            </a:r>
            <a:endParaRPr lang="en-GB" sz="3600" baseline="-25000" dirty="0"/>
          </a:p>
          <a:p>
            <a:pPr marL="268288" indent="0">
              <a:buNone/>
            </a:pPr>
            <a:r>
              <a:rPr lang="en-GB" dirty="0" smtClean="0"/>
              <a:t>if there is a path from the </a:t>
            </a:r>
            <a:r>
              <a:rPr lang="en-GB" dirty="0" smtClean="0">
                <a:solidFill>
                  <a:srgbClr val="E35999"/>
                </a:solidFill>
              </a:rPr>
              <a:t>start state </a:t>
            </a:r>
            <a:r>
              <a:rPr lang="en-GB" dirty="0" smtClean="0"/>
              <a:t>to the </a:t>
            </a:r>
            <a:r>
              <a:rPr lang="en-GB" dirty="0" smtClean="0">
                <a:solidFill>
                  <a:srgbClr val="E35999"/>
                </a:solidFill>
              </a:rPr>
              <a:t>end</a:t>
            </a:r>
            <a:r>
              <a:rPr lang="en-GB" dirty="0" smtClean="0"/>
              <a:t> or </a:t>
            </a:r>
            <a:r>
              <a:rPr lang="en-GB" dirty="0" smtClean="0">
                <a:solidFill>
                  <a:srgbClr val="E35999"/>
                </a:solidFill>
              </a:rPr>
              <a:t>accept state </a:t>
            </a:r>
            <a:r>
              <a:rPr lang="en-GB" dirty="0" smtClean="0"/>
              <a:t>labelled by the symbols </a:t>
            </a:r>
            <a:r>
              <a:rPr lang="en-GB" sz="2800" dirty="0" smtClean="0"/>
              <a:t>c</a:t>
            </a:r>
            <a:r>
              <a:rPr lang="en-GB" sz="2800" baseline="-25000" dirty="0" smtClean="0"/>
              <a:t>1, </a:t>
            </a:r>
            <a:r>
              <a:rPr lang="en-GB" sz="2800" dirty="0" smtClean="0"/>
              <a:t>…., </a:t>
            </a:r>
            <a:r>
              <a:rPr lang="en-GB" sz="2800" dirty="0" err="1" smtClean="0"/>
              <a:t>c</a:t>
            </a:r>
            <a:r>
              <a:rPr lang="en-GB" sz="2800" baseline="-25000" dirty="0" err="1" smtClean="0"/>
              <a:t>n</a:t>
            </a:r>
            <a:endParaRPr lang="en-GB" sz="2800" baseline="-25000" dirty="0" smtClean="0"/>
          </a:p>
          <a:p>
            <a:r>
              <a:rPr lang="en-GB" dirty="0"/>
              <a:t>The language recognised by </a:t>
            </a:r>
            <a:r>
              <a:rPr lang="en-GB" dirty="0" smtClean="0"/>
              <a:t>the FSM consists of all strings accepted by it.</a:t>
            </a:r>
            <a:endParaRPr lang="en-GB" dirty="0"/>
          </a:p>
          <a:p>
            <a:pPr marL="0" indent="0">
              <a:buNone/>
            </a:pPr>
            <a:endParaRPr lang="en-GB" b="1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42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117601"/>
            <a:ext cx="7797230" cy="1436913"/>
          </a:xfrm>
        </p:spPr>
        <p:txBody>
          <a:bodyPr/>
          <a:lstStyle/>
          <a:p>
            <a:r>
              <a:rPr lang="en-GB" dirty="0" smtClean="0"/>
              <a:t>Which of the following strings will be accepted by this finite state automaton?</a:t>
            </a:r>
          </a:p>
          <a:p>
            <a:pPr marL="0" indent="0" algn="ctr">
              <a:buNone/>
            </a:pPr>
            <a:r>
              <a:rPr lang="en-GB" dirty="0"/>
              <a:t>	</a:t>
            </a:r>
            <a:r>
              <a:rPr lang="en-GB" sz="2800" b="1" dirty="0" err="1" smtClean="0">
                <a:solidFill>
                  <a:srgbClr val="E35999"/>
                </a:solidFill>
              </a:rPr>
              <a:t>aaac</a:t>
            </a:r>
            <a:r>
              <a:rPr lang="en-GB" sz="2800" b="1" dirty="0" smtClean="0">
                <a:solidFill>
                  <a:srgbClr val="E35999"/>
                </a:solidFill>
              </a:rPr>
              <a:t>   </a:t>
            </a:r>
            <a:r>
              <a:rPr lang="en-GB" sz="2800" b="1" dirty="0" err="1" smtClean="0">
                <a:solidFill>
                  <a:srgbClr val="E35999"/>
                </a:solidFill>
              </a:rPr>
              <a:t>badc</a:t>
            </a:r>
            <a:r>
              <a:rPr lang="en-GB" sz="2800" b="1" dirty="0" smtClean="0">
                <a:solidFill>
                  <a:srgbClr val="E35999"/>
                </a:solidFill>
              </a:rPr>
              <a:t>   </a:t>
            </a:r>
            <a:r>
              <a:rPr lang="en-GB" sz="2800" b="1" dirty="0" err="1" smtClean="0">
                <a:solidFill>
                  <a:srgbClr val="E35999"/>
                </a:solidFill>
              </a:rPr>
              <a:t>adadbd</a:t>
            </a:r>
            <a:r>
              <a:rPr lang="en-GB" sz="2800" b="1" dirty="0" smtClean="0">
                <a:solidFill>
                  <a:srgbClr val="E35999"/>
                </a:solidFill>
              </a:rPr>
              <a:t>   ac   </a:t>
            </a:r>
            <a:r>
              <a:rPr lang="en-GB" sz="2800" b="1" dirty="0" err="1" smtClean="0">
                <a:solidFill>
                  <a:srgbClr val="E35999"/>
                </a:solidFill>
              </a:rPr>
              <a:t>bdaac</a:t>
            </a:r>
            <a:r>
              <a:rPr lang="en-GB" sz="2800" b="1" dirty="0" smtClean="0">
                <a:solidFill>
                  <a:srgbClr val="E35999"/>
                </a:solidFill>
              </a:rPr>
              <a:t>   </a:t>
            </a:r>
            <a:r>
              <a:rPr lang="en-GB" sz="2800" b="1" dirty="0" err="1" smtClean="0">
                <a:solidFill>
                  <a:srgbClr val="E35999"/>
                </a:solidFill>
              </a:rPr>
              <a:t>bd</a:t>
            </a:r>
            <a:endParaRPr lang="en-GB" sz="2800" b="1" dirty="0" smtClean="0">
              <a:solidFill>
                <a:srgbClr val="E35999"/>
              </a:solidFill>
            </a:endParaRPr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8344" y="2541618"/>
            <a:ext cx="6118518" cy="379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06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Now try the questions in Task 1 of Worksheet 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71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State transition tables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2467997"/>
          </a:xfrm>
        </p:spPr>
        <p:txBody>
          <a:bodyPr/>
          <a:lstStyle/>
          <a:p>
            <a:r>
              <a:rPr lang="en-GB" dirty="0" smtClean="0"/>
              <a:t>An alternative representation of a FSM is a </a:t>
            </a:r>
            <a:r>
              <a:rPr lang="en-GB" dirty="0" smtClean="0">
                <a:solidFill>
                  <a:srgbClr val="E35999"/>
                </a:solidFill>
              </a:rPr>
              <a:t>State Transition Table</a:t>
            </a:r>
          </a:p>
          <a:p>
            <a:r>
              <a:rPr lang="en-GB" dirty="0" smtClean="0"/>
              <a:t>The FSM below accepts two inputs a and b</a:t>
            </a:r>
          </a:p>
          <a:p>
            <a:r>
              <a:rPr lang="en-GB" dirty="0" smtClean="0"/>
              <a:t>The transition table shows what the next state is for any </a:t>
            </a:r>
            <a:r>
              <a:rPr lang="en-GB" dirty="0"/>
              <a:t>input. What strings does it accept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932883"/>
              </p:ext>
            </p:extLst>
          </p:nvPr>
        </p:nvGraphicFramePr>
        <p:xfrm>
          <a:off x="4625792" y="4206928"/>
          <a:ext cx="3700630" cy="181411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26035"/>
                <a:gridCol w="1269403"/>
                <a:gridCol w="1305192"/>
              </a:tblGrid>
              <a:tr h="494505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state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</a:tr>
              <a:tr h="527126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 = a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 = b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S1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S1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S1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7732" y="4361768"/>
            <a:ext cx="3775935" cy="15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484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Complete the transition table for the FSM shown</a:t>
            </a:r>
          </a:p>
          <a:p>
            <a:r>
              <a:rPr lang="en-GB" dirty="0" smtClean="0"/>
              <a:t>Which of the following strings are accepted?</a:t>
            </a:r>
          </a:p>
          <a:p>
            <a:pPr marL="0" indent="0" algn="ctr">
              <a:buNone/>
            </a:pPr>
            <a:r>
              <a:rPr lang="en-GB" sz="2800" b="1" dirty="0" smtClean="0">
                <a:solidFill>
                  <a:srgbClr val="E35999"/>
                </a:solidFill>
              </a:rPr>
              <a:t>00100   100    0101   010000</a:t>
            </a:r>
            <a:endParaRPr lang="en-GB" sz="2800" b="1" dirty="0">
              <a:solidFill>
                <a:srgbClr val="E35999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1517" y="3348894"/>
            <a:ext cx="3951311" cy="2761445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8966048"/>
              </p:ext>
            </p:extLst>
          </p:nvPr>
        </p:nvGraphicFramePr>
        <p:xfrm>
          <a:off x="4779913" y="3712077"/>
          <a:ext cx="3654082" cy="2210351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104520"/>
                <a:gridCol w="1247887"/>
                <a:gridCol w="1301675"/>
              </a:tblGrid>
              <a:tr h="494505">
                <a:tc rowSpan="2"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Current state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Next state</a:t>
                      </a:r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</a:tr>
              <a:tr h="527126">
                <a:tc vMerge="1"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 = 0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kern="12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Input = 1</a:t>
                      </a:r>
                      <a:endParaRPr lang="en-GB" sz="20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43754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S1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S1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S2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sz="20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S3</a:t>
                      </a:r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0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84375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62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Worksheet 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057992"/>
          </a:xfrm>
        </p:spPr>
        <p:txBody>
          <a:bodyPr/>
          <a:lstStyle/>
          <a:p>
            <a:r>
              <a:rPr lang="en-GB" dirty="0" smtClean="0"/>
              <a:t>Now try the questions in </a:t>
            </a:r>
            <a:r>
              <a:rPr lang="en-GB" b="1" dirty="0" smtClean="0"/>
              <a:t>Task 2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13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Understand what is meant by a finite state machine</a:t>
            </a:r>
          </a:p>
          <a:p>
            <a:r>
              <a:rPr lang="en-GB" dirty="0" smtClean="0"/>
              <a:t>List some of the uses of a finite state machine</a:t>
            </a:r>
          </a:p>
          <a:p>
            <a:r>
              <a:rPr lang="en-GB" dirty="0" smtClean="0"/>
              <a:t>Draw and interpret simple state transition diagrams for finite state machines with no output</a:t>
            </a:r>
          </a:p>
          <a:p>
            <a:r>
              <a:rPr lang="en-GB" dirty="0" smtClean="0"/>
              <a:t>Draw a state transition table for a finite state machine with no output and vice versa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746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What is a finite state machine?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7797230" cy="4266315"/>
          </a:xfrm>
        </p:spPr>
        <p:txBody>
          <a:bodyPr/>
          <a:lstStyle/>
          <a:p>
            <a:r>
              <a:rPr lang="en-GB" dirty="0" smtClean="0"/>
              <a:t>It is not a “machine” in the sense of some physical, mechanical thing with moving parts</a:t>
            </a:r>
          </a:p>
          <a:p>
            <a:r>
              <a:rPr lang="en-GB" dirty="0" smtClean="0"/>
              <a:t>It is an abstract representation of how something changes from one state to another in response to a condition or event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36" y="3783271"/>
            <a:ext cx="7424105" cy="25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In a finite state machine (FSM):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The machine can only be in one state at a time</a:t>
            </a:r>
          </a:p>
          <a:p>
            <a:r>
              <a:rPr lang="en-GB" dirty="0" smtClean="0"/>
              <a:t>It can change from one state to another in response to an event or condition; this is called a </a:t>
            </a:r>
            <a:r>
              <a:rPr lang="en-GB" dirty="0" smtClean="0">
                <a:solidFill>
                  <a:srgbClr val="E35999"/>
                </a:solidFill>
              </a:rPr>
              <a:t>transition </a:t>
            </a:r>
          </a:p>
          <a:p>
            <a:r>
              <a:rPr lang="en-GB" dirty="0" smtClean="0"/>
              <a:t>The FSM is defined by a list of its states and the conditions for each transition</a:t>
            </a:r>
          </a:p>
          <a:p>
            <a:pPr lvl="1"/>
            <a:r>
              <a:rPr lang="en-GB" dirty="0" smtClean="0">
                <a:solidFill>
                  <a:srgbClr val="E35999"/>
                </a:solidFill>
              </a:rPr>
              <a:t>There can be outputs linked to the FSM’s state, but we will be considering only FSMs with no output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7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4605653" y="1512462"/>
            <a:ext cx="4192722" cy="4662428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Example: a turnstile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1704179"/>
            <a:ext cx="4482421" cy="3453607"/>
          </a:xfrm>
        </p:spPr>
        <p:txBody>
          <a:bodyPr/>
          <a:lstStyle/>
          <a:p>
            <a:r>
              <a:rPr lang="en-GB" dirty="0" smtClean="0"/>
              <a:t>A turnstile is used to control access to a railway platform</a:t>
            </a:r>
          </a:p>
          <a:p>
            <a:r>
              <a:rPr lang="en-GB" dirty="0" smtClean="0"/>
              <a:t>It can be in one of two states: locked or unlocked</a:t>
            </a:r>
          </a:p>
          <a:p>
            <a:r>
              <a:rPr lang="en-GB" dirty="0" smtClean="0"/>
              <a:t>Inserting a ticket unlocks the turnstile, allowing a single customer to pass through</a:t>
            </a:r>
          </a:p>
          <a:p>
            <a:r>
              <a:rPr lang="en-GB" dirty="0" smtClean="0"/>
              <a:t>The arms are locked again until another coin is inserted</a:t>
            </a:r>
          </a:p>
        </p:txBody>
      </p:sp>
    </p:spTree>
    <p:extLst>
      <p:ext uri="{BB962C8B-B14F-4D97-AF65-F5344CB8AC3E}">
        <p14:creationId xmlns:p14="http://schemas.microsoft.com/office/powerpoint/2010/main" val="76680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FSM representing a turnstile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724280" y="4612943"/>
            <a:ext cx="7797230" cy="1754940"/>
          </a:xfrm>
        </p:spPr>
        <p:txBody>
          <a:bodyPr/>
          <a:lstStyle/>
          <a:p>
            <a:r>
              <a:rPr lang="en-GB" dirty="0" smtClean="0"/>
              <a:t>Pushing the arm when the turnstile is in the locked state has no effect</a:t>
            </a:r>
          </a:p>
          <a:p>
            <a:r>
              <a:rPr lang="en-GB" dirty="0" smtClean="0"/>
              <a:t>Putting another ticket in when in the unlocked state also has no effect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187" y="1748352"/>
            <a:ext cx="7777227" cy="269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1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Is the ticket valid?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uppose the turnstile will not accept any ticket – it has to be a valid one for the journey</a:t>
            </a:r>
          </a:p>
          <a:p>
            <a:r>
              <a:rPr lang="en-GB" dirty="0" smtClean="0"/>
              <a:t>Can you draw a new state transition diagram with two extra inputs: </a:t>
            </a:r>
            <a:r>
              <a:rPr lang="en-GB" dirty="0" smtClean="0">
                <a:solidFill>
                  <a:srgbClr val="E35999"/>
                </a:solidFill>
              </a:rPr>
              <a:t>valid ticket </a:t>
            </a:r>
            <a:r>
              <a:rPr lang="en-GB" dirty="0" smtClean="0"/>
              <a:t>and </a:t>
            </a:r>
            <a:r>
              <a:rPr lang="en-GB" dirty="0" smtClean="0">
                <a:solidFill>
                  <a:srgbClr val="E35999"/>
                </a:solidFill>
              </a:rPr>
              <a:t>invalid ticket</a:t>
            </a:r>
            <a:r>
              <a:rPr lang="en-GB" dirty="0" smtClean="0"/>
              <a:t>?</a:t>
            </a:r>
          </a:p>
          <a:p>
            <a:r>
              <a:rPr lang="en-GB" dirty="0" smtClean="0"/>
              <a:t>There will be a third state – </a:t>
            </a:r>
            <a:r>
              <a:rPr lang="en-GB" dirty="0" smtClean="0">
                <a:solidFill>
                  <a:srgbClr val="E35999"/>
                </a:solidFill>
              </a:rPr>
              <a:t>ticket inserted</a:t>
            </a:r>
            <a:endParaRPr lang="en-GB" dirty="0">
              <a:solidFill>
                <a:srgbClr val="E35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6966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Answer: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9003" y="1783309"/>
            <a:ext cx="7387023" cy="4274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8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Applications of FSMs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Robotics</a:t>
            </a:r>
          </a:p>
          <a:p>
            <a:r>
              <a:rPr lang="en-GB" dirty="0" smtClean="0"/>
              <a:t>Video games industry</a:t>
            </a:r>
          </a:p>
          <a:p>
            <a:r>
              <a:rPr lang="en-GB" dirty="0" smtClean="0"/>
              <a:t>Design of digital hardware systems</a:t>
            </a:r>
          </a:p>
          <a:p>
            <a:r>
              <a:rPr lang="en-GB" dirty="0" smtClean="0"/>
              <a:t>Design of compilers and network protocols</a:t>
            </a:r>
          </a:p>
          <a:p>
            <a:r>
              <a:rPr lang="en-GB" dirty="0" smtClean="0"/>
              <a:t>Definition of languages, and to decide whether a particular word is allowed in a language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17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 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2</Template>
  <TotalTime>2222</TotalTime>
  <Words>622</Words>
  <Application>Microsoft Office PowerPoint</Application>
  <PresentationFormat>On-screen Show (4:3)</PresentationFormat>
  <Paragraphs>89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Museo900-Regular</vt:lpstr>
      <vt:lpstr>Arial</vt:lpstr>
      <vt:lpstr>Museo 100</vt:lpstr>
      <vt:lpstr>Museo 700</vt:lpstr>
      <vt:lpstr>Calibri</vt:lpstr>
      <vt:lpstr>Museo 900</vt:lpstr>
      <vt:lpstr>Museo 500</vt:lpstr>
      <vt:lpstr>Unit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PG Online Ltd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Heathcote</dc:creator>
  <cp:lastModifiedBy>Robert Heathcote</cp:lastModifiedBy>
  <cp:revision>37</cp:revision>
  <dcterms:created xsi:type="dcterms:W3CDTF">2015-03-16T11:36:39Z</dcterms:created>
  <dcterms:modified xsi:type="dcterms:W3CDTF">2015-05-01T07:22:23Z</dcterms:modified>
</cp:coreProperties>
</file>