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64" r:id="rId5"/>
    <p:sldId id="267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5" r:id="rId14"/>
    <p:sldId id="276" r:id="rId15"/>
    <p:sldId id="272" r:id="rId16"/>
    <p:sldId id="274" r:id="rId17"/>
    <p:sldId id="277" r:id="rId18"/>
    <p:sldId id="278" r:id="rId19"/>
    <p:sldId id="273" r:id="rId20"/>
  </p:sldIdLst>
  <p:sldSz cx="9144000" cy="6858000" type="screen4x3"/>
  <p:notesSz cx="6858000" cy="9144000"/>
  <p:embeddedFontLst>
    <p:embeddedFont>
      <p:font typeface="Museo900-Regular" panose="02000000000000000000" pitchFamily="2" charset="0"/>
      <p:bold r:id="rId22"/>
    </p:embeddedFont>
    <p:embeddedFont>
      <p:font typeface="Museo 900" panose="02000000000000000000" pitchFamily="2" charset="0"/>
      <p:bold r:id="rId23"/>
    </p:embeddedFont>
    <p:embeddedFont>
      <p:font typeface="Museo 500" panose="02000000000000000000" pitchFamily="2" charset="0"/>
      <p:regular r:id="rId24"/>
    </p:embeddedFont>
    <p:embeddedFont>
      <p:font typeface="Museo 700" panose="02000000000000000000" pitchFamily="2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useo 100" panose="02000000000000000000" pitchFamily="2" charset="0"/>
      <p:regular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999"/>
    <a:srgbClr val="843754"/>
    <a:srgbClr val="EE3127"/>
    <a:srgbClr val="A41E21"/>
    <a:srgbClr val="238296"/>
    <a:srgbClr val="5C89A4"/>
    <a:srgbClr val="D1919B"/>
    <a:srgbClr val="C396A3"/>
    <a:srgbClr val="98A639"/>
    <a:srgbClr val="B2C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1488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30/04/2015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t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E35999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E3599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E35999"/>
                </a:solidFill>
                <a:latin typeface="Arial"/>
                <a:cs typeface="Arial"/>
              </a:rPr>
              <a:t>3</a:t>
            </a:r>
            <a:endParaRPr lang="en-US" sz="4500" b="1" dirty="0">
              <a:solidFill>
                <a:srgbClr val="E359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84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3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42223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it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Writing and interpreting algorithms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1" name="Picture 40" descr="Logo Unit 2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Logo Unit 2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60" name="Picture 59" descr="Unit 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6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Writing and interpreting algorithms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50" name="Picture 49" descr="Unit 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Writing and interpreting algorithms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 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Unit 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Writing and interpreting algorithms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Writing and interpreting algorithms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2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Problem solving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theory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5336" y="3151991"/>
            <a:ext cx="4550484" cy="370600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Insertion sort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insertion sort is an efficient algorithm for sorting a small number of elements</a:t>
            </a:r>
          </a:p>
          <a:p>
            <a:r>
              <a:rPr lang="en-GB" dirty="0" smtClean="0"/>
              <a:t>It works in the same way you might sort a deck of playing cards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21248" y="3558156"/>
            <a:ext cx="3860599" cy="2237337"/>
          </a:xfrm>
          <a:prstGeom prst="rect">
            <a:avLst/>
          </a:prstGeom>
        </p:spPr>
        <p:txBody>
          <a:bodyPr vert="horz" lIns="0" tIns="0"/>
          <a:lstStyle>
            <a:lvl1pPr marL="271463" indent="-2714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23900" indent="-2794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kern="1200">
                <a:solidFill>
                  <a:srgbClr val="843754"/>
                </a:solidFill>
                <a:latin typeface="Arial"/>
                <a:ea typeface="+mn-ea"/>
                <a:cs typeface="Arial"/>
              </a:defRPr>
            </a:lvl2pPr>
            <a:lvl3pPr marL="723900" indent="-279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>
                <a:solidFill>
                  <a:srgbClr val="E35999"/>
                </a:solidFill>
              </a:rPr>
              <a:t>Start with all the cards face down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Pick up each card in turn and insert it into the correct place in the deck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How the Insertion sort works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1619911"/>
          </a:xfrm>
        </p:spPr>
        <p:txBody>
          <a:bodyPr/>
          <a:lstStyle/>
          <a:p>
            <a:r>
              <a:rPr lang="en-GB" dirty="0" smtClean="0"/>
              <a:t>Suppose we have six numbers to sort</a:t>
            </a:r>
          </a:p>
          <a:p>
            <a:r>
              <a:rPr lang="en-GB" dirty="0" smtClean="0"/>
              <a:t>The pink card </a:t>
            </a:r>
            <a:r>
              <a:rPr lang="en-GB" dirty="0"/>
              <a:t>	</a:t>
            </a:r>
            <a:r>
              <a:rPr lang="en-GB" dirty="0" smtClean="0"/>
              <a:t>is the card you pick up each time</a:t>
            </a:r>
          </a:p>
          <a:p>
            <a:r>
              <a:rPr lang="en-GB" dirty="0" smtClean="0"/>
              <a:t>Insert it in the right place, and pick up another</a:t>
            </a:r>
          </a:p>
          <a:p>
            <a:pPr marL="0" indent="0">
              <a:buNone/>
            </a:pPr>
            <a:r>
              <a:rPr lang="en-GB" dirty="0">
                <a:solidFill>
                  <a:srgbClr val="E35999"/>
                </a:solidFill>
              </a:rPr>
              <a:t>	</a:t>
            </a:r>
            <a:r>
              <a:rPr lang="en-GB" dirty="0" smtClean="0">
                <a:solidFill>
                  <a:srgbClr val="E35999"/>
                </a:solidFill>
              </a:rPr>
              <a:t>	</a:t>
            </a:r>
            <a:endParaRPr lang="en-GB" dirty="0">
              <a:solidFill>
                <a:srgbClr val="E35999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02020"/>
              </p:ext>
            </p:extLst>
          </p:nvPr>
        </p:nvGraphicFramePr>
        <p:xfrm>
          <a:off x="1702185" y="3461709"/>
          <a:ext cx="23760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34895"/>
              </p:ext>
            </p:extLst>
          </p:nvPr>
        </p:nvGraphicFramePr>
        <p:xfrm>
          <a:off x="1718888" y="4448672"/>
          <a:ext cx="23760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15501"/>
              </p:ext>
            </p:extLst>
          </p:nvPr>
        </p:nvGraphicFramePr>
        <p:xfrm>
          <a:off x="1677959" y="5479216"/>
          <a:ext cx="23760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9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931102"/>
              </p:ext>
            </p:extLst>
          </p:nvPr>
        </p:nvGraphicFramePr>
        <p:xfrm>
          <a:off x="5364347" y="5481372"/>
          <a:ext cx="23760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71549"/>
              </p:ext>
            </p:extLst>
          </p:nvPr>
        </p:nvGraphicFramePr>
        <p:xfrm>
          <a:off x="5405276" y="4427154"/>
          <a:ext cx="23760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667459"/>
              </p:ext>
            </p:extLst>
          </p:nvPr>
        </p:nvGraphicFramePr>
        <p:xfrm>
          <a:off x="5388573" y="3440191"/>
          <a:ext cx="23760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5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73677" y="3447379"/>
            <a:ext cx="51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8864" y="4434342"/>
            <a:ext cx="51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209" y="5464886"/>
            <a:ext cx="51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4976" y="5454126"/>
            <a:ext cx="51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4389" y="4394880"/>
            <a:ext cx="51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9202" y="3410956"/>
            <a:ext cx="518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rc 27"/>
          <p:cNvSpPr/>
          <p:nvPr/>
        </p:nvSpPr>
        <p:spPr>
          <a:xfrm rot="10800000">
            <a:off x="1812021" y="3559101"/>
            <a:ext cx="496803" cy="614696"/>
          </a:xfrm>
          <a:prstGeom prst="arc">
            <a:avLst>
              <a:gd name="adj1" fmla="val 10898605"/>
              <a:gd name="adj2" fmla="val 0"/>
            </a:avLst>
          </a:prstGeom>
          <a:ln>
            <a:solidFill>
              <a:srgbClr val="843754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 rot="10800000">
            <a:off x="5917856" y="3494358"/>
            <a:ext cx="510863" cy="657921"/>
          </a:xfrm>
          <a:prstGeom prst="arc">
            <a:avLst>
              <a:gd name="adj1" fmla="val 10563338"/>
              <a:gd name="adj2" fmla="val 76495"/>
            </a:avLst>
          </a:prstGeom>
          <a:ln>
            <a:solidFill>
              <a:srgbClr val="843754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 rot="10800000">
            <a:off x="3019049" y="4659731"/>
            <a:ext cx="165204" cy="419100"/>
          </a:xfrm>
          <a:prstGeom prst="arc">
            <a:avLst>
              <a:gd name="adj1" fmla="val 10230557"/>
              <a:gd name="adj2" fmla="val 0"/>
            </a:avLst>
          </a:prstGeom>
          <a:ln>
            <a:solidFill>
              <a:srgbClr val="843754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10800000">
            <a:off x="5507981" y="4534878"/>
            <a:ext cx="1814333" cy="657921"/>
          </a:xfrm>
          <a:prstGeom prst="arc">
            <a:avLst>
              <a:gd name="adj1" fmla="val 10771630"/>
              <a:gd name="adj2" fmla="val 154406"/>
            </a:avLst>
          </a:prstGeom>
          <a:ln>
            <a:solidFill>
              <a:srgbClr val="843754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rot="10800000">
            <a:off x="6042347" y="3609890"/>
            <a:ext cx="259637" cy="419100"/>
          </a:xfrm>
          <a:prstGeom prst="arc">
            <a:avLst>
              <a:gd name="adj1" fmla="val 10563320"/>
              <a:gd name="adj2" fmla="val 0"/>
            </a:avLst>
          </a:prstGeom>
          <a:ln>
            <a:solidFill>
              <a:srgbClr val="8437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rot="10800000">
            <a:off x="6104445" y="4595607"/>
            <a:ext cx="259637" cy="419100"/>
          </a:xfrm>
          <a:prstGeom prst="arc">
            <a:avLst>
              <a:gd name="adj1" fmla="val 10563320"/>
              <a:gd name="adj2" fmla="val 0"/>
            </a:avLst>
          </a:prstGeom>
          <a:ln>
            <a:solidFill>
              <a:srgbClr val="8437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 rot="10800000">
            <a:off x="6493372" y="4595607"/>
            <a:ext cx="259637" cy="419100"/>
          </a:xfrm>
          <a:prstGeom prst="arc">
            <a:avLst>
              <a:gd name="adj1" fmla="val 10563320"/>
              <a:gd name="adj2" fmla="val 0"/>
            </a:avLst>
          </a:prstGeom>
          <a:ln>
            <a:solidFill>
              <a:srgbClr val="8437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c 38"/>
          <p:cNvSpPr/>
          <p:nvPr/>
        </p:nvSpPr>
        <p:spPr>
          <a:xfrm rot="10800000">
            <a:off x="6859539" y="4595608"/>
            <a:ext cx="259637" cy="419100"/>
          </a:xfrm>
          <a:prstGeom prst="arc">
            <a:avLst>
              <a:gd name="adj1" fmla="val 10563320"/>
              <a:gd name="adj2" fmla="val 0"/>
            </a:avLst>
          </a:prstGeom>
          <a:ln>
            <a:solidFill>
              <a:srgbClr val="8437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c 39"/>
          <p:cNvSpPr/>
          <p:nvPr/>
        </p:nvSpPr>
        <p:spPr>
          <a:xfrm rot="10800000">
            <a:off x="2506763" y="5614112"/>
            <a:ext cx="1410217" cy="657921"/>
          </a:xfrm>
          <a:prstGeom prst="arc">
            <a:avLst>
              <a:gd name="adj1" fmla="val 10563338"/>
              <a:gd name="adj2" fmla="val 271762"/>
            </a:avLst>
          </a:prstGeom>
          <a:ln>
            <a:solidFill>
              <a:srgbClr val="843754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0800000">
            <a:off x="2743637" y="5680788"/>
            <a:ext cx="259637" cy="419100"/>
          </a:xfrm>
          <a:prstGeom prst="arc">
            <a:avLst>
              <a:gd name="adj1" fmla="val 10563320"/>
              <a:gd name="adj2" fmla="val 0"/>
            </a:avLst>
          </a:prstGeom>
          <a:ln>
            <a:solidFill>
              <a:srgbClr val="8437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 rot="10800000">
            <a:off x="3132564" y="5680788"/>
            <a:ext cx="259637" cy="419100"/>
          </a:xfrm>
          <a:prstGeom prst="arc">
            <a:avLst>
              <a:gd name="adj1" fmla="val 10563320"/>
              <a:gd name="adj2" fmla="val 0"/>
            </a:avLst>
          </a:prstGeom>
          <a:ln>
            <a:solidFill>
              <a:srgbClr val="8437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 rot="10800000">
            <a:off x="3498731" y="5680789"/>
            <a:ext cx="259637" cy="419100"/>
          </a:xfrm>
          <a:prstGeom prst="arc">
            <a:avLst>
              <a:gd name="adj1" fmla="val 10563320"/>
              <a:gd name="adj2" fmla="val 0"/>
            </a:avLst>
          </a:prstGeom>
          <a:ln>
            <a:solidFill>
              <a:srgbClr val="8437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 rot="10800000">
            <a:off x="1928947" y="3660172"/>
            <a:ext cx="259637" cy="419100"/>
          </a:xfrm>
          <a:prstGeom prst="arc">
            <a:avLst>
              <a:gd name="adj1" fmla="val 10563320"/>
              <a:gd name="adj2" fmla="val 0"/>
            </a:avLst>
          </a:prstGeom>
          <a:ln>
            <a:solidFill>
              <a:srgbClr val="843754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Insertion sort algorithm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83262"/>
          </a:xfrm>
        </p:spPr>
        <p:txBody>
          <a:bodyPr/>
          <a:lstStyle/>
          <a:p>
            <a:pPr marL="538163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card = [7, 4, 6, 8, 1, 5]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assume first card is card[0]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j = 1 to 6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err="1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nextCard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card(j)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= j – 1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i &gt;= 0 </a:t>
            </a: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card[i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&gt; </a:t>
            </a:r>
            <a:r>
              <a:rPr lang="en-GB" dirty="0" err="1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nextcard</a:t>
            </a:r>
            <a:endParaRPr lang="en-GB" dirty="0" smtClean="0">
              <a:solidFill>
                <a:srgbClr val="E359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38163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card[i </a:t>
            </a: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+ 1] = card[i]</a:t>
            </a:r>
          </a:p>
          <a:p>
            <a:pPr marL="538163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i </a:t>
            </a: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i - 1 </a:t>
            </a:r>
            <a:endParaRPr lang="en-GB" dirty="0" smtClean="0">
              <a:solidFill>
                <a:srgbClr val="E359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38163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ENDWHILE      </a:t>
            </a:r>
            <a:endParaRPr lang="en-GB" dirty="0">
              <a:solidFill>
                <a:srgbClr val="E359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38163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card[i </a:t>
            </a: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+ 1] = </a:t>
            </a:r>
            <a:r>
              <a:rPr lang="en-GB" dirty="0" err="1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nextcard</a:t>
            </a:r>
            <a:endParaRPr lang="en-GB" dirty="0" smtClean="0">
              <a:solidFill>
                <a:srgbClr val="E35999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38163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ENDFOR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00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3" y="657112"/>
            <a:ext cx="2492188" cy="623047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Bubble sort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5515155" cy="4255557"/>
          </a:xfrm>
        </p:spPr>
        <p:txBody>
          <a:bodyPr/>
          <a:lstStyle/>
          <a:p>
            <a:r>
              <a:rPr lang="en-GB" dirty="0" smtClean="0"/>
              <a:t>This is a useful sort when there are only a small number of items to be sorted</a:t>
            </a:r>
          </a:p>
          <a:p>
            <a:r>
              <a:rPr lang="en-GB" dirty="0" smtClean="0"/>
              <a:t>To sort an array of n items, n-1 passes are made through the array, with each item being compared with the adjacent item and swapped if necessary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8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Bubble sort algorithm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79" y="1704179"/>
            <a:ext cx="7996639" cy="45192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#sorts an array </a:t>
            </a:r>
            <a:r>
              <a:rPr lang="en-GB" i="1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a[0..n-1] 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 n items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REPEAT	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FOR count = 0 to n-2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 a[count] &gt; a[count + 1] THEN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 swap the items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ENDIF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ENDFOR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= n-1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UNTIL n = 1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Trace through the algorithm for a[7,4,6,8,1,5]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dirty="0" smtClean="0"/>
              <a:t>Write the code for the line “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swap the items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0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0334" y="2454982"/>
            <a:ext cx="3012425" cy="42837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</a:t>
            </a:r>
            <a:r>
              <a:rPr lang="en-GB" b="1" dirty="0" smtClean="0"/>
              <a:t>Task 2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81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Searching algorithms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14233"/>
          </a:xfrm>
        </p:spPr>
        <p:txBody>
          <a:bodyPr/>
          <a:lstStyle/>
          <a:p>
            <a:r>
              <a:rPr lang="en-GB" dirty="0" smtClean="0"/>
              <a:t>Two of the most common searching algorithms are the </a:t>
            </a:r>
            <a:r>
              <a:rPr lang="en-GB" dirty="0" smtClean="0">
                <a:solidFill>
                  <a:srgbClr val="E35999"/>
                </a:solidFill>
              </a:rPr>
              <a:t>linear search </a:t>
            </a:r>
            <a:r>
              <a:rPr lang="en-GB" dirty="0" smtClean="0"/>
              <a:t>and the </a:t>
            </a:r>
            <a:r>
              <a:rPr lang="en-GB" dirty="0" smtClean="0">
                <a:solidFill>
                  <a:srgbClr val="E35999"/>
                </a:solidFill>
              </a:rPr>
              <a:t>binary search</a:t>
            </a:r>
          </a:p>
          <a:p>
            <a:r>
              <a:rPr lang="en-GB" dirty="0" smtClean="0"/>
              <a:t>The linear search starts at the beginning of the list and examines every item </a:t>
            </a:r>
          </a:p>
          <a:p>
            <a:r>
              <a:rPr lang="en-GB" dirty="0" smtClean="0"/>
              <a:t>The binary search uses the “divide and conquer” strategy to halve the search </a:t>
            </a:r>
            <a:r>
              <a:rPr lang="en-GB" dirty="0" smtClean="0"/>
              <a:t>area </a:t>
            </a:r>
            <a:r>
              <a:rPr lang="en-GB" dirty="0" smtClean="0"/>
              <a:t>each time an item is examined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It can only be used if the items are in sorted order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55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Binary search algorithm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79215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found = false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REPEAT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middle 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= </a:t>
            </a:r>
            <a:r>
              <a:rPr lang="en-GB" dirty="0" err="1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int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((low + high)/2)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IF  list(middle) = x THEN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	found = TRUE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ELSE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	IF list(middle &gt; x THEN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		high = middle –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	ELSE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		low = middle + 1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ENDIF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	</a:t>
            </a:r>
            <a:r>
              <a:rPr lang="en-GB" dirty="0" smtClean="0">
                <a:solidFill>
                  <a:srgbClr val="E35999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UNTIL found = TRUE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sym typeface="Wingdings" panose="05000000000000000000" pitchFamily="2" charset="2"/>
              </a:rPr>
              <a:t>	</a:t>
            </a:r>
            <a:r>
              <a:rPr lang="en-GB" dirty="0" smtClean="0">
                <a:sym typeface="Wingdings" panose="05000000000000000000" pitchFamily="2" charset="2"/>
              </a:rPr>
              <a:t>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16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Try it out!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18704"/>
          </a:xfrm>
        </p:spPr>
        <p:txBody>
          <a:bodyPr/>
          <a:lstStyle/>
          <a:p>
            <a:r>
              <a:rPr lang="en-GB" dirty="0" smtClean="0"/>
              <a:t>Ask a partner to think of a number between 1 and 100</a:t>
            </a:r>
          </a:p>
          <a:p>
            <a:r>
              <a:rPr lang="en-GB" dirty="0" smtClean="0"/>
              <a:t>For each guess you make, your partner will tell you whether you are too high, too low or on the button</a:t>
            </a:r>
          </a:p>
          <a:p>
            <a:r>
              <a:rPr lang="en-GB" dirty="0" smtClean="0"/>
              <a:t>How many guesses will you need?</a:t>
            </a:r>
          </a:p>
          <a:p>
            <a:r>
              <a:rPr lang="en-GB" dirty="0" smtClean="0"/>
              <a:t>How many if the number is between 1 and 1024?</a:t>
            </a:r>
          </a:p>
          <a:p>
            <a:r>
              <a:rPr lang="en-GB" dirty="0" smtClean="0"/>
              <a:t>How many guesses, on average, using a sequential search?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22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Hierarchy charts and pseudocode are useful tools for designing algorithms</a:t>
            </a:r>
          </a:p>
          <a:p>
            <a:r>
              <a:rPr lang="en-GB" dirty="0" smtClean="0"/>
              <a:t>Sorting and searching and two very common operations in data processing, and efficient algorithms can greatly reduce execution times</a:t>
            </a:r>
          </a:p>
          <a:p>
            <a:r>
              <a:rPr lang="en-GB" dirty="0" smtClean="0"/>
              <a:t>Practise designing and tracing through algorithms, two vital skills for computer scientists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30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To understand the term ‘algorithm’</a:t>
            </a:r>
          </a:p>
          <a:p>
            <a:r>
              <a:rPr lang="en-GB" dirty="0" smtClean="0"/>
              <a:t>To learn how to write and interpret algorithms using pseudocode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6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Computational algorithms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What is an algorithm?</a:t>
            </a:r>
          </a:p>
          <a:p>
            <a:r>
              <a:rPr lang="en-GB" dirty="0" smtClean="0"/>
              <a:t>Give </a:t>
            </a:r>
            <a:r>
              <a:rPr lang="en-GB" dirty="0"/>
              <a:t>some examples of computational </a:t>
            </a:r>
            <a:r>
              <a:rPr lang="en-GB" dirty="0" smtClean="0"/>
              <a:t>algorithms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E35999"/>
                </a:solidFill>
              </a:rPr>
              <a:t>There are thousands of real-world problems to be solved using different algorithms; some of them still unsolved!</a:t>
            </a:r>
            <a:endParaRPr lang="en-GB" dirty="0">
              <a:solidFill>
                <a:srgbClr val="E35999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42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797230" cy="670772"/>
          </a:xfrm>
        </p:spPr>
        <p:txBody>
          <a:bodyPr/>
          <a:lstStyle/>
          <a:p>
            <a:r>
              <a:rPr lang="en-GB" dirty="0" smtClean="0"/>
              <a:t>Problems solved by algorithms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142829"/>
          </a:xfrm>
        </p:spPr>
        <p:txBody>
          <a:bodyPr/>
          <a:lstStyle/>
          <a:p>
            <a:r>
              <a:rPr lang="en-GB" sz="2000" b="1" dirty="0" smtClean="0"/>
              <a:t>Routing </a:t>
            </a:r>
            <a:r>
              <a:rPr lang="en-GB" sz="2000" dirty="0" smtClean="0"/>
              <a:t>problems: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Routing packets of data around the Internet by the shortest route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Finding the shortest route for a salesman to cover his territory</a:t>
            </a:r>
          </a:p>
          <a:p>
            <a:r>
              <a:rPr lang="en-GB" sz="2000" b="1" dirty="0" smtClean="0"/>
              <a:t>Timetabling</a:t>
            </a:r>
            <a:r>
              <a:rPr lang="en-GB" sz="2000" dirty="0" smtClean="0"/>
              <a:t> commercial aircraft crews so that they do not exceed their permitted flight hours</a:t>
            </a:r>
          </a:p>
          <a:p>
            <a:r>
              <a:rPr lang="en-GB" sz="2000" b="1" dirty="0" smtClean="0"/>
              <a:t>Searching</a:t>
            </a:r>
            <a:r>
              <a:rPr lang="en-GB" sz="2000" dirty="0" smtClean="0"/>
              <a:t> information on the Internet or from a database</a:t>
            </a:r>
          </a:p>
          <a:p>
            <a:r>
              <a:rPr lang="en-GB" sz="2000" b="1" dirty="0" smtClean="0"/>
              <a:t>Encrypting</a:t>
            </a:r>
            <a:r>
              <a:rPr lang="en-GB" sz="2000" dirty="0" smtClean="0"/>
              <a:t> communications so that they cannot be hacked</a:t>
            </a:r>
          </a:p>
          <a:p>
            <a:r>
              <a:rPr lang="en-GB" sz="2000" b="1" dirty="0" smtClean="0"/>
              <a:t>Sorting</a:t>
            </a:r>
            <a:r>
              <a:rPr lang="en-GB" sz="2000" dirty="0" smtClean="0"/>
              <a:t> large amounts of data </a:t>
            </a:r>
          </a:p>
          <a:p>
            <a:r>
              <a:rPr lang="en-GB" sz="2000" b="1" dirty="0" smtClean="0"/>
              <a:t>Writing</a:t>
            </a:r>
            <a:r>
              <a:rPr lang="en-GB" sz="2000" dirty="0" smtClean="0"/>
              <a:t> </a:t>
            </a:r>
            <a:r>
              <a:rPr lang="en-GB" sz="2000" b="1" dirty="0" smtClean="0"/>
              <a:t>a compiler </a:t>
            </a:r>
            <a:r>
              <a:rPr lang="en-GB" sz="2000" dirty="0" smtClean="0"/>
              <a:t>program to translate a high level language to machine code</a:t>
            </a:r>
          </a:p>
          <a:p>
            <a:pPr lvl="1"/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1286"/>
            <a:ext cx="9139760" cy="620671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What are the properties of a good algorithm?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2091458"/>
            <a:ext cx="7797230" cy="3453607"/>
          </a:xfrm>
        </p:spPr>
        <p:txBody>
          <a:bodyPr/>
          <a:lstStyle/>
          <a:p>
            <a:r>
              <a:rPr lang="en-GB" dirty="0" smtClean="0"/>
              <a:t>Discuss in pairs and come up with a list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32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 good algorithm: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32982"/>
          </a:xfrm>
        </p:spPr>
        <p:txBody>
          <a:bodyPr/>
          <a:lstStyle/>
          <a:p>
            <a:pPr lvl="0"/>
            <a:r>
              <a:rPr lang="en-GB" dirty="0" smtClean="0"/>
              <a:t>has </a:t>
            </a:r>
            <a:r>
              <a:rPr lang="en-GB" dirty="0"/>
              <a:t>clear and precisely stated steps that produce the correct output for any set of valid inputs</a:t>
            </a:r>
          </a:p>
          <a:p>
            <a:pPr lvl="0"/>
            <a:r>
              <a:rPr lang="en-GB" dirty="0" smtClean="0"/>
              <a:t>should </a:t>
            </a:r>
            <a:r>
              <a:rPr lang="en-GB" dirty="0"/>
              <a:t>allow for invalid inputs </a:t>
            </a:r>
          </a:p>
          <a:p>
            <a:pPr lvl="0"/>
            <a:r>
              <a:rPr lang="en-GB" dirty="0" smtClean="0"/>
              <a:t>must </a:t>
            </a:r>
            <a:r>
              <a:rPr lang="en-GB" dirty="0"/>
              <a:t>always terminate at some point</a:t>
            </a:r>
          </a:p>
          <a:p>
            <a:pPr lvl="0"/>
            <a:r>
              <a:rPr lang="en-GB" dirty="0" smtClean="0"/>
              <a:t>should </a:t>
            </a:r>
            <a:r>
              <a:rPr lang="en-GB" dirty="0"/>
              <a:t>execute efficiently, in as few steps as possible</a:t>
            </a:r>
          </a:p>
          <a:p>
            <a:pPr lvl="0"/>
            <a:r>
              <a:rPr lang="en-GB" dirty="0" smtClean="0"/>
              <a:t>should </a:t>
            </a:r>
            <a:r>
              <a:rPr lang="en-GB" dirty="0"/>
              <a:t>be designed in such a way that other people will be able to understand it and modify it if necessary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5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Tools for designing algorithms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182571" cy="4413286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GB" dirty="0"/>
              <a:t>Hierarchy </a:t>
            </a:r>
            <a:r>
              <a:rPr lang="en-GB" dirty="0" smtClean="0"/>
              <a:t>charts – useful for identifying the major task, and breaking these down into subtasks</a:t>
            </a:r>
            <a:endParaRPr lang="en-GB" dirty="0"/>
          </a:p>
          <a:p>
            <a:pPr>
              <a:spcAft>
                <a:spcPts val="2400"/>
              </a:spcAft>
            </a:pPr>
            <a:r>
              <a:rPr lang="en-GB" dirty="0" smtClean="0"/>
              <a:t>Flowcharts – useful for getting down initial ideas for individual subroutines</a:t>
            </a:r>
          </a:p>
          <a:p>
            <a:pPr>
              <a:spcAft>
                <a:spcPts val="2400"/>
              </a:spcAft>
            </a:pPr>
            <a:r>
              <a:rPr lang="en-GB" dirty="0" smtClean="0"/>
              <a:t>Pseudocode – will translate easily into program code</a:t>
            </a:r>
          </a:p>
          <a:p>
            <a:endParaRPr lang="en-GB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5539592" y="1856327"/>
            <a:ext cx="2511380" cy="1451146"/>
            <a:chOff x="5653826" y="1704179"/>
            <a:chExt cx="3116687" cy="1747360"/>
          </a:xfrm>
        </p:grpSpPr>
        <p:sp>
          <p:nvSpPr>
            <p:cNvPr id="4" name="Rectangle 3"/>
            <p:cNvSpPr/>
            <p:nvPr/>
          </p:nvSpPr>
          <p:spPr>
            <a:xfrm>
              <a:off x="6722772" y="1704179"/>
              <a:ext cx="888642" cy="433714"/>
            </a:xfrm>
            <a:prstGeom prst="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653826" y="2322365"/>
              <a:ext cx="888642" cy="433714"/>
            </a:xfrm>
            <a:prstGeom prst="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722772" y="2322365"/>
              <a:ext cx="888642" cy="433714"/>
            </a:xfrm>
            <a:prstGeom prst="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881871" y="2322365"/>
              <a:ext cx="888642" cy="433714"/>
            </a:xfrm>
            <a:prstGeom prst="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8147" y="3017825"/>
              <a:ext cx="888642" cy="433714"/>
            </a:xfrm>
            <a:prstGeom prst="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37550" y="3017825"/>
              <a:ext cx="888642" cy="433714"/>
            </a:xfrm>
            <a:prstGeom prst="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098147" y="2213551"/>
              <a:ext cx="22280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42468" y="2889035"/>
              <a:ext cx="13394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" idx="2"/>
              <a:endCxn id="6" idx="0"/>
            </p:cNvCxnSpPr>
            <p:nvPr/>
          </p:nvCxnSpPr>
          <p:spPr>
            <a:xfrm>
              <a:off x="7167093" y="2137893"/>
              <a:ext cx="0" cy="1844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5" idx="0"/>
            </p:cNvCxnSpPr>
            <p:nvPr/>
          </p:nvCxnSpPr>
          <p:spPr>
            <a:xfrm>
              <a:off x="6098147" y="2213551"/>
              <a:ext cx="0" cy="1088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7" idx="0"/>
            </p:cNvCxnSpPr>
            <p:nvPr/>
          </p:nvCxnSpPr>
          <p:spPr>
            <a:xfrm>
              <a:off x="8326192" y="2213551"/>
              <a:ext cx="0" cy="1088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8" idx="0"/>
            </p:cNvCxnSpPr>
            <p:nvPr/>
          </p:nvCxnSpPr>
          <p:spPr>
            <a:xfrm>
              <a:off x="6542468" y="2889035"/>
              <a:ext cx="0" cy="128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9" idx="0"/>
            </p:cNvCxnSpPr>
            <p:nvPr/>
          </p:nvCxnSpPr>
          <p:spPr>
            <a:xfrm>
              <a:off x="7881871" y="2889035"/>
              <a:ext cx="0" cy="128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6" idx="2"/>
            </p:cNvCxnSpPr>
            <p:nvPr/>
          </p:nvCxnSpPr>
          <p:spPr>
            <a:xfrm>
              <a:off x="7167093" y="2756079"/>
              <a:ext cx="0" cy="132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330198" y="3707337"/>
            <a:ext cx="1532589" cy="2228045"/>
            <a:chOff x="6413676" y="3425780"/>
            <a:chExt cx="1841683" cy="2691685"/>
          </a:xfrm>
        </p:grpSpPr>
        <p:cxnSp>
          <p:nvCxnSpPr>
            <p:cNvPr id="39" name="Straight Connector 38"/>
            <p:cNvCxnSpPr>
              <a:endCxn id="37" idx="0"/>
            </p:cNvCxnSpPr>
            <p:nvPr/>
          </p:nvCxnSpPr>
          <p:spPr>
            <a:xfrm flipH="1">
              <a:off x="6997607" y="3721994"/>
              <a:ext cx="12879" cy="20992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6490952" y="3425780"/>
              <a:ext cx="1013309" cy="296214"/>
            </a:xfrm>
            <a:prstGeom prst="round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lowchart: Data 33"/>
            <p:cNvSpPr/>
            <p:nvPr/>
          </p:nvSpPr>
          <p:spPr>
            <a:xfrm>
              <a:off x="6413676" y="3941940"/>
              <a:ext cx="1182305" cy="377843"/>
            </a:xfrm>
            <a:prstGeom prst="flowChartInputOutpu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lowchart: Decision 34"/>
            <p:cNvSpPr/>
            <p:nvPr/>
          </p:nvSpPr>
          <p:spPr>
            <a:xfrm>
              <a:off x="6467787" y="4425977"/>
              <a:ext cx="1074081" cy="581824"/>
            </a:xfrm>
            <a:prstGeom prst="flowChartDecision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67787" y="5177307"/>
              <a:ext cx="1036474" cy="476518"/>
            </a:xfrm>
            <a:prstGeom prst="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90952" y="5821251"/>
              <a:ext cx="1013309" cy="296214"/>
            </a:xfrm>
            <a:prstGeom prst="roundRect">
              <a:avLst/>
            </a:prstGeom>
            <a:solidFill>
              <a:srgbClr val="E359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>
              <a:stCxn id="35" idx="3"/>
            </p:cNvCxnSpPr>
            <p:nvPr/>
          </p:nvCxnSpPr>
          <p:spPr>
            <a:xfrm flipV="1">
              <a:off x="7541868" y="4713668"/>
              <a:ext cx="713490" cy="32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8255358" y="3803281"/>
              <a:ext cx="0" cy="9103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7010486" y="3803282"/>
              <a:ext cx="124487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540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3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Try </a:t>
            </a:r>
            <a:r>
              <a:rPr lang="en-GB" b="1" dirty="0" smtClean="0"/>
              <a:t>Task 1</a:t>
            </a:r>
            <a:r>
              <a:rPr lang="en-GB" dirty="0" smtClean="0"/>
              <a:t> on </a:t>
            </a:r>
            <a:r>
              <a:rPr lang="en-GB" b="1" dirty="0" smtClean="0"/>
              <a:t>Worksheet 3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9115" y="3079245"/>
            <a:ext cx="1839557" cy="36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0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Sorting algorithms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619348"/>
          </a:xfrm>
        </p:spPr>
        <p:txBody>
          <a:bodyPr/>
          <a:lstStyle/>
          <a:p>
            <a:r>
              <a:rPr lang="en-GB" dirty="0" smtClean="0"/>
              <a:t>Sorting is a very common operation in data processing</a:t>
            </a:r>
          </a:p>
          <a:p>
            <a:r>
              <a:rPr lang="en-GB" dirty="0" smtClean="0"/>
              <a:t>There are many different sorting algorithms, from very simple ones which execute very slowly, (e.g. an insertion sort) to more complex ones which execute very fast (e.g. merge sort)</a:t>
            </a:r>
          </a:p>
          <a:p>
            <a:r>
              <a:rPr lang="en-GB" dirty="0" smtClean="0"/>
              <a:t>On a given computer, a fast sort algorithm may sort ten million numbers in say 20 minutes, whereas an inefficient algorithm may take more than a month to sort the same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38521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2</Template>
  <TotalTime>5365</TotalTime>
  <Words>756</Words>
  <Application>Microsoft Office PowerPoint</Application>
  <PresentationFormat>On-screen Show (4:3)</PresentationFormat>
  <Paragraphs>151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Museo900-Regular</vt:lpstr>
      <vt:lpstr>Museo 900</vt:lpstr>
      <vt:lpstr>Museo 500</vt:lpstr>
      <vt:lpstr>Museo 700</vt:lpstr>
      <vt:lpstr>Calibri</vt:lpstr>
      <vt:lpstr>Museo 100</vt:lpstr>
      <vt:lpstr>Consolas</vt:lpstr>
      <vt:lpstr>Arial</vt:lpstr>
      <vt:lpstr>Wingdings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Leonora Sheppard</cp:lastModifiedBy>
  <cp:revision>55</cp:revision>
  <dcterms:created xsi:type="dcterms:W3CDTF">2015-03-16T11:36:39Z</dcterms:created>
  <dcterms:modified xsi:type="dcterms:W3CDTF">2015-04-30T14:34:29Z</dcterms:modified>
</cp:coreProperties>
</file>